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4" r:id="rId2"/>
    <p:sldId id="507" r:id="rId3"/>
    <p:sldId id="590" r:id="rId4"/>
    <p:sldId id="591" r:id="rId5"/>
    <p:sldId id="592" r:id="rId6"/>
    <p:sldId id="593" r:id="rId7"/>
    <p:sldId id="594" r:id="rId8"/>
    <p:sldId id="578" r:id="rId9"/>
    <p:sldId id="579" r:id="rId10"/>
    <p:sldId id="580" r:id="rId11"/>
    <p:sldId id="581" r:id="rId12"/>
    <p:sldId id="582" r:id="rId13"/>
    <p:sldId id="583" r:id="rId14"/>
    <p:sldId id="602" r:id="rId15"/>
    <p:sldId id="605" r:id="rId16"/>
    <p:sldId id="595" r:id="rId17"/>
    <p:sldId id="596" r:id="rId18"/>
    <p:sldId id="597" r:id="rId19"/>
    <p:sldId id="598" r:id="rId20"/>
    <p:sldId id="599" r:id="rId21"/>
    <p:sldId id="606" r:id="rId22"/>
    <p:sldId id="607" r:id="rId23"/>
    <p:sldId id="608" r:id="rId24"/>
    <p:sldId id="609" r:id="rId25"/>
    <p:sldId id="610" r:id="rId26"/>
    <p:sldId id="600" r:id="rId27"/>
    <p:sldId id="601" r:id="rId28"/>
    <p:sldId id="584" r:id="rId29"/>
    <p:sldId id="585" r:id="rId30"/>
    <p:sldId id="586" r:id="rId31"/>
    <p:sldId id="587" r:id="rId32"/>
    <p:sldId id="588" r:id="rId33"/>
    <p:sldId id="565" r:id="rId34"/>
    <p:sldId id="589" r:id="rId35"/>
    <p:sldId id="577" r:id="rId36"/>
    <p:sldId id="570" r:id="rId37"/>
  </p:sldIdLst>
  <p:sldSz cx="12192000" cy="6858000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72174" autoAdjust="0"/>
  </p:normalViewPr>
  <p:slideViewPr>
    <p:cSldViewPr snapToGrid="0" snapToObjects="1">
      <p:cViewPr varScale="1">
        <p:scale>
          <a:sx n="62" d="100"/>
          <a:sy n="62" d="100"/>
        </p:scale>
        <p:origin x="773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6E2F6-6026-3D45-8208-E79D180AB3EF}" type="datetimeFigureOut">
              <a:rPr lang="en-US" smtClean="0">
                <a:latin typeface="Arial"/>
              </a:rPr>
              <a:pPr/>
              <a:t>11/9/2017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98FED-EED0-4448-87AD-AE9AF645AC3C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612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C5D33D00-4BF7-0B41-A8D3-ED2E802E64CF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A8504A0-751B-F342-BA02-EB8DF62D8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07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ntological_argument" TargetMode="External"/><Relationship Id="rId13" Type="http://schemas.openxmlformats.org/officeDocument/2006/relationships/hyperlink" Target="https://en.wikipedia.org/wiki/Anecdotal_evidence" TargetMode="External"/><Relationship Id="rId3" Type="http://schemas.openxmlformats.org/officeDocument/2006/relationships/hyperlink" Target="https://en.wikipedia.org/wiki/Experience" TargetMode="External"/><Relationship Id="rId7" Type="http://schemas.openxmlformats.org/officeDocument/2006/relationships/hyperlink" Target="https://en.wikipedia.org/wiki/Pure_reason" TargetMode="External"/><Relationship Id="rId12" Type="http://schemas.openxmlformats.org/officeDocument/2006/relationships/hyperlink" Target="https://en.wikipedia.org/wiki/Scienc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eductive_reasoning" TargetMode="External"/><Relationship Id="rId11" Type="http://schemas.openxmlformats.org/officeDocument/2006/relationships/hyperlink" Target="https://en.wikipedia.org/wiki/Empirical_evidence" TargetMode="External"/><Relationship Id="rId5" Type="http://schemas.openxmlformats.org/officeDocument/2006/relationships/hyperlink" Target="https://en.wikipedia.org/wiki/Tautology_(grammar)" TargetMode="External"/><Relationship Id="rId10" Type="http://schemas.openxmlformats.org/officeDocument/2006/relationships/hyperlink" Target="https://en.wikipedia.org/wiki/A_posteriori_knowledge" TargetMode="External"/><Relationship Id="rId4" Type="http://schemas.openxmlformats.org/officeDocument/2006/relationships/hyperlink" Target="https://en.wikipedia.org/wiki/Mathematics" TargetMode="External"/><Relationship Id="rId9" Type="http://schemas.openxmlformats.org/officeDocument/2006/relationships/hyperlink" Target="https://en.wikipedia.org/wiki/A_priori_and_a_posteriori#cite_note-3" TargetMode="Externa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ntological_argument" TargetMode="External"/><Relationship Id="rId13" Type="http://schemas.openxmlformats.org/officeDocument/2006/relationships/hyperlink" Target="https://en.wikipedia.org/wiki/Anecdotal_evidence" TargetMode="External"/><Relationship Id="rId3" Type="http://schemas.openxmlformats.org/officeDocument/2006/relationships/hyperlink" Target="https://en.wikipedia.org/wiki/Experience" TargetMode="External"/><Relationship Id="rId7" Type="http://schemas.openxmlformats.org/officeDocument/2006/relationships/hyperlink" Target="https://en.wikipedia.org/wiki/Pure_reason" TargetMode="External"/><Relationship Id="rId12" Type="http://schemas.openxmlformats.org/officeDocument/2006/relationships/hyperlink" Target="https://en.wikipedia.org/wiki/Scienc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eductive_reasoning" TargetMode="External"/><Relationship Id="rId11" Type="http://schemas.openxmlformats.org/officeDocument/2006/relationships/hyperlink" Target="https://en.wikipedia.org/wiki/Empirical_evidence" TargetMode="External"/><Relationship Id="rId5" Type="http://schemas.openxmlformats.org/officeDocument/2006/relationships/hyperlink" Target="https://en.wikipedia.org/wiki/Tautology_(grammar)" TargetMode="External"/><Relationship Id="rId10" Type="http://schemas.openxmlformats.org/officeDocument/2006/relationships/hyperlink" Target="https://en.wikipedia.org/wiki/A_posteriori_knowledge" TargetMode="External"/><Relationship Id="rId4" Type="http://schemas.openxmlformats.org/officeDocument/2006/relationships/hyperlink" Target="https://en.wikipedia.org/wiki/Mathematics" TargetMode="External"/><Relationship Id="rId9" Type="http://schemas.openxmlformats.org/officeDocument/2006/relationships/hyperlink" Target="https://en.wikipedia.org/wiki/A_priori_and_a_posteriori#cite_note-3" TargetMode="External"/></Relationships>
</file>

<file path=ppt/notesSlides/_rels/notes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ntological_argument" TargetMode="External"/><Relationship Id="rId13" Type="http://schemas.openxmlformats.org/officeDocument/2006/relationships/hyperlink" Target="https://en.wikipedia.org/wiki/Anecdotal_evidence" TargetMode="External"/><Relationship Id="rId3" Type="http://schemas.openxmlformats.org/officeDocument/2006/relationships/hyperlink" Target="https://en.wikipedia.org/wiki/Experience" TargetMode="External"/><Relationship Id="rId7" Type="http://schemas.openxmlformats.org/officeDocument/2006/relationships/hyperlink" Target="https://en.wikipedia.org/wiki/Pure_reason" TargetMode="External"/><Relationship Id="rId12" Type="http://schemas.openxmlformats.org/officeDocument/2006/relationships/hyperlink" Target="https://en.wikipedia.org/wiki/Scienc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eductive_reasoning" TargetMode="External"/><Relationship Id="rId11" Type="http://schemas.openxmlformats.org/officeDocument/2006/relationships/hyperlink" Target="https://en.wikipedia.org/wiki/Empirical_evidence" TargetMode="External"/><Relationship Id="rId5" Type="http://schemas.openxmlformats.org/officeDocument/2006/relationships/hyperlink" Target="https://en.wikipedia.org/wiki/Tautology_(grammar)" TargetMode="External"/><Relationship Id="rId10" Type="http://schemas.openxmlformats.org/officeDocument/2006/relationships/hyperlink" Target="https://en.wikipedia.org/wiki/A_posteriori_knowledge" TargetMode="External"/><Relationship Id="rId4" Type="http://schemas.openxmlformats.org/officeDocument/2006/relationships/hyperlink" Target="https://en.wikipedia.org/wiki/Mathematics" TargetMode="External"/><Relationship Id="rId9" Type="http://schemas.openxmlformats.org/officeDocument/2006/relationships/hyperlink" Target="https://en.wikipedia.org/wiki/A_priori_and_a_posteriori#cite_note-3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4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2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78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2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4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Truthiness fuels by the way relevance works in digital networks or SM.</a:t>
            </a:r>
          </a:p>
          <a:p>
            <a:endParaRPr lang="en-GB" dirty="0"/>
          </a:p>
          <a:p>
            <a:r>
              <a:rPr lang="en-GB" dirty="0"/>
              <a:t>Search + SM = based on relevance. Where is the balance between you deciding on what’s relevant and the platform deciding?</a:t>
            </a:r>
          </a:p>
          <a:p>
            <a:endParaRPr lang="en-GB" dirty="0"/>
          </a:p>
          <a:p>
            <a:r>
              <a:rPr lang="en-GB" dirty="0"/>
              <a:t>Physical as in being in the same location as the ‘teller’ – information embodied in the teller</a:t>
            </a:r>
          </a:p>
          <a:p>
            <a:r>
              <a:rPr lang="en-GB" dirty="0"/>
              <a:t>Taxonomical as in once content becomes physically embodied you need to order it – it becomes spatial</a:t>
            </a:r>
          </a:p>
          <a:p>
            <a:r>
              <a:rPr lang="en-GB" dirty="0"/>
              <a:t>Relevance – one information ceases to be physical you need to be able to either recreate the taxonomy ‘site map’ or have a decent search</a:t>
            </a:r>
          </a:p>
          <a:p>
            <a:endParaRPr lang="en-GB" dirty="0"/>
          </a:p>
          <a:p>
            <a:r>
              <a:rPr lang="en-GB" dirty="0"/>
              <a:t>Need expertise in understanding the shape of a discipline to find an answer…</a:t>
            </a:r>
          </a:p>
          <a:p>
            <a:endParaRPr lang="en-GB" dirty="0"/>
          </a:p>
          <a:p>
            <a:r>
              <a:rPr lang="en-GB" dirty="0"/>
              <a:t>Algorithm skips taxonomy – algorithm is doing the research.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2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Disintermediated because of relevance but also because </a:t>
            </a:r>
          </a:p>
          <a:p>
            <a:endParaRPr lang="en-GB" b="0" dirty="0"/>
          </a:p>
          <a:p>
            <a:pPr marL="228600" indent="-228600">
              <a:buAutoNum type="arabicPeriod"/>
            </a:pPr>
            <a:r>
              <a:rPr lang="en-GB" b="0" dirty="0"/>
              <a:t>connects people and negates geography </a:t>
            </a:r>
          </a:p>
          <a:p>
            <a:pPr marL="228600" indent="-228600">
              <a:buAutoNum type="arabicPeriod" startAt="2"/>
            </a:pPr>
            <a:r>
              <a:rPr lang="en-GB" b="0" dirty="0"/>
              <a:t>Strange combination of oral and literary modes</a:t>
            </a:r>
          </a:p>
          <a:p>
            <a:pPr marL="228600" indent="-228600">
              <a:buAutoNum type="arabicPeriod" startAt="2"/>
            </a:pPr>
            <a:r>
              <a:rPr lang="en-GB" b="0" dirty="0"/>
              <a:t>ANYONE CAN PUBLISH.</a:t>
            </a:r>
          </a:p>
          <a:p>
            <a:endParaRPr lang="en-GB" b="0" dirty="0"/>
          </a:p>
          <a:p>
            <a:r>
              <a:rPr lang="en-GB" b="0" dirty="0"/>
              <a:t>Wikipedia </a:t>
            </a:r>
            <a:r>
              <a:rPr lang="en-GB" b="0" dirty="0" err="1"/>
              <a:t>dintermediates</a:t>
            </a:r>
            <a:r>
              <a:rPr lang="en-GB" b="0" dirty="0"/>
              <a:t> traditional publishers and ‘in content terms’ libraries.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10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41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Not truthiness – although you can use the library to support that approach</a:t>
            </a:r>
          </a:p>
          <a:p>
            <a:endParaRPr lang="en-GB" baseline="0" dirty="0"/>
          </a:p>
          <a:p>
            <a:r>
              <a:rPr lang="en-GB" baseline="0" dirty="0"/>
              <a:t>The problem is what ‘library’ represents.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‘The Library’ is still a building or a 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75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1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June </a:t>
            </a:r>
            <a:r>
              <a:rPr lang="en-GB" baseline="0" dirty="0" err="1"/>
              <a:t>Sarpong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91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Beyond the content that the library ‘owns’.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10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Scientific method applied to social sciences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vs discovering the original intended meaning from the author.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Scale and numbers vs interviews. </a:t>
            </a:r>
            <a:endParaRPr lang="en-GB" sz="1200" b="0" i="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Gadamer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argued that people have a 'historically effected consciousness' (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wirkungsgeschichtliches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Bewußtsein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) and that they are embedded in the particular history and culture that shaped them.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84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Talk about the provocation.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93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 priori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knowledge or justification is independent of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3" tooltip="Experience"/>
              </a:rPr>
              <a:t>experience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, as with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4" tooltip="Mathematics"/>
              </a:rPr>
              <a:t>mathematics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(3 + 2 = 5),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5" tooltip="Tautology (grammar)"/>
              </a:rPr>
              <a:t>tautologies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("All bachelors are unmarried"), and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6" tooltip="Deductive reasoning"/>
              </a:rPr>
              <a:t>deduction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7" tooltip="Pure reason"/>
              </a:rPr>
              <a:t>pure reason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(e.g.,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8" tooltip="Ontological argument"/>
              </a:rPr>
              <a:t>ontological proofs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).</a:t>
            </a:r>
            <a:r>
              <a:rPr lang="en-GB" sz="1200" b="0" i="0" u="none" strike="noStrike" kern="1200" baseline="300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9"/>
              </a:rPr>
              <a:t>[3]</a:t>
            </a:r>
            <a:endParaRPr lang="en-GB" sz="1200" b="0" i="0" u="none" strike="noStrike" kern="1200" baseline="300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0" tooltip="A posteriori knowledge"/>
              </a:rPr>
              <a:t>As opposed to:  A posteriori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0" tooltip="A posteriori knowledge"/>
              </a:rPr>
              <a:t> knowledge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or justification depends on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3" tooltip="Experience"/>
              </a:rPr>
              <a:t>experience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or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1" tooltip="Empirical evidence"/>
              </a:rPr>
              <a:t>empirical evidence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, as with most aspects of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2" tooltip="Science"/>
              </a:rPr>
              <a:t>science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and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3" tooltip="Anecdotal evidence"/>
              </a:rPr>
              <a:t>personal knowledge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66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priori knowledge or justification is independent of </a:t>
            </a:r>
            <a:r>
              <a:rPr lang="en-GB" dirty="0">
                <a:hlinkClick r:id="rId3" tooltip="Experience"/>
              </a:rPr>
              <a:t>experience</a:t>
            </a:r>
            <a:r>
              <a:rPr lang="en-GB" dirty="0"/>
              <a:t>, as with </a:t>
            </a:r>
            <a:r>
              <a:rPr lang="en-GB" dirty="0">
                <a:hlinkClick r:id="rId4" tooltip="Mathematics"/>
              </a:rPr>
              <a:t>mathematics</a:t>
            </a:r>
            <a:r>
              <a:rPr lang="en-GB" dirty="0"/>
              <a:t> (3 + 2 = 5), </a:t>
            </a:r>
            <a:r>
              <a:rPr lang="en-GB" dirty="0">
                <a:hlinkClick r:id="rId5" tooltip="Tautology (grammar)"/>
              </a:rPr>
              <a:t>tautologies</a:t>
            </a:r>
            <a:r>
              <a:rPr lang="en-GB" dirty="0"/>
              <a:t> ("All bachelors are unmarried"), and </a:t>
            </a:r>
            <a:r>
              <a:rPr lang="en-GB" dirty="0">
                <a:hlinkClick r:id="rId6" tooltip="Deductive reasoning"/>
              </a:rPr>
              <a:t>deduction</a:t>
            </a:r>
            <a:r>
              <a:rPr lang="en-GB" dirty="0"/>
              <a:t> from </a:t>
            </a:r>
            <a:r>
              <a:rPr lang="en-GB" dirty="0">
                <a:hlinkClick r:id="rId7" tooltip="Pure reason"/>
              </a:rPr>
              <a:t>pure reason</a:t>
            </a:r>
            <a:r>
              <a:rPr lang="en-GB" dirty="0"/>
              <a:t> (e.g., </a:t>
            </a:r>
            <a:r>
              <a:rPr lang="en-GB" dirty="0">
                <a:hlinkClick r:id="rId8" tooltip="Ontological argument"/>
              </a:rPr>
              <a:t>ontological proofs</a:t>
            </a:r>
            <a:r>
              <a:rPr lang="en-GB" dirty="0"/>
              <a:t>).</a:t>
            </a:r>
            <a:r>
              <a:rPr lang="en-GB" dirty="0">
                <a:hlinkClick r:id="rId9"/>
              </a:rPr>
              <a:t>[3]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10" tooltip="A posteriori knowledge"/>
              </a:rPr>
              <a:t>As opposed to:  A posteriori knowledge</a:t>
            </a:r>
            <a:r>
              <a:rPr lang="en-GB" dirty="0"/>
              <a:t> or justification depends on </a:t>
            </a:r>
            <a:r>
              <a:rPr lang="en-GB" dirty="0">
                <a:hlinkClick r:id="rId3" tooltip="Experience"/>
              </a:rPr>
              <a:t>experience</a:t>
            </a:r>
            <a:r>
              <a:rPr lang="en-GB" dirty="0"/>
              <a:t> or </a:t>
            </a:r>
            <a:r>
              <a:rPr lang="en-GB" dirty="0">
                <a:hlinkClick r:id="rId11" tooltip="Empirical evidence"/>
              </a:rPr>
              <a:t>empirical evidence</a:t>
            </a:r>
            <a:r>
              <a:rPr lang="en-GB" dirty="0"/>
              <a:t>, as with most aspects of </a:t>
            </a:r>
            <a:r>
              <a:rPr lang="en-GB" dirty="0">
                <a:hlinkClick r:id="rId12" tooltip="Science"/>
              </a:rPr>
              <a:t>science</a:t>
            </a:r>
            <a:r>
              <a:rPr lang="en-GB" dirty="0"/>
              <a:t> and </a:t>
            </a:r>
            <a:r>
              <a:rPr lang="en-GB" dirty="0">
                <a:hlinkClick r:id="rId13" tooltip="Anecdotal evidence"/>
              </a:rPr>
              <a:t>personal knowledge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32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 priori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knowledge or justification is independent of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3" tooltip="Experience"/>
              </a:rPr>
              <a:t>experience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, as with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4" tooltip="Mathematics"/>
              </a:rPr>
              <a:t>mathematics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(3 + 2 = 5),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5" tooltip="Tautology (grammar)"/>
              </a:rPr>
              <a:t>tautologies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("All bachelors are unmarried"), and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6" tooltip="Deductive reasoning"/>
              </a:rPr>
              <a:t>deduction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7" tooltip="Pure reason"/>
              </a:rPr>
              <a:t>pure reason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(e.g.,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8" tooltip="Ontological argument"/>
              </a:rPr>
              <a:t>ontological proofs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).</a:t>
            </a:r>
            <a:r>
              <a:rPr lang="en-GB" sz="1200" b="0" i="0" u="none" strike="noStrike" kern="1200" baseline="300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9"/>
              </a:rPr>
              <a:t>[3]</a:t>
            </a:r>
            <a:endParaRPr lang="en-GB" sz="1200" b="0" i="0" u="none" strike="noStrike" kern="1200" baseline="300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0" tooltip="A posteriori knowledge"/>
              </a:rPr>
              <a:t>As opposed to:  A posteriori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0" tooltip="A posteriori knowledge"/>
              </a:rPr>
              <a:t> knowledge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or justification depends on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3" tooltip="Experience"/>
              </a:rPr>
              <a:t>experience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or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1" tooltip="Empirical evidence"/>
              </a:rPr>
              <a:t>empirical evidence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, as with most aspects of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2" tooltip="Science"/>
              </a:rPr>
              <a:t>science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and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13" tooltip="Anecdotal evidence"/>
              </a:rPr>
              <a:t>personal knowledge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4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Talk about the provocation.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99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Usually about connecting with a person – although when you search you are engaging with the expertise embodied in that code – it’s all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9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our problem, not the student’s. This was a school level student.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3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5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24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9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Jess Crilly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65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54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76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our problem, not the student’s. This was a school level student.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58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our problem, not the student’s. This was a school level student.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03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6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Basically ok because you are asking the question in Web search. – all sorts of info – Google Search does not contain content – if we really care about ‘quality’ then we should be pushing open access.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3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Perhaps is works so well you don’t need to think?  Cognitive surplus…?</a:t>
            </a:r>
          </a:p>
          <a:p>
            <a:endParaRPr lang="en-GB" dirty="0"/>
          </a:p>
          <a:p>
            <a:r>
              <a:rPr lang="en-GB" dirty="0"/>
              <a:t>That’s what digital tech tends to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8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9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9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04A0-751B-F342-BA02-EB8DF62D85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1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2140904" y="5373702"/>
            <a:ext cx="9409412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 dirty="0">
              <a:latin typeface="Arial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40905" y="1344519"/>
            <a:ext cx="9409411" cy="3797300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8000" b="1" cap="none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140903" y="5609432"/>
            <a:ext cx="9409413" cy="639762"/>
          </a:xfrm>
        </p:spPr>
        <p:txBody>
          <a:bodyPr lIns="0" tIns="0" rIns="0" bIns="0" anchor="t" anchorCtr="0"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 descr="UAL_Logo_White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306000"/>
            <a:ext cx="3251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2152936" y="5448099"/>
            <a:ext cx="9734264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 dirty="0">
              <a:ln>
                <a:solidFill>
                  <a:schemeClr val="tx1"/>
                </a:solidFill>
              </a:ln>
              <a:latin typeface="Arial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152936" y="5760871"/>
            <a:ext cx="9734264" cy="639762"/>
          </a:xfrm>
        </p:spPr>
        <p:txBody>
          <a:bodyPr lIns="0" tIns="0" rIns="0" bIns="0" anchor="t" anchorCtr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2936" y="1355559"/>
            <a:ext cx="9734264" cy="3797300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8000" b="1" cap="none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306000"/>
            <a:ext cx="3251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25252" y="128776"/>
            <a:ext cx="7972747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10347" y="6251797"/>
            <a:ext cx="98946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1908347" y="1520697"/>
            <a:ext cx="9894632" cy="4507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10347" y="6347047"/>
            <a:ext cx="9894632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0" y="162000"/>
            <a:ext cx="2947292" cy="8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1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0" y="1530003"/>
            <a:ext cx="9720000" cy="45084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78000" y="6261100"/>
            <a:ext cx="972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12192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97200" y="180000"/>
            <a:ext cx="85008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78000" y="6356350"/>
            <a:ext cx="972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" y="162000"/>
            <a:ext cx="2709333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3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, Title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778000" y="6261100"/>
            <a:ext cx="972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78000" y="2142000"/>
            <a:ext cx="4680000" cy="3960000"/>
          </a:xfrm>
        </p:spPr>
        <p:txBody>
          <a:bodyPr numCol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807467" y="2141999"/>
            <a:ext cx="4680000" cy="3960000"/>
          </a:xfrm>
        </p:spPr>
        <p:txBody>
          <a:bodyPr numCol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997200" y="180000"/>
            <a:ext cx="85008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778000" y="1307368"/>
            <a:ext cx="9720000" cy="639762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78000" y="6356350"/>
            <a:ext cx="972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" y="162000"/>
            <a:ext cx="2709333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778000" y="6261100"/>
            <a:ext cx="972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78000" y="1530003"/>
            <a:ext cx="4673600" cy="4508497"/>
          </a:xfrm>
        </p:spPr>
        <p:txBody>
          <a:bodyPr numCol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807467" y="1530003"/>
            <a:ext cx="4673600" cy="4508497"/>
          </a:xfrm>
        </p:spPr>
        <p:txBody>
          <a:bodyPr numCol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997200" y="180000"/>
            <a:ext cx="85008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78000" y="6356350"/>
            <a:ext cx="972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" y="162000"/>
            <a:ext cx="2709333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778000" y="6261100"/>
            <a:ext cx="972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12192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97200" y="180000"/>
            <a:ext cx="85008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78000" y="6356350"/>
            <a:ext cx="972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" y="162000"/>
            <a:ext cx="2709333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778000" y="6261100"/>
            <a:ext cx="972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12192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97200" y="180000"/>
            <a:ext cx="85008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78000" y="6356350"/>
            <a:ext cx="972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"/>
          <p:cNvSpPr>
            <a:spLocks noGrp="1"/>
          </p:cNvSpPr>
          <p:nvPr>
            <p:ph type="pic" idx="1"/>
          </p:nvPr>
        </p:nvSpPr>
        <p:spPr>
          <a:xfrm>
            <a:off x="1778000" y="1530003"/>
            <a:ext cx="9720000" cy="4537075"/>
          </a:xfrm>
        </p:spPr>
      </p:sp>
      <p:pic>
        <p:nvPicPr>
          <p:cNvPr id="8" name="Picture 7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" y="162000"/>
            <a:ext cx="2709333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1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0" y="1530003"/>
            <a:ext cx="9720000" cy="453707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78000" y="6261100"/>
            <a:ext cx="972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12192000" cy="1092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97200" y="180000"/>
            <a:ext cx="8500800" cy="7879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78000" y="6356350"/>
            <a:ext cx="9720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aseline="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UAL_Logo_Black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" y="162000"/>
            <a:ext cx="2709333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0" y="1562103"/>
            <a:ext cx="9720000" cy="45084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  <a:p>
            <a:pPr lvl="4"/>
            <a:r>
              <a:rPr lang="en-GB" dirty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4" r:id="rId5"/>
    <p:sldLayoutId id="2147483652" r:id="rId6"/>
    <p:sldLayoutId id="2147483654" r:id="rId7"/>
    <p:sldLayoutId id="2147483657" r:id="rId8"/>
    <p:sldLayoutId id="2147483658" r:id="rId9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1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360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1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504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1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648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1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792000" indent="-216000" algn="l" defTabSz="4572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Tx/>
        <a:buSzPct val="100000"/>
        <a:buFontTx/>
        <a:buBlip>
          <a:blip r:embed="rId11"/>
        </a:buBlip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cid:6F9CAD59-1AEC-4B7D-B722-6BF32D95567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903" y="1461490"/>
            <a:ext cx="7942211" cy="3797300"/>
          </a:xfrm>
        </p:spPr>
        <p:txBody>
          <a:bodyPr>
            <a:normAutofit fontScale="90000"/>
          </a:bodyPr>
          <a:lstStyle/>
          <a:p>
            <a:br>
              <a:rPr lang="en-GB" sz="5400" b="0" dirty="0"/>
            </a:br>
            <a:r>
              <a:rPr lang="en-GB" sz="4900" dirty="0"/>
              <a:t>Going beyond the algorithm: learning and libraries in a post digital 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903" y="5511896"/>
            <a:ext cx="10051097" cy="1032000"/>
          </a:xfrm>
        </p:spPr>
        <p:txBody>
          <a:bodyPr>
            <a:noAutofit/>
          </a:bodyPr>
          <a:lstStyle/>
          <a:p>
            <a:r>
              <a:rPr lang="en-US" dirty="0"/>
              <a:t>David White  – Head of Digital Learning </a:t>
            </a:r>
          </a:p>
          <a:p>
            <a:r>
              <a:rPr lang="en-US" dirty="0"/>
              <a:t>				   Teaching and Learning Exchange</a:t>
            </a:r>
          </a:p>
          <a:p>
            <a:r>
              <a:rPr lang="en-US" dirty="0"/>
              <a:t>				   @</a:t>
            </a:r>
            <a:r>
              <a:rPr lang="en-US" dirty="0" err="1"/>
              <a:t>daveowhite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0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Preparing for the </a:t>
            </a:r>
            <a:r>
              <a:rPr lang="en-GB" b="1" dirty="0" err="1"/>
              <a:t>postdigital</a:t>
            </a:r>
            <a:r>
              <a:rPr lang="en-GB" b="1" dirty="0"/>
              <a:t> era - June 17th, 2009 </a:t>
            </a:r>
            <a:endParaRPr lang="en-GB" dirty="0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1722224"/>
            <a:ext cx="852330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dirty="0"/>
              <a:t>The speed of the change, however, has left us with the mistaken belief that social change was somehow 'created' by the digital rather than simply played out on a the canvas of the digital; that the digital itself is the main driver of change. We would argue the opposite. This ontological error has had us move towards placing technology at the forefront (think e-learning as distance learning) and moving our focus away from the people involved in these processes; the needs that they have and the skills that they bring.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6557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7F574-22F5-4F06-B8D8-0CE9061C5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F9C8E-FF2A-40FC-B9C0-D9D8F1E4A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5848" y="1"/>
            <a:ext cx="13538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9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1A4C5-6B44-4AB4-8EEB-BEA1E9C6D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E3EB47F-69E1-4B2D-A429-95889453E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2152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81E09B-5E1D-473C-A7F7-9669CDAD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138" y="1047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2DEF59-8F5E-4A4E-AF68-BDE2733B59B5}"/>
              </a:ext>
            </a:extLst>
          </p:cNvPr>
          <p:cNvSpPr/>
          <p:nvPr/>
        </p:nvSpPr>
        <p:spPr>
          <a:xfrm>
            <a:off x="872871" y="1596420"/>
            <a:ext cx="11187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Curiosity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Identifying and exploring new areas of enquiry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Experimenting and critically engaging with digital tools, spaces and practices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Exploring known and new communities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13C9C9-4D3D-4888-A2FA-5741AB348420}"/>
              </a:ext>
            </a:extLst>
          </p:cNvPr>
          <p:cNvSpPr/>
          <p:nvPr/>
        </p:nvSpPr>
        <p:spPr>
          <a:xfrm>
            <a:off x="872871" y="3505404"/>
            <a:ext cx="12043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Connectivity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Using digital tools and spaces to connect to and work with collaborators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Engaging in discussions with and contributing to communities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Growing your personal and professional networks</a:t>
            </a:r>
          </a:p>
        </p:txBody>
      </p:sp>
    </p:spTree>
    <p:extLst>
      <p:ext uri="{BB962C8B-B14F-4D97-AF65-F5344CB8AC3E}">
        <p14:creationId xmlns:p14="http://schemas.microsoft.com/office/powerpoint/2010/main" val="82786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8881" y="1823037"/>
            <a:ext cx="61514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50B6421C-A9B5-40DC-8C94-B9403A890EB0" descr="cid:6F9CAD59-1AEC-4B7D-B722-6BF32D95567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2" y="572810"/>
            <a:ext cx="6235347" cy="24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11" y="1937662"/>
            <a:ext cx="6462279" cy="43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4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BE7A1-A563-4A41-B523-40C23EE59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5C9FB-5B4F-485C-AB74-CF5C842B9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5" y="1676632"/>
            <a:ext cx="832559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cs typeface="Arial" panose="020B0604020202020204" pitchFamily="34" charset="0"/>
              </a:rPr>
              <a:t>Disintermediation of</a:t>
            </a:r>
          </a:p>
          <a:p>
            <a:pPr eaLnBrk="1" hangingPunct="1"/>
            <a:r>
              <a:rPr lang="en-GB" altLang="en-US" sz="7200" b="1" dirty="0">
                <a:cs typeface="Arial" panose="020B0604020202020204" pitchFamily="34" charset="0"/>
              </a:rPr>
              <a:t>institutions</a:t>
            </a:r>
          </a:p>
        </p:txBody>
      </p:sp>
    </p:spTree>
    <p:extLst>
      <p:ext uri="{BB962C8B-B14F-4D97-AF65-F5344CB8AC3E}">
        <p14:creationId xmlns:p14="http://schemas.microsoft.com/office/powerpoint/2010/main" val="216897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5" y="1639561"/>
            <a:ext cx="832559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cs typeface="Arial" panose="020B0604020202020204" pitchFamily="34" charset="0"/>
              </a:rPr>
              <a:t>The library</a:t>
            </a:r>
          </a:p>
          <a:p>
            <a:pPr eaLnBrk="1" hangingPunct="1"/>
            <a:r>
              <a:rPr lang="en-GB" altLang="en-US" sz="7200" b="1" dirty="0">
                <a:cs typeface="Arial" panose="020B0604020202020204" pitchFamily="34" charset="0"/>
              </a:rPr>
              <a:t>as</a:t>
            </a:r>
          </a:p>
          <a:p>
            <a:pPr eaLnBrk="1" hangingPunct="1"/>
            <a:r>
              <a:rPr lang="en-GB" altLang="en-US" sz="7200" b="1" dirty="0">
                <a:cs typeface="Arial" panose="020B0604020202020204" pitchFamily="34" charset="0"/>
              </a:rPr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266109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52936" y="2839133"/>
            <a:ext cx="7917821" cy="2678865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dirty="0"/>
              <a:t>The library is a </a:t>
            </a:r>
            <a:r>
              <a:rPr lang="en-GB" dirty="0">
                <a:solidFill>
                  <a:srgbClr val="C00000"/>
                </a:solidFill>
              </a:rPr>
              <a:t>cultural signifier </a:t>
            </a:r>
            <a:r>
              <a:rPr lang="en-GB" dirty="0"/>
              <a:t>of truth</a:t>
            </a:r>
            <a:br>
              <a:rPr lang="en-GB" sz="4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3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2FD75-1073-4727-A136-B624391FB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3264" y="-679625"/>
            <a:ext cx="14457405" cy="81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8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2FD75-1073-4727-A136-B624391FB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13264" y="-580771"/>
            <a:ext cx="14457405" cy="8132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7615AF-FC21-4921-8B57-327D4F5C5290}"/>
              </a:ext>
            </a:extLst>
          </p:cNvPr>
          <p:cNvSpPr txBox="1"/>
          <p:nvPr/>
        </p:nvSpPr>
        <p:spPr>
          <a:xfrm>
            <a:off x="8038065" y="2273143"/>
            <a:ext cx="4825322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</a:rPr>
              <a:t>LIBRARIANS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FD0016-1533-489A-8989-EEC5F5C84BAE}"/>
              </a:ext>
            </a:extLst>
          </p:cNvPr>
          <p:cNvCxnSpPr/>
          <p:nvPr/>
        </p:nvCxnSpPr>
        <p:spPr>
          <a:xfrm flipV="1">
            <a:off x="3818238" y="2582562"/>
            <a:ext cx="4090086" cy="8039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02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35C6B-7AA4-430F-97C8-2A7F60F45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43"/>
          <a:stretch/>
        </p:blipFill>
        <p:spPr>
          <a:xfrm>
            <a:off x="2980813" y="-869794"/>
            <a:ext cx="6132707" cy="84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0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52936" y="3252080"/>
            <a:ext cx="7337054" cy="2678865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7300" dirty="0"/>
              <a:t>The library as a </a:t>
            </a:r>
            <a:r>
              <a:rPr lang="en-GB" sz="7300" dirty="0">
                <a:solidFill>
                  <a:srgbClr val="C00000"/>
                </a:solidFill>
              </a:rPr>
              <a:t>cultural signifier </a:t>
            </a:r>
            <a:r>
              <a:rPr lang="en-GB" sz="7300" dirty="0"/>
              <a:t>of expertise in seeking truth</a:t>
            </a:r>
            <a:br>
              <a:rPr lang="en-GB" sz="4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59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 Hans-Georg </a:t>
            </a:r>
            <a:r>
              <a:rPr lang="en-GB" dirty="0" err="1">
                <a:solidFill>
                  <a:schemeClr val="bg1"/>
                </a:solidFill>
              </a:rPr>
              <a:t>Gadamer</a:t>
            </a:r>
            <a:r>
              <a:rPr lang="en-GB" dirty="0">
                <a:solidFill>
                  <a:schemeClr val="bg1"/>
                </a:solidFill>
              </a:rPr>
              <a:t> - 1960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52936" y="2431336"/>
            <a:ext cx="94315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GB" sz="4400" b="1" dirty="0">
                <a:solidFill>
                  <a:schemeClr val="bg1"/>
                </a:solidFill>
                <a:cs typeface="Arial" panose="020B0604020202020204" pitchFamily="34" charset="0"/>
              </a:rPr>
              <a:t>“Truth and Method”</a:t>
            </a:r>
          </a:p>
          <a:p>
            <a:endParaRPr lang="en-GB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4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676050"/>
            <a:ext cx="83255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6000" b="1" dirty="0"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D9E6-CB1D-49BA-95C8-4FC0846A3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53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676050"/>
            <a:ext cx="83255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6000" b="1" dirty="0">
                <a:cs typeface="Arial" panose="020B0604020202020204" pitchFamily="34" charset="0"/>
              </a:rPr>
              <a:t>Data as a priori knowledge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D9E6-CB1D-49BA-95C8-4FC0846A3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2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676050"/>
            <a:ext cx="83255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6000" b="1" dirty="0">
                <a:cs typeface="Arial" panose="020B0604020202020204" pitchFamily="34" charset="0"/>
              </a:rPr>
              <a:t>Algorithm (code) as a posteriori knowledge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D9E6-CB1D-49BA-95C8-4FC0846A3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12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527769"/>
            <a:ext cx="83255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6000" b="1" dirty="0">
                <a:cs typeface="Arial" panose="020B0604020202020204" pitchFamily="34" charset="0"/>
              </a:rPr>
              <a:t>Data and code as ideology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D9E6-CB1D-49BA-95C8-4FC0846A3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01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Library and Academic Support ‘provocation’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5" y="1639561"/>
            <a:ext cx="83255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6000" b="1" dirty="0">
                <a:cs typeface="Arial" panose="020B0604020202020204" pitchFamily="34" charset="0"/>
              </a:rPr>
              <a:t>“The need for the discovery of expertise as well as content”</a:t>
            </a:r>
          </a:p>
        </p:txBody>
      </p:sp>
    </p:spTree>
    <p:extLst>
      <p:ext uri="{BB962C8B-B14F-4D97-AF65-F5344CB8AC3E}">
        <p14:creationId xmlns:p14="http://schemas.microsoft.com/office/powerpoint/2010/main" val="1913551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576635"/>
            <a:ext cx="973426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6000" b="1" dirty="0">
                <a:cs typeface="Arial" panose="020B0604020202020204" pitchFamily="34" charset="0"/>
              </a:rPr>
              <a:t>Making expertise </a:t>
            </a:r>
            <a:r>
              <a:rPr lang="en-GB" altLang="en-US" sz="6000" b="1" dirty="0">
                <a:solidFill>
                  <a:srgbClr val="C00000"/>
                </a:solidFill>
                <a:cs typeface="Arial" panose="020B0604020202020204" pitchFamily="34" charset="0"/>
              </a:rPr>
              <a:t>visible?</a:t>
            </a:r>
          </a:p>
          <a:p>
            <a:r>
              <a:rPr lang="en-GB" altLang="en-US" sz="1400" dirty="0"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936904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576635"/>
            <a:ext cx="973426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6000" b="1" dirty="0">
                <a:cs typeface="Arial" panose="020B0604020202020204" pitchFamily="34" charset="0"/>
              </a:rPr>
              <a:t>Forms of </a:t>
            </a:r>
            <a:r>
              <a:rPr lang="en-GB" altLang="en-US" sz="6000" b="1" dirty="0">
                <a:solidFill>
                  <a:srgbClr val="C00000"/>
                </a:solidFill>
                <a:cs typeface="Arial" panose="020B0604020202020204" pitchFamily="34" charset="0"/>
              </a:rPr>
              <a:t>presence</a:t>
            </a:r>
          </a:p>
          <a:p>
            <a:r>
              <a:rPr lang="en-GB" altLang="en-US" sz="1400" dirty="0"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275725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1C8EC-76EF-416B-995E-54DAB768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10" y="0"/>
            <a:ext cx="10082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Visitors &amp; Residents project – Oxford, OCLC, </a:t>
            </a:r>
            <a:r>
              <a:rPr lang="en-GB" dirty="0" err="1"/>
              <a:t>Jisc</a:t>
            </a:r>
            <a:r>
              <a:rPr lang="en-GB" dirty="0"/>
              <a:t>.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1822874"/>
            <a:ext cx="8523302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6000" b="1" dirty="0">
                <a:cs typeface="Arial" panose="020B0604020202020204" pitchFamily="34" charset="0"/>
              </a:rPr>
              <a:t>“I knew the Internet wouldn’t give me a wrong answer”</a:t>
            </a:r>
          </a:p>
          <a:p>
            <a:r>
              <a:rPr lang="en-GB" altLang="en-US" sz="1400" dirty="0"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436567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CAB05-A672-4105-96EA-38BF5912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73" y="0"/>
            <a:ext cx="9650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3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F8CFA-2847-4148-B66B-DAF811233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02" y="0"/>
            <a:ext cx="9751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02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9DDD3-E9E8-4230-BD3E-4E1AEBC8E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" r="1004"/>
          <a:stretch/>
        </p:blipFill>
        <p:spPr>
          <a:xfrm>
            <a:off x="1334529" y="0"/>
            <a:ext cx="9539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59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230646"/>
            <a:ext cx="973426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6600" b="1" dirty="0">
                <a:cs typeface="Arial" panose="020B0604020202020204" pitchFamily="34" charset="0"/>
              </a:rPr>
              <a:t>Inspiration and ‘</a:t>
            </a:r>
            <a:r>
              <a:rPr lang="en-GB" altLang="en-US" sz="6600" b="1" dirty="0" err="1">
                <a:cs typeface="Arial" panose="020B0604020202020204" pitchFamily="34" charset="0"/>
              </a:rPr>
              <a:t>stuckness</a:t>
            </a:r>
            <a:r>
              <a:rPr lang="en-GB" altLang="en-US" sz="6600" b="1" dirty="0">
                <a:cs typeface="Arial" panose="020B0604020202020204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429671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1600451"/>
            <a:ext cx="921528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sz="4400" b="1" dirty="0"/>
              <a:t>“..discussion revealed that students were sometimes not clear on what librarians did or didn’t know – </a:t>
            </a:r>
            <a:r>
              <a:rPr lang="en-GB" sz="4400" b="1" dirty="0">
                <a:solidFill>
                  <a:srgbClr val="C00000"/>
                </a:solidFill>
              </a:rPr>
              <a:t>so what was appropriate to ask?</a:t>
            </a:r>
            <a:r>
              <a:rPr lang="en-GB" sz="4400" b="1" dirty="0"/>
              <a:t>”</a:t>
            </a:r>
            <a:r>
              <a:rPr lang="en-GB" altLang="en-US" sz="4400" b="1" dirty="0">
                <a:cs typeface="Arial" panose="020B0604020202020204" pitchFamily="34" charset="0"/>
              </a:rPr>
              <a:t>	</a:t>
            </a:r>
            <a:r>
              <a:rPr lang="en-GB" altLang="en-US" sz="1400" dirty="0"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8788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230646"/>
            <a:ext cx="973426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sz="6600" b="1" dirty="0">
                <a:solidFill>
                  <a:srgbClr val="C00000"/>
                </a:solidFill>
              </a:rPr>
              <a:t>Experts</a:t>
            </a:r>
            <a:r>
              <a:rPr lang="en-GB" sz="6600" b="1" dirty="0"/>
              <a:t> in evaluation, navigation and curation</a:t>
            </a:r>
            <a:r>
              <a:rPr lang="en-GB" altLang="en-US" sz="6600" dirty="0">
                <a:cs typeface="Arial" panose="020B0604020202020204" pitchFamily="34" charset="0"/>
              </a:rPr>
              <a:t>	</a:t>
            </a:r>
            <a:r>
              <a:rPr lang="en-GB" altLang="en-US" sz="1400" dirty="0"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7557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152936" y="5760871"/>
            <a:ext cx="9734264" cy="463466"/>
          </a:xfrm>
        </p:spPr>
        <p:txBody>
          <a:bodyPr/>
          <a:lstStyle/>
          <a:p>
            <a:r>
              <a:rPr lang="en-US" dirty="0"/>
              <a:t>Teaching and Learning Exchange, 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2936" y="184654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</a:p>
          <a:p>
            <a:pPr>
              <a:lnSpc>
                <a:spcPct val="15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daveowhite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daveowhite.com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6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C029F4-F237-4A2A-985B-001176E4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502" y="1312436"/>
            <a:ext cx="4712494" cy="43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2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576635"/>
            <a:ext cx="973426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6000" b="1" dirty="0">
                <a:cs typeface="Arial" panose="020B0604020202020204" pitchFamily="34" charset="0"/>
              </a:rPr>
              <a:t>“think less – find more”</a:t>
            </a:r>
            <a:endParaRPr lang="en-GB" altLang="en-US" sz="60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en-GB" altLang="en-US" sz="1400" dirty="0"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4877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C93E4-E980-48EE-B218-7506629B8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953" y="1322173"/>
            <a:ext cx="3978875" cy="39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7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408670" y="2576635"/>
            <a:ext cx="104785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6000" b="1" dirty="0">
                <a:cs typeface="Arial" panose="020B0604020202020204" pitchFamily="34" charset="0"/>
              </a:rPr>
              <a:t>“think less – get told more”</a:t>
            </a:r>
            <a:endParaRPr lang="en-GB" altLang="en-US" sz="60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en-GB" altLang="en-US" sz="1400" dirty="0"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0888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http://daveowhite.com/post-digital-revisited/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2860841"/>
            <a:ext cx="852330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6000" b="1" dirty="0">
                <a:cs typeface="Arial" panose="020B0604020202020204" pitchFamily="34" charset="0"/>
              </a:rPr>
              <a:t>Post-Digital</a:t>
            </a:r>
          </a:p>
          <a:p>
            <a:r>
              <a:rPr lang="en-GB" altLang="en-US" sz="1400" dirty="0"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46678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http://daveowhite.com/post-digital-revisited/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52936" y="1909372"/>
            <a:ext cx="852330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4000" b="1" dirty="0">
                <a:cs typeface="Arial" panose="020B0604020202020204" pitchFamily="34" charset="0"/>
              </a:rPr>
              <a:t>Richard Hall</a:t>
            </a:r>
          </a:p>
          <a:p>
            <a:r>
              <a:rPr lang="en-GB" altLang="en-US" sz="4000" b="1" dirty="0">
                <a:cs typeface="Arial" panose="020B0604020202020204" pitchFamily="34" charset="0"/>
              </a:rPr>
              <a:t>Dave Cormier</a:t>
            </a:r>
          </a:p>
          <a:p>
            <a:r>
              <a:rPr lang="en-GB" altLang="en-US" sz="4000" b="1" dirty="0">
                <a:cs typeface="Arial" panose="020B0604020202020204" pitchFamily="34" charset="0"/>
              </a:rPr>
              <a:t>Lawrie Phipps</a:t>
            </a:r>
          </a:p>
          <a:p>
            <a:r>
              <a:rPr lang="en-GB" altLang="en-US" sz="4000" b="1" dirty="0">
                <a:cs typeface="Arial" panose="020B0604020202020204" pitchFamily="34" charset="0"/>
              </a:rPr>
              <a:t>Mark Childs</a:t>
            </a:r>
          </a:p>
          <a:p>
            <a:r>
              <a:rPr lang="en-GB" altLang="en-US" sz="4000" b="1" dirty="0">
                <a:cs typeface="Arial" panose="020B0604020202020204" pitchFamily="34" charset="0"/>
              </a:rPr>
              <a:t>Ian Truelove</a:t>
            </a:r>
          </a:p>
          <a:p>
            <a:r>
              <a:rPr lang="en-GB" altLang="en-US" sz="1400" dirty="0"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52729806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ual-powerpoint-template">
  <a:themeElements>
    <a:clrScheme name="UAL - Master Theme Colours">
      <a:dk1>
        <a:srgbClr val="000000"/>
      </a:dk1>
      <a:lt1>
        <a:sysClr val="window" lastClr="FFFFFF"/>
      </a:lt1>
      <a:dk2>
        <a:srgbClr val="A7A9AC"/>
      </a:dk2>
      <a:lt2>
        <a:srgbClr val="D6D6D4"/>
      </a:lt2>
      <a:accent1>
        <a:srgbClr val="53BEE3"/>
      </a:accent1>
      <a:accent2>
        <a:srgbClr val="977C9E"/>
      </a:accent2>
      <a:accent3>
        <a:srgbClr val="1FAE7E"/>
      </a:accent3>
      <a:accent4>
        <a:srgbClr val="EF4123"/>
      </a:accent4>
      <a:accent5>
        <a:srgbClr val="FFCB05"/>
      </a:accent5>
      <a:accent6>
        <a:srgbClr val="D3E2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presentation_ual-powerpoint-template.potx</Template>
  <TotalTime>11526</TotalTime>
  <Words>742</Words>
  <Application>Microsoft Office PowerPoint</Application>
  <PresentationFormat>Widescreen</PresentationFormat>
  <Paragraphs>145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MS PGothic</vt:lpstr>
      <vt:lpstr>Arial</vt:lpstr>
      <vt:lpstr>Calibri</vt:lpstr>
      <vt:lpstr>presentation_ual-powerpoint-template</vt:lpstr>
      <vt:lpstr> Going beyond the algorithm: learning and libraries in a post digital 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library is a cultural signifier of truth </vt:lpstr>
      <vt:lpstr>PowerPoint Presentation</vt:lpstr>
      <vt:lpstr>PowerPoint Presentation</vt:lpstr>
      <vt:lpstr>The library as a cultural signifier of expertise in seeking truth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UAL Presentation</dc:title>
  <dc:creator>SIL</dc:creator>
  <cp:lastModifiedBy>David White</cp:lastModifiedBy>
  <cp:revision>260</cp:revision>
  <cp:lastPrinted>2017-10-17T15:27:16Z</cp:lastPrinted>
  <dcterms:created xsi:type="dcterms:W3CDTF">2013-06-14T09:58:01Z</dcterms:created>
  <dcterms:modified xsi:type="dcterms:W3CDTF">2017-11-09T11:46:32Z</dcterms:modified>
</cp:coreProperties>
</file>