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312" r:id="rId2"/>
    <p:sldId id="361" r:id="rId3"/>
    <p:sldId id="362" r:id="rId4"/>
    <p:sldId id="371" r:id="rId5"/>
    <p:sldId id="373" r:id="rId6"/>
    <p:sldId id="339" r:id="rId7"/>
    <p:sldId id="365" r:id="rId8"/>
    <p:sldId id="366" r:id="rId9"/>
    <p:sldId id="340" r:id="rId10"/>
    <p:sldId id="367" r:id="rId11"/>
    <p:sldId id="368" r:id="rId12"/>
    <p:sldId id="369" r:id="rId13"/>
    <p:sldId id="370" r:id="rId14"/>
    <p:sldId id="374" r:id="rId15"/>
    <p:sldId id="375" r:id="rId16"/>
    <p:sldId id="376" r:id="rId17"/>
    <p:sldId id="379" r:id="rId18"/>
    <p:sldId id="345" r:id="rId19"/>
    <p:sldId id="378" r:id="rId20"/>
    <p:sldId id="380" r:id="rId21"/>
    <p:sldId id="381" r:id="rId22"/>
    <p:sldId id="382" r:id="rId23"/>
    <p:sldId id="383" r:id="rId24"/>
    <p:sldId id="386" r:id="rId25"/>
    <p:sldId id="347" r:id="rId26"/>
    <p:sldId id="350" r:id="rId27"/>
    <p:sldId id="349" r:id="rId28"/>
    <p:sldId id="388" r:id="rId29"/>
    <p:sldId id="352" r:id="rId30"/>
    <p:sldId id="392" r:id="rId31"/>
    <p:sldId id="394" r:id="rId32"/>
    <p:sldId id="393" r:id="rId33"/>
    <p:sldId id="396" r:id="rId34"/>
    <p:sldId id="397" r:id="rId35"/>
    <p:sldId id="390" r:id="rId36"/>
    <p:sldId id="391" r:id="rId37"/>
  </p:sldIdLst>
  <p:sldSz cx="16303625" cy="13003213"/>
  <p:notesSz cx="6805613" cy="9944100"/>
  <p:defaultTextStyle>
    <a:defPPr>
      <a:defRPr lang="nl-NL"/>
    </a:defPPr>
    <a:lvl1pPr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836613" indent="-379413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673225" indent="-758825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2511425" indent="-1139825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3348038" indent="-1519238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9D9FED-384B-442E-B180-6E921927C619}">
          <p14:sldIdLst>
            <p14:sldId id="312"/>
            <p14:sldId id="361"/>
            <p14:sldId id="362"/>
            <p14:sldId id="371"/>
            <p14:sldId id="373"/>
            <p14:sldId id="339"/>
            <p14:sldId id="365"/>
            <p14:sldId id="366"/>
            <p14:sldId id="340"/>
            <p14:sldId id="367"/>
            <p14:sldId id="368"/>
            <p14:sldId id="369"/>
            <p14:sldId id="370"/>
            <p14:sldId id="374"/>
            <p14:sldId id="375"/>
            <p14:sldId id="376"/>
            <p14:sldId id="379"/>
            <p14:sldId id="345"/>
            <p14:sldId id="378"/>
            <p14:sldId id="380"/>
            <p14:sldId id="381"/>
            <p14:sldId id="382"/>
            <p14:sldId id="383"/>
            <p14:sldId id="386"/>
            <p14:sldId id="347"/>
            <p14:sldId id="350"/>
            <p14:sldId id="349"/>
            <p14:sldId id="388"/>
            <p14:sldId id="352"/>
            <p14:sldId id="392"/>
            <p14:sldId id="394"/>
            <p14:sldId id="393"/>
          </p14:sldIdLst>
        </p14:section>
        <p14:section name="Untitled Section" id="{0FDACD2F-AB35-4375-917F-A5F8E608E2A2}">
          <p14:sldIdLst>
            <p14:sldId id="396"/>
            <p14:sldId id="397"/>
            <p14:sldId id="390"/>
            <p14:sldId id="3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C23"/>
    <a:srgbClr val="FEE3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615" autoAdjust="0"/>
  </p:normalViewPr>
  <p:slideViewPr>
    <p:cSldViewPr snapToObjects="1">
      <p:cViewPr varScale="1">
        <p:scale>
          <a:sx n="56" d="100"/>
          <a:sy n="56" d="100"/>
        </p:scale>
        <p:origin x="-1284" y="-90"/>
      </p:cViewPr>
      <p:guideLst>
        <p:guide orient="horz" pos="4095"/>
        <p:guide pos="51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75AD7C-A0B3-4C7F-BE6E-39417C742CB2}" type="datetime1">
              <a:rPr lang="nl-NL" altLang="nl-NL"/>
              <a:pPr/>
              <a:t>25-3-2015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41E895-8FEF-4AD7-B2C5-F23BCCBB94A3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189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FD9463-F1C6-41BF-B5F9-71F6AC596EEE}" type="datetime1">
              <a:rPr lang="nl-NL" altLang="nl-NL"/>
              <a:pPr/>
              <a:t>25-3-2015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746125"/>
            <a:ext cx="467518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D83A7D-F7A5-47A4-9F78-5BBC810BA54D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8256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5971D-EF0B-4D99-9ED1-A04F64C3CE19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0466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5971D-EF0B-4D99-9ED1-A04F64C3CE19}" type="slidenum">
              <a:rPr lang="nl-NL" altLang="nl-NL" smtClean="0"/>
              <a:pPr/>
              <a:t>34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0466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5971D-EF0B-4D99-9ED1-A04F64C3CE19}" type="slidenum">
              <a:rPr lang="nl-NL" altLang="nl-NL" smtClean="0">
                <a:solidFill>
                  <a:prstClr val="black"/>
                </a:solidFill>
              </a:rPr>
              <a:pPr/>
              <a:t>36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6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265612" y="7368488"/>
            <a:ext cx="10896600" cy="3323043"/>
          </a:xfrm>
        </p:spPr>
        <p:txBody>
          <a:bodyPr lIns="0" tIns="0" rIns="0" bIns="0"/>
          <a:lstStyle>
            <a:lvl1pPr marL="0" indent="0" algn="r">
              <a:buNone/>
              <a:defRPr sz="4800" b="1" i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83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7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11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49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8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2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61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9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93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820128" y="520732"/>
            <a:ext cx="3668316" cy="1109487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5181" y="520732"/>
            <a:ext cx="10733220" cy="1109487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B12F4F-4FBA-4230-9E13-0837BE3773BD}" type="datetime1">
              <a:rPr lang="en-US" altLang="nl-NL"/>
              <a:pPr/>
              <a:t>3/25/2015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83440C7-44BE-45D0-AB30-96634CCC87C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4519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800" b="1"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4388" y="3033713"/>
            <a:ext cx="14674850" cy="7582693"/>
          </a:xfrm>
        </p:spPr>
        <p:txBody>
          <a:bodyPr/>
          <a:lstStyle>
            <a:lvl1pPr>
              <a:defRPr sz="3600">
                <a:latin typeface="Verdana"/>
                <a:cs typeface="Verdana"/>
              </a:defRPr>
            </a:lvl1pPr>
            <a:lvl2pPr>
              <a:defRPr sz="3600">
                <a:latin typeface="Verdana"/>
                <a:cs typeface="Verdana"/>
              </a:defRPr>
            </a:lvl2pPr>
            <a:lvl3pPr>
              <a:defRPr sz="3600">
                <a:latin typeface="Verdana"/>
                <a:cs typeface="Verdana"/>
              </a:defRPr>
            </a:lvl3pPr>
            <a:lvl4pPr>
              <a:defRPr sz="3600">
                <a:latin typeface="Verdana"/>
                <a:cs typeface="Verdana"/>
              </a:defRPr>
            </a:lvl4pPr>
            <a:lvl5pPr>
              <a:defRPr sz="36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99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5181" y="3034084"/>
            <a:ext cx="7200768" cy="8039522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287676" y="3034084"/>
            <a:ext cx="7200768" cy="8039522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968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5181" y="2910674"/>
            <a:ext cx="7203599" cy="1213030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37316" indent="0">
              <a:buNone/>
              <a:defRPr sz="3700" b="1"/>
            </a:lvl2pPr>
            <a:lvl3pPr marL="1674632" indent="0">
              <a:buNone/>
              <a:defRPr sz="3300" b="1"/>
            </a:lvl3pPr>
            <a:lvl4pPr marL="2511948" indent="0">
              <a:buNone/>
              <a:defRPr sz="2900" b="1"/>
            </a:lvl4pPr>
            <a:lvl5pPr marL="3349264" indent="0">
              <a:buNone/>
              <a:defRPr sz="2900" b="1"/>
            </a:lvl5pPr>
            <a:lvl6pPr marL="4186580" indent="0">
              <a:buNone/>
              <a:defRPr sz="2900" b="1"/>
            </a:lvl6pPr>
            <a:lvl7pPr marL="5023896" indent="0">
              <a:buNone/>
              <a:defRPr sz="2900" b="1"/>
            </a:lvl7pPr>
            <a:lvl8pPr marL="5861213" indent="0">
              <a:buNone/>
              <a:defRPr sz="2900" b="1"/>
            </a:lvl8pPr>
            <a:lvl9pPr marL="6698529" indent="0">
              <a:buNone/>
              <a:defRPr sz="29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15181" y="4123704"/>
            <a:ext cx="7203599" cy="7026102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282016" y="2910674"/>
            <a:ext cx="7206429" cy="1213030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37316" indent="0">
              <a:buNone/>
              <a:defRPr sz="3700" b="1"/>
            </a:lvl2pPr>
            <a:lvl3pPr marL="1674632" indent="0">
              <a:buNone/>
              <a:defRPr sz="3300" b="1"/>
            </a:lvl3pPr>
            <a:lvl4pPr marL="2511948" indent="0">
              <a:buNone/>
              <a:defRPr sz="2900" b="1"/>
            </a:lvl4pPr>
            <a:lvl5pPr marL="3349264" indent="0">
              <a:buNone/>
              <a:defRPr sz="2900" b="1"/>
            </a:lvl5pPr>
            <a:lvl6pPr marL="4186580" indent="0">
              <a:buNone/>
              <a:defRPr sz="2900" b="1"/>
            </a:lvl6pPr>
            <a:lvl7pPr marL="5023896" indent="0">
              <a:buNone/>
              <a:defRPr sz="2900" b="1"/>
            </a:lvl7pPr>
            <a:lvl8pPr marL="5861213" indent="0">
              <a:buNone/>
              <a:defRPr sz="2900" b="1"/>
            </a:lvl8pPr>
            <a:lvl9pPr marL="6698529" indent="0">
              <a:buNone/>
              <a:defRPr sz="29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282016" y="4123704"/>
            <a:ext cx="7206429" cy="7026102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74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79FEA3A-1BF6-4520-B388-85F9F4EFCA76}" type="datetime1">
              <a:rPr lang="en-US" altLang="nl-NL"/>
              <a:pPr/>
              <a:t>3/25/2015</a:t>
            </a:fld>
            <a:endParaRPr lang="nl-NL" alt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F95138-13F2-4BB8-923F-0F65DA43C79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477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11612563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9545862-E825-4D4D-9317-E0DA0267AA78}" type="datetime1">
              <a:rPr lang="en-US" altLang="nl-NL"/>
              <a:pPr/>
              <a:t>3/25/2015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762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182" y="517721"/>
            <a:ext cx="5363780" cy="2203322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74265" y="517721"/>
            <a:ext cx="9114179" cy="11097882"/>
          </a:xfrm>
        </p:spPr>
        <p:txBody>
          <a:bodyPr/>
          <a:lstStyle>
            <a:lvl1pPr>
              <a:defRPr sz="5900"/>
            </a:lvl1pPr>
            <a:lvl2pPr>
              <a:defRPr sz="5100"/>
            </a:lvl2pPr>
            <a:lvl3pPr>
              <a:defRPr sz="44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5182" y="2721044"/>
            <a:ext cx="5363780" cy="8894560"/>
          </a:xfrm>
        </p:spPr>
        <p:txBody>
          <a:bodyPr/>
          <a:lstStyle>
            <a:lvl1pPr marL="0" indent="0">
              <a:buNone/>
              <a:defRPr sz="2600"/>
            </a:lvl1pPr>
            <a:lvl2pPr marL="837316" indent="0">
              <a:buNone/>
              <a:defRPr sz="2200"/>
            </a:lvl2pPr>
            <a:lvl3pPr marL="1674632" indent="0">
              <a:buNone/>
              <a:defRPr sz="1800"/>
            </a:lvl3pPr>
            <a:lvl4pPr marL="2511948" indent="0">
              <a:buNone/>
              <a:defRPr sz="1600"/>
            </a:lvl4pPr>
            <a:lvl5pPr marL="3349264" indent="0">
              <a:buNone/>
              <a:defRPr sz="1600"/>
            </a:lvl5pPr>
            <a:lvl6pPr marL="4186580" indent="0">
              <a:buNone/>
              <a:defRPr sz="1600"/>
            </a:lvl6pPr>
            <a:lvl7pPr marL="5023896" indent="0">
              <a:buNone/>
              <a:defRPr sz="1600"/>
            </a:lvl7pPr>
            <a:lvl8pPr marL="5861213" indent="0">
              <a:buNone/>
              <a:defRPr sz="1600"/>
            </a:lvl8pPr>
            <a:lvl9pPr marL="6698529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988860-6EAC-449A-8EB6-1D528AD77B66}" type="datetime1">
              <a:rPr lang="en-US" altLang="nl-NL"/>
              <a:pPr/>
              <a:t>3/25/2015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3FEC9F-C935-4893-8D79-8FDFE1CDDBFB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807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5625" y="9102249"/>
            <a:ext cx="9782175" cy="1074572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195625" y="1161861"/>
            <a:ext cx="9782175" cy="7801928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37316" indent="0">
              <a:buNone/>
              <a:defRPr sz="5100"/>
            </a:lvl2pPr>
            <a:lvl3pPr marL="1674632" indent="0">
              <a:buNone/>
              <a:defRPr sz="4400"/>
            </a:lvl3pPr>
            <a:lvl4pPr marL="2511948" indent="0">
              <a:buNone/>
              <a:defRPr sz="3700"/>
            </a:lvl4pPr>
            <a:lvl5pPr marL="3349264" indent="0">
              <a:buNone/>
              <a:defRPr sz="3700"/>
            </a:lvl5pPr>
            <a:lvl6pPr marL="4186580" indent="0">
              <a:buNone/>
              <a:defRPr sz="3700"/>
            </a:lvl6pPr>
            <a:lvl7pPr marL="5023896" indent="0">
              <a:buNone/>
              <a:defRPr sz="3700"/>
            </a:lvl7pPr>
            <a:lvl8pPr marL="5861213" indent="0">
              <a:buNone/>
              <a:defRPr sz="3700"/>
            </a:lvl8pPr>
            <a:lvl9pPr marL="6698529" indent="0">
              <a:buNone/>
              <a:defRPr sz="37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195625" y="10176821"/>
            <a:ext cx="9782175" cy="1526071"/>
          </a:xfrm>
        </p:spPr>
        <p:txBody>
          <a:bodyPr/>
          <a:lstStyle>
            <a:lvl1pPr marL="0" indent="0">
              <a:buNone/>
              <a:defRPr sz="2600"/>
            </a:lvl1pPr>
            <a:lvl2pPr marL="837316" indent="0">
              <a:buNone/>
              <a:defRPr sz="2200"/>
            </a:lvl2pPr>
            <a:lvl3pPr marL="1674632" indent="0">
              <a:buNone/>
              <a:defRPr sz="1800"/>
            </a:lvl3pPr>
            <a:lvl4pPr marL="2511948" indent="0">
              <a:buNone/>
              <a:defRPr sz="1600"/>
            </a:lvl4pPr>
            <a:lvl5pPr marL="3349264" indent="0">
              <a:buNone/>
              <a:defRPr sz="1600"/>
            </a:lvl5pPr>
            <a:lvl6pPr marL="4186580" indent="0">
              <a:buNone/>
              <a:defRPr sz="1600"/>
            </a:lvl6pPr>
            <a:lvl7pPr marL="5023896" indent="0">
              <a:buNone/>
              <a:defRPr sz="1600"/>
            </a:lvl7pPr>
            <a:lvl8pPr marL="5861213" indent="0">
              <a:buNone/>
              <a:defRPr sz="1600"/>
            </a:lvl8pPr>
            <a:lvl9pPr marL="6698529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ED980A-581E-4135-BCB3-17EE50E1D92E}" type="datetime1">
              <a:rPr lang="en-US" altLang="nl-NL"/>
              <a:pPr/>
              <a:t>3/25/2015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B297DE-16BF-4667-BD68-FF75D62BEAC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51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D656EDD-1620-41B1-B746-F6C11AB56CB7}" type="datetime1">
              <a:rPr lang="en-US" altLang="nl-NL"/>
              <a:pPr/>
              <a:t>3/25/2015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FF9F60-159B-4AB9-B4D6-DEFCE69369ED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049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14388" y="633413"/>
            <a:ext cx="146748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7463" tIns="83732" rIns="167463" bIns="837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14388" y="3148013"/>
            <a:ext cx="1467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7463" tIns="83732" rIns="167463" bIns="83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1" r:id="rId2"/>
    <p:sldLayoutId id="2147483782" r:id="rId3"/>
    <p:sldLayoutId id="2147483783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p:hf sldNum="0" hdr="0" ftr="0"/>
  <p:txStyles>
    <p:titleStyle>
      <a:lvl1pPr algn="l" defTabSz="836613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2pPr>
      <a:lvl3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3pPr>
      <a:lvl4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4pPr>
      <a:lvl5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627063" indent="-62706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1360488" indent="-522288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2092325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2930525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3767138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4605238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42555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279871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17187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37316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74632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11948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49264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86580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23896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861213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698529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6303625" cy="115421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/>
              <a:t>Thinking the unthinkable: </a:t>
            </a:r>
          </a:p>
          <a:p>
            <a:pPr algn="ctr"/>
            <a:r>
              <a:rPr lang="en-GB" sz="6000" b="1" dirty="0" smtClean="0"/>
              <a:t>a library without a catalogue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127476" y="9525942"/>
            <a:ext cx="10886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nl-NL" sz="3200" b="1" dirty="0" smtClean="0">
                <a:solidFill>
                  <a:schemeClr val="bg1"/>
                </a:solidFill>
                <a:latin typeface="Verdana" pitchFamily="-108" charset="0"/>
              </a:rPr>
              <a:t>Dorinne Raaimakers </a:t>
            </a:r>
          </a:p>
          <a:p>
            <a:pPr algn="r"/>
            <a:r>
              <a:rPr lang="en-US" altLang="nl-NL" sz="3200" dirty="0">
                <a:solidFill>
                  <a:schemeClr val="bg1"/>
                </a:solidFill>
                <a:latin typeface="Verdana" pitchFamily="-108" charset="0"/>
              </a:rPr>
              <a:t>LIR Annual Seminar </a:t>
            </a:r>
            <a:endParaRPr lang="en-US" altLang="nl-NL" sz="3200" dirty="0" smtClean="0">
              <a:solidFill>
                <a:schemeClr val="bg1"/>
              </a:solidFill>
              <a:latin typeface="Verdana" pitchFamily="-108" charset="0"/>
            </a:endParaRPr>
          </a:p>
          <a:p>
            <a:pPr algn="r"/>
            <a:r>
              <a:rPr lang="en-US" altLang="nl-NL" sz="3200" dirty="0" smtClean="0">
                <a:solidFill>
                  <a:schemeClr val="bg1"/>
                </a:solidFill>
                <a:latin typeface="Verdana" pitchFamily="-108" charset="0"/>
              </a:rPr>
              <a:t>30 March 2015</a:t>
            </a:r>
            <a:endParaRPr lang="en-US" altLang="nl-NL" sz="3200" dirty="0">
              <a:solidFill>
                <a:schemeClr val="bg1"/>
              </a:solidFill>
              <a:latin typeface="Verdana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383060" y="2682875"/>
            <a:ext cx="123853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4800" dirty="0" smtClean="0">
                <a:latin typeface="Calibri"/>
                <a:cs typeface="Calibri"/>
              </a:rPr>
              <a:t>No </a:t>
            </a:r>
            <a:r>
              <a:rPr lang="nl-NL" sz="4800" dirty="0" err="1" smtClean="0">
                <a:latin typeface="Calibri"/>
                <a:cs typeface="Calibri"/>
              </a:rPr>
              <a:t>need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for</a:t>
            </a:r>
            <a:r>
              <a:rPr lang="nl-NL" sz="4800" dirty="0" smtClean="0">
                <a:latin typeface="Calibri"/>
                <a:cs typeface="Calibri"/>
              </a:rPr>
              <a:t> a new </a:t>
            </a:r>
            <a:r>
              <a:rPr lang="nl-NL" sz="4800" dirty="0" err="1" smtClean="0">
                <a:latin typeface="Calibri"/>
                <a:cs typeface="Calibri"/>
              </a:rPr>
              <a:t>library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discovery</a:t>
            </a:r>
            <a:r>
              <a:rPr lang="nl-NL" sz="4800" dirty="0" smtClean="0">
                <a:latin typeface="Calibri"/>
                <a:cs typeface="Calibri"/>
              </a:rPr>
              <a:t> tool</a:t>
            </a:r>
          </a:p>
          <a:p>
            <a:pPr marL="457200" indent="-457200">
              <a:buFont typeface="Arial"/>
              <a:buChar char="•"/>
            </a:pPr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err="1" smtClean="0">
                <a:latin typeface="Calibri"/>
                <a:cs typeface="Calibri"/>
              </a:rPr>
              <a:t>Phase</a:t>
            </a:r>
            <a:r>
              <a:rPr lang="nl-NL" sz="4800" dirty="0" smtClean="0">
                <a:latin typeface="Calibri"/>
                <a:cs typeface="Calibri"/>
              </a:rPr>
              <a:t> out Omega on Sept. 1st 2013</a:t>
            </a:r>
          </a:p>
          <a:p>
            <a:pPr marL="457200" indent="-457200">
              <a:buFont typeface="Arial"/>
              <a:buChar char="•"/>
            </a:pPr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err="1" smtClean="0">
                <a:latin typeface="Calibri"/>
                <a:cs typeface="Calibri"/>
              </a:rPr>
              <a:t>Hold</a:t>
            </a:r>
            <a:r>
              <a:rPr lang="nl-NL" sz="4800" dirty="0" smtClean="0">
                <a:latin typeface="Calibri"/>
                <a:cs typeface="Calibri"/>
              </a:rPr>
              <a:t> on </a:t>
            </a:r>
            <a:r>
              <a:rPr lang="nl-NL" sz="4800" dirty="0" err="1" smtClean="0">
                <a:latin typeface="Calibri"/>
                <a:cs typeface="Calibri"/>
              </a:rPr>
              <a:t>to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WebOPAC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for</a:t>
            </a:r>
            <a:r>
              <a:rPr lang="nl-NL" sz="4800" dirty="0" smtClean="0">
                <a:latin typeface="Calibri"/>
                <a:cs typeface="Calibri"/>
              </a:rPr>
              <a:t> the time </a:t>
            </a:r>
            <a:r>
              <a:rPr lang="nl-NL" sz="4800" dirty="0" err="1" smtClean="0">
                <a:latin typeface="Calibri"/>
                <a:cs typeface="Calibri"/>
              </a:rPr>
              <a:t>being</a:t>
            </a:r>
            <a:endParaRPr lang="nl-NL" sz="4800" dirty="0" smtClean="0">
              <a:latin typeface="Calibri"/>
              <a:cs typeface="Calibri"/>
            </a:endParaRPr>
          </a:p>
          <a:p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err="1" smtClean="0">
                <a:latin typeface="Calibri"/>
                <a:cs typeface="Calibri"/>
              </a:rPr>
              <a:t>Rethink</a:t>
            </a:r>
            <a:r>
              <a:rPr lang="nl-NL" sz="4800" dirty="0">
                <a:latin typeface="Calibri"/>
                <a:cs typeface="Calibri"/>
              </a:rPr>
              <a:t> </a:t>
            </a:r>
            <a:r>
              <a:rPr lang="nl-NL" sz="4800" dirty="0" smtClean="0">
                <a:latin typeface="Calibri"/>
                <a:cs typeface="Calibri"/>
              </a:rPr>
              <a:t>the </a:t>
            </a:r>
            <a:r>
              <a:rPr lang="nl-NL" sz="4800" dirty="0" err="1" smtClean="0">
                <a:latin typeface="Calibri"/>
                <a:cs typeface="Calibri"/>
              </a:rPr>
              <a:t>role</a:t>
            </a:r>
            <a:r>
              <a:rPr lang="nl-NL" sz="4800" dirty="0" smtClean="0">
                <a:latin typeface="Calibri"/>
                <a:cs typeface="Calibri"/>
              </a:rPr>
              <a:t> of the </a:t>
            </a:r>
            <a:r>
              <a:rPr lang="nl-NL" sz="4800" dirty="0" err="1" smtClean="0">
                <a:latin typeface="Calibri"/>
                <a:cs typeface="Calibri"/>
              </a:rPr>
              <a:t>library</a:t>
            </a:r>
            <a:r>
              <a:rPr lang="nl-NL" sz="4800" dirty="0" smtClean="0">
                <a:latin typeface="Calibri"/>
                <a:cs typeface="Calibri"/>
              </a:rPr>
              <a:t> in </a:t>
            </a:r>
            <a:r>
              <a:rPr lang="nl-NL" sz="4800" dirty="0" err="1" smtClean="0">
                <a:latin typeface="Calibri"/>
                <a:cs typeface="Calibri"/>
              </a:rPr>
              <a:t>providing</a:t>
            </a:r>
            <a:r>
              <a:rPr lang="nl-NL" sz="4800" dirty="0" smtClean="0">
                <a:latin typeface="Calibri"/>
                <a:cs typeface="Calibri"/>
              </a:rPr>
              <a:t> access </a:t>
            </a:r>
            <a:r>
              <a:rPr lang="nl-NL" sz="4800" dirty="0" err="1" smtClean="0">
                <a:latin typeface="Calibri"/>
                <a:cs typeface="Calibri"/>
              </a:rPr>
              <a:t>to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scientific</a:t>
            </a:r>
            <a:r>
              <a:rPr lang="nl-NL" sz="4800" dirty="0" smtClean="0">
                <a:latin typeface="Calibri"/>
                <a:cs typeface="Calibri"/>
              </a:rPr>
              <a:t> information</a:t>
            </a:r>
            <a:endParaRPr lang="nl-NL" sz="4800" dirty="0">
              <a:latin typeface="Calibri"/>
              <a:cs typeface="Calibri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83060" y="1173014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 smtClean="0">
                <a:latin typeface="+mj-lt"/>
              </a:rPr>
              <a:t>Conclusions</a:t>
            </a:r>
            <a:r>
              <a:rPr lang="nl-NL" sz="4800" b="1" dirty="0" smtClean="0">
                <a:latin typeface="+mj-lt"/>
              </a:rPr>
              <a:t> in 2012</a:t>
            </a:r>
            <a:endParaRPr lang="nl-NL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7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509" y="846073"/>
            <a:ext cx="3182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>
                <a:latin typeface="Calibri" pitchFamily="34" charset="0"/>
              </a:rPr>
              <a:t>User survey</a:t>
            </a:r>
            <a:endParaRPr lang="nl-NL" sz="4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0440" y="1854222"/>
            <a:ext cx="865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smtClean="0"/>
              <a:t>group interviews with </a:t>
            </a:r>
            <a:r>
              <a:rPr lang="nl-NL" sz="3600" dirty="0" err="1" smtClean="0"/>
              <a:t>students</a:t>
            </a:r>
            <a:r>
              <a:rPr lang="nl-NL" sz="3600" dirty="0" smtClean="0"/>
              <a:t> &amp; scholars</a:t>
            </a:r>
            <a:endParaRPr lang="nl-NL" sz="3600" b="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623849" y="7365702"/>
            <a:ext cx="6625933" cy="3137704"/>
            <a:chOff x="3623849" y="7365702"/>
            <a:chExt cx="6625933" cy="3137704"/>
          </a:xfrm>
        </p:grpSpPr>
        <p:sp>
          <p:nvSpPr>
            <p:cNvPr id="3" name="TextBox 2"/>
            <p:cNvSpPr txBox="1"/>
            <p:nvPr/>
          </p:nvSpPr>
          <p:spPr>
            <a:xfrm>
              <a:off x="5166339" y="8020739"/>
              <a:ext cx="5083443" cy="2482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nl-NL" sz="3600" b="1" dirty="0" smtClean="0"/>
                <a:t>Google Scholar</a:t>
              </a:r>
              <a:endParaRPr lang="nl-NL" sz="3600" b="1" dirty="0"/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nl-NL" sz="3600" b="1" dirty="0" smtClean="0"/>
                <a:t>paid search engines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nl-NL" sz="3600" b="1" dirty="0" smtClean="0"/>
                <a:t>library catalogue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23849" y="7365702"/>
              <a:ext cx="5391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Where do they search? </a:t>
              </a:r>
              <a:endParaRPr lang="nl-NL" sz="3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23849" y="3405262"/>
            <a:ext cx="11008683" cy="3065696"/>
            <a:chOff x="3623849" y="3405262"/>
            <a:chExt cx="11008683" cy="3065696"/>
          </a:xfrm>
        </p:grpSpPr>
        <p:sp>
          <p:nvSpPr>
            <p:cNvPr id="5" name="TextBox 4"/>
            <p:cNvSpPr txBox="1"/>
            <p:nvPr/>
          </p:nvSpPr>
          <p:spPr>
            <a:xfrm>
              <a:off x="3623849" y="3405262"/>
              <a:ext cx="5852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What do they search for? </a:t>
              </a:r>
              <a:endParaRPr lang="nl-NL" sz="3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99484" y="3988291"/>
              <a:ext cx="9433048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600" b="1" dirty="0"/>
                <a:t>f</a:t>
              </a:r>
              <a:r>
                <a:rPr lang="en-US" sz="3600" b="1" dirty="0" smtClean="0"/>
                <a:t>ull-text articles (known item search)</a:t>
              </a:r>
              <a:endParaRPr lang="nl-NL" sz="3600" b="1" dirty="0"/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600" b="1" dirty="0"/>
                <a:t>s</a:t>
              </a:r>
              <a:r>
                <a:rPr lang="en-US" sz="3600" b="1" dirty="0" smtClean="0"/>
                <a:t>ubject-specific information</a:t>
              </a:r>
              <a:endParaRPr lang="nl-NL" sz="3600" b="1" dirty="0" smtClean="0"/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nl-NL" sz="3600" b="1" dirty="0" smtClean="0"/>
                <a:t>books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2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7509" y="846073"/>
            <a:ext cx="3182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>
                <a:latin typeface="Calibri" pitchFamily="34" charset="0"/>
              </a:rPr>
              <a:t>User survey</a:t>
            </a:r>
            <a:endParaRPr lang="nl-NL" sz="4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0440" y="1854222"/>
            <a:ext cx="865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smtClean="0"/>
              <a:t>group interviews with </a:t>
            </a:r>
            <a:r>
              <a:rPr lang="nl-NL" sz="3600" dirty="0" err="1" smtClean="0"/>
              <a:t>students</a:t>
            </a:r>
            <a:r>
              <a:rPr lang="nl-NL" sz="3600" dirty="0" smtClean="0"/>
              <a:t> &amp; scholars</a:t>
            </a:r>
            <a:endParaRPr lang="nl-NL" sz="3600" b="0" dirty="0" smtClean="0"/>
          </a:p>
        </p:txBody>
      </p:sp>
      <p:pic>
        <p:nvPicPr>
          <p:cNvPr id="5" name="Picture 2" descr="https://encrypted-tbn0.gstatic.com/images?q=tbn:ANd9GcRWSVjbZYrnEbT-G-Zj3QKdxlV8fI8-S1cw-QY6gD01rtIVAUfK8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36" y="6429918"/>
            <a:ext cx="85715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0301" y="7367443"/>
            <a:ext cx="7024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me, that’s Google Scholar! </a:t>
            </a:r>
            <a:endParaRPr lang="nl-NL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" y="3902654"/>
            <a:ext cx="856859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7076" y="4553448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One search engine to </a:t>
            </a:r>
          </a:p>
          <a:p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 everything...</a:t>
            </a:r>
            <a:endParaRPr lang="nl-NL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378" y="846073"/>
            <a:ext cx="11214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>
                <a:latin typeface="Calibri" pitchFamily="34" charset="0"/>
              </a:rPr>
              <a:t>Trends search behaviour Utrecht University</a:t>
            </a:r>
            <a:endParaRPr lang="nl-NL" sz="4800" b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96" y="2973214"/>
            <a:ext cx="14617624" cy="82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87005" y="2181126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increase / decrease in use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" y="1821600"/>
            <a:ext cx="15660000" cy="91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33348" y="812974"/>
            <a:ext cx="4090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 smtClean="0">
                <a:latin typeface="Calibri" pitchFamily="34" charset="0"/>
              </a:rPr>
              <a:t>Library website</a:t>
            </a:r>
            <a:endParaRPr lang="nl-NL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7036" y="3526631"/>
            <a:ext cx="4697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 smtClean="0">
                <a:latin typeface="Calibri" pitchFamily="34" charset="0"/>
              </a:rPr>
              <a:t>-  Communication</a:t>
            </a:r>
            <a:endParaRPr lang="nl-NL" sz="4800" b="1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431" y="4975626"/>
            <a:ext cx="7479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 smtClean="0">
                <a:latin typeface="Calibri" pitchFamily="34" charset="0"/>
              </a:rPr>
              <a:t>-  Changes in library website </a:t>
            </a:r>
            <a:endParaRPr lang="nl-NL" sz="48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248" y="6501606"/>
            <a:ext cx="92649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 smtClean="0">
                <a:latin typeface="Calibri" pitchFamily="34" charset="0"/>
              </a:rPr>
              <a:t>-  Changes in instructions &amp; support</a:t>
            </a:r>
            <a:endParaRPr lang="nl-NL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8" y="3621286"/>
            <a:ext cx="7595499" cy="6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068" y="3549278"/>
            <a:ext cx="7070592" cy="6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77" y="142322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06" y="994597"/>
            <a:ext cx="19288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88624" y="1605062"/>
            <a:ext cx="5271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prstClr val="black"/>
                </a:solidFill>
                <a:latin typeface="Calibri" pitchFamily="34" charset="0"/>
              </a:rPr>
              <a:t>#</a:t>
            </a:r>
            <a:r>
              <a:rPr lang="nl-NL" sz="4000" dirty="0" err="1" smtClean="0">
                <a:solidFill>
                  <a:prstClr val="black"/>
                </a:solidFill>
                <a:latin typeface="Calibri" pitchFamily="34" charset="0"/>
              </a:rPr>
              <a:t>biebtip</a:t>
            </a:r>
            <a:r>
              <a:rPr lang="nl-NL" sz="4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nl-NL" sz="4000" dirty="0" smtClean="0">
                <a:solidFill>
                  <a:prstClr val="black"/>
                </a:solidFill>
                <a:latin typeface="Calibri" pitchFamily="34" charset="0"/>
              </a:rPr>
              <a:t>   #betervinden</a:t>
            </a:r>
          </a:p>
        </p:txBody>
      </p:sp>
    </p:spTree>
    <p:extLst>
      <p:ext uri="{BB962C8B-B14F-4D97-AF65-F5344CB8AC3E}">
        <p14:creationId xmlns:p14="http://schemas.microsoft.com/office/powerpoint/2010/main" val="35994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96" y="1101006"/>
            <a:ext cx="10657184" cy="95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35" y="1605062"/>
            <a:ext cx="13297154" cy="7888943"/>
          </a:xfrm>
          <a:prstGeom prst="rect">
            <a:avLst/>
          </a:prstGeom>
        </p:spPr>
      </p:pic>
      <p:sp>
        <p:nvSpPr>
          <p:cNvPr id="17" name="Up Arrow 16"/>
          <p:cNvSpPr/>
          <p:nvPr/>
        </p:nvSpPr>
        <p:spPr>
          <a:xfrm rot="16732713">
            <a:off x="12180744" y="6623710"/>
            <a:ext cx="1492801" cy="4623132"/>
          </a:xfrm>
          <a:prstGeom prst="upArrow">
            <a:avLst>
              <a:gd name="adj1" fmla="val 35298"/>
              <a:gd name="adj2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68" y="20885"/>
            <a:ext cx="13176000" cy="1134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2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6"/>
          <p:cNvSpPr>
            <a:spLocks noGrp="1"/>
          </p:cNvSpPr>
          <p:nvPr>
            <p:ph type="body" idx="4294967295"/>
          </p:nvPr>
        </p:nvSpPr>
        <p:spPr>
          <a:xfrm>
            <a:off x="7575748" y="7725742"/>
            <a:ext cx="8496945" cy="4104456"/>
          </a:xfrm>
          <a:noFill/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4000" b="1" dirty="0" smtClean="0">
                <a:ea typeface="ＭＳ Ｐゴシック" pitchFamily="-108" charset="-128"/>
              </a:rPr>
              <a:t>University libraries have lost their role in the discovery of scientific information. </a:t>
            </a:r>
          </a:p>
          <a:p>
            <a:pPr marL="0" indent="0">
              <a:buFont typeface="Arial" charset="0"/>
              <a:buNone/>
            </a:pPr>
            <a:endParaRPr lang="en-US" sz="4000" b="1" dirty="0" smtClean="0">
              <a:ea typeface="ＭＳ Ｐゴシック" pitchFamily="-108" charset="-128"/>
            </a:endParaRPr>
          </a:p>
          <a:p>
            <a:pPr marL="0" indent="0">
              <a:buFont typeface="Arial" charset="0"/>
              <a:buNone/>
            </a:pPr>
            <a:r>
              <a:rPr lang="en-US" sz="4000" b="1" dirty="0" smtClean="0">
                <a:ea typeface="ＭＳ Ｐゴシック" pitchFamily="-108" charset="-128"/>
              </a:rPr>
              <a:t>They better focus on delivery.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4" y="0"/>
            <a:ext cx="16309156" cy="130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573" y="7365702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latin typeface="+mn-lt"/>
              </a:rPr>
              <a:t>University </a:t>
            </a:r>
            <a:r>
              <a:rPr lang="nl-NL" sz="4400" b="1" dirty="0" err="1" smtClean="0">
                <a:latin typeface="+mn-lt"/>
              </a:rPr>
              <a:t>libraries</a:t>
            </a:r>
            <a:r>
              <a:rPr lang="nl-NL" sz="4400" b="1" dirty="0" smtClean="0">
                <a:latin typeface="+mn-lt"/>
              </a:rPr>
              <a:t> have lost </a:t>
            </a:r>
            <a:r>
              <a:rPr lang="nl-NL" sz="4400" b="1" dirty="0" err="1" smtClean="0">
                <a:latin typeface="+mn-lt"/>
              </a:rPr>
              <a:t>their</a:t>
            </a:r>
            <a:r>
              <a:rPr lang="nl-NL" sz="4400" b="1" dirty="0" smtClean="0">
                <a:latin typeface="+mn-lt"/>
              </a:rPr>
              <a:t> </a:t>
            </a:r>
            <a:r>
              <a:rPr lang="nl-NL" sz="4400" b="1" dirty="0" err="1" smtClean="0">
                <a:latin typeface="+mn-lt"/>
              </a:rPr>
              <a:t>role</a:t>
            </a:r>
            <a:r>
              <a:rPr lang="nl-NL" sz="4400" b="1" dirty="0" smtClean="0">
                <a:latin typeface="+mn-lt"/>
              </a:rPr>
              <a:t> in the </a:t>
            </a:r>
            <a:r>
              <a:rPr lang="nl-NL" sz="4400" b="1" dirty="0" err="1" smtClean="0">
                <a:latin typeface="+mn-lt"/>
              </a:rPr>
              <a:t>discovery</a:t>
            </a:r>
            <a:r>
              <a:rPr lang="nl-NL" sz="4400" b="1" dirty="0" smtClean="0">
                <a:latin typeface="+mn-lt"/>
              </a:rPr>
              <a:t> of </a:t>
            </a:r>
            <a:r>
              <a:rPr lang="nl-NL" sz="4400" b="1" dirty="0" err="1" smtClean="0">
                <a:latin typeface="+mn-lt"/>
              </a:rPr>
              <a:t>scientific</a:t>
            </a:r>
            <a:r>
              <a:rPr lang="nl-NL" sz="4400" b="1" dirty="0" smtClean="0">
                <a:latin typeface="+mn-lt"/>
              </a:rPr>
              <a:t> information</a:t>
            </a:r>
          </a:p>
          <a:p>
            <a:endParaRPr lang="nl-NL" sz="4400" b="1" dirty="0">
              <a:latin typeface="+mn-lt"/>
            </a:endParaRPr>
          </a:p>
          <a:p>
            <a:r>
              <a:rPr lang="nl-NL" sz="4400" b="1" dirty="0" err="1" smtClean="0">
                <a:latin typeface="+mn-lt"/>
              </a:rPr>
              <a:t>They</a:t>
            </a:r>
            <a:r>
              <a:rPr lang="nl-NL" sz="4400" b="1" dirty="0" smtClean="0">
                <a:latin typeface="+mn-lt"/>
              </a:rPr>
              <a:t> </a:t>
            </a:r>
            <a:r>
              <a:rPr lang="nl-NL" sz="4400" b="1" dirty="0" err="1" smtClean="0">
                <a:latin typeface="+mn-lt"/>
              </a:rPr>
              <a:t>better</a:t>
            </a:r>
            <a:r>
              <a:rPr lang="nl-NL" sz="4400" b="1" dirty="0" smtClean="0">
                <a:latin typeface="+mn-lt"/>
              </a:rPr>
              <a:t> focus on delivery</a:t>
            </a:r>
            <a:endParaRPr lang="nl-NL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6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8" y="164902"/>
            <a:ext cx="11634597" cy="102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303625" cy="11398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52" y="1749078"/>
            <a:ext cx="10800000" cy="852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91172" y="1317030"/>
            <a:ext cx="11449272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28" y="2109118"/>
            <a:ext cx="10800000" cy="60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48" y="740966"/>
            <a:ext cx="10800000" cy="10014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7036" y="3117230"/>
            <a:ext cx="13716000" cy="4608512"/>
            <a:chOff x="2554878" y="6069558"/>
            <a:chExt cx="13716000" cy="4608512"/>
          </a:xfrm>
        </p:grpSpPr>
        <p:pic>
          <p:nvPicPr>
            <p:cNvPr id="3" name="Picture 2" descr="https://encrypted-tbn0.gstatic.com/images?q=tbn:ANd9GcRWSVjbZYrnEbT-G-Zj3QKdxlV8fI8-S1cw-QY6gD01rtIVAUfK8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878" y="6069558"/>
              <a:ext cx="13716000" cy="460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921873" y="7245568"/>
              <a:ext cx="824353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5400" b="1" dirty="0" smtClean="0">
                  <a:solidFill>
                    <a:prstClr val="black"/>
                  </a:solidFill>
                  <a:latin typeface="Calibri" pitchFamily="34" charset="0"/>
                </a:rPr>
                <a:t>Wherever you’re searching, </a:t>
              </a:r>
            </a:p>
            <a:p>
              <a:r>
                <a:rPr lang="nl-NL" sz="5400" b="1" dirty="0">
                  <a:solidFill>
                    <a:prstClr val="black"/>
                  </a:solidFill>
                  <a:latin typeface="Calibri" pitchFamily="34" charset="0"/>
                </a:rPr>
                <a:t>w</a:t>
              </a:r>
              <a:r>
                <a:rPr lang="nl-NL" sz="5400" b="1" dirty="0" smtClean="0">
                  <a:solidFill>
                    <a:prstClr val="black"/>
                  </a:solidFill>
                  <a:latin typeface="Calibri" pitchFamily="34" charset="0"/>
                </a:rPr>
                <a:t>e’ll make sure you get it!  </a:t>
              </a:r>
              <a:endParaRPr lang="nl-NL" sz="5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1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108" y="3464001"/>
            <a:ext cx="5328592" cy="728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519112"/>
            <a:ext cx="1478438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383060" y="2682875"/>
            <a:ext cx="123853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nl-NL" sz="4800" dirty="0" err="1" smtClean="0">
                <a:latin typeface="Calibri"/>
                <a:cs typeface="Calibri"/>
              </a:rPr>
              <a:t>Add</a:t>
            </a:r>
            <a:r>
              <a:rPr lang="nl-NL" sz="4800" dirty="0" smtClean="0">
                <a:latin typeface="Calibri"/>
                <a:cs typeface="Calibri"/>
              </a:rPr>
              <a:t> holding information </a:t>
            </a:r>
            <a:r>
              <a:rPr lang="nl-NL" sz="4800" dirty="0" err="1" smtClean="0">
                <a:latin typeface="Calibri"/>
                <a:cs typeface="Calibri"/>
              </a:rPr>
              <a:t>to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discovery</a:t>
            </a:r>
            <a:r>
              <a:rPr lang="nl-NL" sz="4800" dirty="0" smtClean="0">
                <a:latin typeface="Calibri"/>
                <a:cs typeface="Calibri"/>
              </a:rPr>
              <a:t> tools</a:t>
            </a:r>
          </a:p>
          <a:p>
            <a:pPr marL="457200" indent="-457200">
              <a:buFont typeface="Arial"/>
              <a:buChar char="•"/>
            </a:pPr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smtClean="0">
                <a:latin typeface="Calibri"/>
                <a:cs typeface="Calibri"/>
              </a:rPr>
              <a:t>Offer </a:t>
            </a:r>
            <a:r>
              <a:rPr lang="nl-NL" sz="4800" dirty="0" err="1" smtClean="0">
                <a:latin typeface="Calibri"/>
                <a:cs typeface="Calibri"/>
              </a:rPr>
              <a:t>our</a:t>
            </a:r>
            <a:r>
              <a:rPr lang="nl-NL" sz="4800" dirty="0" smtClean="0">
                <a:latin typeface="Calibri"/>
                <a:cs typeface="Calibri"/>
              </a:rPr>
              <a:t> SFX </a:t>
            </a:r>
            <a:r>
              <a:rPr lang="nl-NL" sz="4800" dirty="0" err="1" smtClean="0">
                <a:latin typeface="Calibri"/>
                <a:cs typeface="Calibri"/>
              </a:rPr>
              <a:t>knowledge</a:t>
            </a:r>
            <a:r>
              <a:rPr lang="nl-NL" sz="4800" dirty="0" smtClean="0">
                <a:latin typeface="Calibri"/>
                <a:cs typeface="Calibri"/>
              </a:rPr>
              <a:t> base </a:t>
            </a:r>
            <a:r>
              <a:rPr lang="nl-NL" sz="4800" dirty="0" err="1" smtClean="0">
                <a:latin typeface="Calibri"/>
                <a:cs typeface="Calibri"/>
              </a:rPr>
              <a:t>to</a:t>
            </a:r>
            <a:r>
              <a:rPr lang="nl-NL" sz="4800" dirty="0" smtClean="0">
                <a:latin typeface="Calibri"/>
                <a:cs typeface="Calibri"/>
              </a:rPr>
              <a:t> Google </a:t>
            </a:r>
            <a:r>
              <a:rPr lang="nl-NL" sz="4800" dirty="0" err="1" smtClean="0">
                <a:latin typeface="Calibri"/>
                <a:cs typeface="Calibri"/>
              </a:rPr>
              <a:t>Scholar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and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Scopus</a:t>
            </a:r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smtClean="0">
                <a:latin typeface="Calibri"/>
                <a:cs typeface="Calibri"/>
              </a:rPr>
              <a:t>Open up </a:t>
            </a:r>
            <a:r>
              <a:rPr lang="nl-NL" sz="4800" dirty="0" err="1" smtClean="0">
                <a:latin typeface="Calibri"/>
                <a:cs typeface="Calibri"/>
              </a:rPr>
              <a:t>our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repository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for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harvesting</a:t>
            </a:r>
            <a:endParaRPr lang="nl-NL" sz="4800" dirty="0" smtClean="0">
              <a:latin typeface="Calibri"/>
              <a:cs typeface="Calibri"/>
            </a:endParaRPr>
          </a:p>
          <a:p>
            <a:endParaRPr lang="nl-NL" sz="48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nl-NL" sz="4800" dirty="0" smtClean="0">
                <a:latin typeface="Calibri"/>
                <a:cs typeface="Calibri"/>
              </a:rPr>
              <a:t>Supply easy </a:t>
            </a:r>
            <a:r>
              <a:rPr lang="nl-NL" sz="4800" dirty="0" err="1" smtClean="0">
                <a:latin typeface="Calibri"/>
                <a:cs typeface="Calibri"/>
              </a:rPr>
              <a:t>authentication</a:t>
            </a:r>
            <a:r>
              <a:rPr lang="nl-NL" sz="4800" dirty="0" smtClean="0">
                <a:latin typeface="Calibri"/>
                <a:cs typeface="Calibri"/>
              </a:rPr>
              <a:t> </a:t>
            </a:r>
            <a:r>
              <a:rPr lang="nl-NL" sz="4800" dirty="0" err="1" smtClean="0">
                <a:latin typeface="Calibri"/>
                <a:cs typeface="Calibri"/>
              </a:rPr>
              <a:t>for</a:t>
            </a:r>
            <a:r>
              <a:rPr lang="nl-NL" sz="4800" dirty="0" smtClean="0">
                <a:latin typeface="Calibri"/>
                <a:cs typeface="Calibri"/>
              </a:rPr>
              <a:t> off campus users</a:t>
            </a:r>
            <a:endParaRPr lang="nl-NL" sz="4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5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7758" r="21250" b="17639"/>
          <a:stretch/>
        </p:blipFill>
        <p:spPr bwMode="auto">
          <a:xfrm>
            <a:off x="2823220" y="1389038"/>
            <a:ext cx="11426291" cy="79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8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56" y="1970099"/>
            <a:ext cx="13462139" cy="717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p Arrow 10"/>
          <p:cNvSpPr/>
          <p:nvPr/>
        </p:nvSpPr>
        <p:spPr>
          <a:xfrm rot="18020142">
            <a:off x="12801797" y="3964617"/>
            <a:ext cx="1492801" cy="4623132"/>
          </a:xfrm>
          <a:prstGeom prst="upArrow">
            <a:avLst>
              <a:gd name="adj1" fmla="val 35298"/>
              <a:gd name="adj2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85" y="1507320"/>
            <a:ext cx="13829904" cy="73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16" y="3002647"/>
            <a:ext cx="6776752" cy="553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Up Arrow 17"/>
          <p:cNvSpPr/>
          <p:nvPr/>
        </p:nvSpPr>
        <p:spPr>
          <a:xfrm rot="15072742">
            <a:off x="5718402" y="-839582"/>
            <a:ext cx="1492801" cy="4623132"/>
          </a:xfrm>
          <a:prstGeom prst="upArrow">
            <a:avLst>
              <a:gd name="adj1" fmla="val 35298"/>
              <a:gd name="adj2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87316" y="812974"/>
            <a:ext cx="8774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 smtClean="0">
                <a:latin typeface="Calibri" pitchFamily="34" charset="0"/>
              </a:rPr>
              <a:t>Bookmarklet (access from home):</a:t>
            </a:r>
            <a:endParaRPr lang="nl-NL" sz="4800" b="1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92372" y="4629398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00" y="2048400"/>
            <a:ext cx="12240000" cy="870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09" y="3213977"/>
            <a:ext cx="288000" cy="288000"/>
          </a:xfrm>
          <a:prstGeom prst="rect">
            <a:avLst/>
          </a:prstGeom>
        </p:spPr>
      </p:pic>
      <p:sp>
        <p:nvSpPr>
          <p:cNvPr id="10" name="Left Arrow 9"/>
          <p:cNvSpPr>
            <a:spLocks noChangeAspect="1"/>
          </p:cNvSpPr>
          <p:nvPr/>
        </p:nvSpPr>
        <p:spPr>
          <a:xfrm>
            <a:off x="9780247" y="3016576"/>
            <a:ext cx="1641780" cy="648072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124200"/>
            <a:ext cx="6029325" cy="675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3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4"/>
          <a:stretch/>
        </p:blipFill>
        <p:spPr>
          <a:xfrm>
            <a:off x="2319164" y="2710532"/>
            <a:ext cx="12229565" cy="6984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1116" y="884982"/>
            <a:ext cx="9920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Search </a:t>
            </a:r>
            <a:r>
              <a:rPr lang="en-US" b="1" dirty="0" err="1" smtClean="0">
                <a:solidFill>
                  <a:schemeClr val="bg1"/>
                </a:solidFill>
              </a:rPr>
              <a:t>behaviour</a:t>
            </a:r>
            <a:r>
              <a:rPr lang="en-US" b="1" dirty="0" smtClean="0">
                <a:solidFill>
                  <a:schemeClr val="bg1"/>
                </a:solidFill>
              </a:rPr>
              <a:t> Utrecht University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SFX-clicks per month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6"/>
          <p:cNvSpPr>
            <a:spLocks noGrp="1"/>
          </p:cNvSpPr>
          <p:nvPr>
            <p:ph type="body" idx="4294967295"/>
          </p:nvPr>
        </p:nvSpPr>
        <p:spPr>
          <a:xfrm>
            <a:off x="814388" y="596950"/>
            <a:ext cx="14674850" cy="10323463"/>
          </a:xfrm>
        </p:spPr>
        <p:txBody>
          <a:bodyPr/>
          <a:lstStyle/>
          <a:p>
            <a:endParaRPr lang="en-US" sz="4000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r>
              <a:rPr lang="en-US" dirty="0" smtClean="0">
                <a:ea typeface="ＭＳ Ｐゴシック" pitchFamily="-108" charset="-128"/>
              </a:rPr>
              <a:t>	</a:t>
            </a:r>
            <a:r>
              <a:rPr lang="en-US" b="1" dirty="0" smtClean="0">
                <a:ea typeface="ＭＳ Ｐゴシック" pitchFamily="-108" charset="-128"/>
              </a:rPr>
              <a:t>Why do we focus on delivery?</a:t>
            </a:r>
          </a:p>
          <a:p>
            <a:pPr>
              <a:buFont typeface="Arial" charset="0"/>
              <a:buNone/>
            </a:pPr>
            <a:endParaRPr lang="en-US" b="1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r>
              <a:rPr lang="en-US" b="1" dirty="0" smtClean="0">
                <a:ea typeface="ＭＳ Ｐゴシック" pitchFamily="-108" charset="-128"/>
              </a:rPr>
              <a:t>	Which steps did we take?</a:t>
            </a:r>
          </a:p>
          <a:p>
            <a:pPr>
              <a:buFont typeface="Arial" charset="0"/>
              <a:buNone/>
            </a:pPr>
            <a:endParaRPr lang="en-US" b="1" dirty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r>
              <a:rPr lang="en-US" b="1" dirty="0" smtClean="0">
                <a:ea typeface="ＭＳ Ｐゴシック" pitchFamily="-108" charset="-128"/>
              </a:rPr>
              <a:t>	How did our users respond?</a:t>
            </a:r>
          </a:p>
          <a:p>
            <a:pPr>
              <a:buFont typeface="Arial" charset="0"/>
              <a:buNone/>
            </a:pPr>
            <a:endParaRPr lang="en-US" b="1" dirty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r>
              <a:rPr lang="en-US" b="1" dirty="0" smtClean="0">
                <a:ea typeface="ＭＳ Ｐゴシック" pitchFamily="-108" charset="-128"/>
              </a:rPr>
              <a:t>	What’s next?</a:t>
            </a:r>
          </a:p>
          <a:p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</a:endParaRPr>
          </a:p>
        </p:txBody>
      </p:sp>
      <p:pic>
        <p:nvPicPr>
          <p:cNvPr id="4" name="Picture 3" descr="uitho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092" y="7005662"/>
            <a:ext cx="5321202" cy="42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text requests </a:t>
            </a:r>
            <a:r>
              <a:rPr lang="en-US" dirty="0" smtClean="0"/>
              <a:t>top 21 providers</a:t>
            </a:r>
            <a:r>
              <a:rPr lang="en-US" dirty="0"/>
              <a:t/>
            </a:r>
            <a:br>
              <a:rPr lang="en-US" dirty="0"/>
            </a:b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68" y="3036048"/>
            <a:ext cx="13791670" cy="713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2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 dirty="0"/>
          </a:p>
        </p:txBody>
      </p:sp>
      <p:sp>
        <p:nvSpPr>
          <p:cNvPr id="3" name="Rectangle 2"/>
          <p:cNvSpPr/>
          <p:nvPr/>
        </p:nvSpPr>
        <p:spPr>
          <a:xfrm>
            <a:off x="2319164" y="2253134"/>
            <a:ext cx="108732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Researchers, lecturers and students have a reliable partner in the </a:t>
            </a:r>
            <a:r>
              <a:rPr lang="en-US" dirty="0" smtClean="0">
                <a:solidFill>
                  <a:prstClr val="black"/>
                </a:solidFill>
              </a:rPr>
              <a:t>library in </a:t>
            </a:r>
            <a:r>
              <a:rPr lang="en-US" dirty="0">
                <a:solidFill>
                  <a:prstClr val="black"/>
                </a:solidFill>
              </a:rPr>
              <a:t>the area of scholarly information.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Librarians </a:t>
            </a:r>
            <a:r>
              <a:rPr lang="en-US" dirty="0">
                <a:solidFill>
                  <a:prstClr val="black"/>
                </a:solidFill>
              </a:rPr>
              <a:t>use their expertise </a:t>
            </a:r>
            <a:r>
              <a:rPr lang="en-US" dirty="0" smtClean="0">
                <a:solidFill>
                  <a:prstClr val="black"/>
                </a:solidFill>
              </a:rPr>
              <a:t>to contribute </a:t>
            </a:r>
            <a:r>
              <a:rPr lang="en-US" dirty="0">
                <a:solidFill>
                  <a:prstClr val="black"/>
                </a:solidFill>
              </a:rPr>
              <a:t>to the constant improvement of the scholarly </a:t>
            </a:r>
            <a:r>
              <a:rPr lang="en-US" dirty="0" smtClean="0">
                <a:solidFill>
                  <a:prstClr val="black"/>
                </a:solidFill>
              </a:rPr>
              <a:t>communication cycle</a:t>
            </a:r>
            <a:r>
              <a:rPr lang="en-US" dirty="0">
                <a:solidFill>
                  <a:prstClr val="black"/>
                </a:solidFill>
              </a:rPr>
              <a:t>.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library inspires bright minds to meet and exchange </a:t>
            </a:r>
            <a:r>
              <a:rPr lang="en-US" dirty="0" smtClean="0">
                <a:solidFill>
                  <a:prstClr val="black"/>
                </a:solidFill>
              </a:rPr>
              <a:t>knowledge and </a:t>
            </a:r>
            <a:r>
              <a:rPr lang="en-US" dirty="0">
                <a:solidFill>
                  <a:prstClr val="black"/>
                </a:solidFill>
              </a:rPr>
              <a:t>ideas.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Library </a:t>
            </a:r>
            <a:r>
              <a:rPr lang="en-US" dirty="0">
                <a:solidFill>
                  <a:prstClr val="black"/>
                </a:solidFill>
              </a:rPr>
              <a:t>services are </a:t>
            </a:r>
            <a:r>
              <a:rPr lang="en-US" dirty="0" err="1">
                <a:solidFill>
                  <a:prstClr val="black"/>
                </a:solidFill>
              </a:rPr>
              <a:t>organised</a:t>
            </a:r>
            <a:r>
              <a:rPr lang="en-US" dirty="0">
                <a:solidFill>
                  <a:prstClr val="black"/>
                </a:solidFill>
              </a:rPr>
              <a:t> in an interdisciplinary way</a:t>
            </a:r>
          </a:p>
          <a:p>
            <a:r>
              <a:rPr lang="en-US" dirty="0">
                <a:solidFill>
                  <a:prstClr val="black"/>
                </a:solidFill>
              </a:rPr>
              <a:t>in close cooperation with other parties both internal and external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nl-NL" dirty="0" smtClean="0">
                <a:solidFill>
                  <a:prstClr val="black"/>
                </a:solidFill>
              </a:rPr>
              <a:t>Utrecht </a:t>
            </a:r>
            <a:r>
              <a:rPr lang="nl-NL" dirty="0">
                <a:solidFill>
                  <a:prstClr val="black"/>
                </a:solidFill>
              </a:rPr>
              <a:t>University.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446956" y="236910"/>
            <a:ext cx="1598577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463" tIns="83732" rIns="167463" bIns="83732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nl-NL" sz="6600" dirty="0">
                <a:solidFill>
                  <a:srgbClr val="C00000"/>
                </a:solidFill>
              </a:rPr>
              <a:t>Strategic </a:t>
            </a:r>
            <a:r>
              <a:rPr lang="nl-NL" sz="6600" dirty="0" smtClean="0">
                <a:solidFill>
                  <a:srgbClr val="C00000"/>
                </a:solidFill>
              </a:rPr>
              <a:t>Plan </a:t>
            </a:r>
          </a:p>
          <a:p>
            <a:pPr algn="ctr"/>
            <a:r>
              <a:rPr lang="nl-NL" sz="3600" dirty="0" smtClean="0">
                <a:solidFill>
                  <a:prstClr val="black"/>
                </a:solidFill>
              </a:rPr>
              <a:t>Utrecht University Library </a:t>
            </a:r>
            <a:r>
              <a:rPr lang="nl-NL" sz="3600" dirty="0" smtClean="0">
                <a:solidFill>
                  <a:srgbClr val="C00000"/>
                </a:solidFill>
              </a:rPr>
              <a:t>2015-2017</a:t>
            </a:r>
            <a:endParaRPr lang="en-US" altLang="nl-NL" sz="3600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88" y="8013774"/>
            <a:ext cx="7203693" cy="345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6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 dirty="0"/>
          </a:p>
        </p:txBody>
      </p:sp>
      <p:pic>
        <p:nvPicPr>
          <p:cNvPr id="7170" name="Picture 2" descr="O:\UBU\MO UBU\Managementinformatie\Beleidsplan 2015-2017\Whatdoesthelibrarydofor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09" y="1965102"/>
            <a:ext cx="12106275" cy="906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/>
          </p:cNvSpPr>
          <p:nvPr/>
        </p:nvSpPr>
        <p:spPr bwMode="auto">
          <a:xfrm>
            <a:off x="446956" y="236910"/>
            <a:ext cx="1598577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463" tIns="83732" rIns="167463" bIns="83732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nl-NL" sz="6600" dirty="0" smtClean="0">
                <a:solidFill>
                  <a:srgbClr val="C00000"/>
                </a:solidFill>
              </a:rPr>
              <a:t>What does the library do for you?</a:t>
            </a:r>
            <a:endParaRPr lang="en-US" altLang="nl-NL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UBU\MO UBU\Managementinformatie\Beleidsplan 2015-2017\Thelibrarianofthefu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16" y="2397150"/>
            <a:ext cx="9249712" cy="900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 dirty="0"/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814388" y="520700"/>
            <a:ext cx="146748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463" tIns="83732" rIns="167463" bIns="83732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nl-NL" sz="7200" dirty="0" smtClean="0">
                <a:solidFill>
                  <a:srgbClr val="FF0000"/>
                </a:solidFill>
              </a:rPr>
              <a:t>The librarian of the future</a:t>
            </a:r>
            <a:endParaRPr lang="en-US" altLang="nl-NL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6"/>
          <p:cNvSpPr>
            <a:spLocks noGrp="1"/>
          </p:cNvSpPr>
          <p:nvPr>
            <p:ph type="body" idx="4294967295"/>
          </p:nvPr>
        </p:nvSpPr>
        <p:spPr>
          <a:xfrm>
            <a:off x="814388" y="596950"/>
            <a:ext cx="14674850" cy="10323463"/>
          </a:xfrm>
        </p:spPr>
        <p:txBody>
          <a:bodyPr/>
          <a:lstStyle/>
          <a:p>
            <a:endParaRPr lang="en-US" sz="4000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r>
              <a:rPr lang="en-US" dirty="0" smtClean="0">
                <a:ea typeface="ＭＳ Ｐゴシック" pitchFamily="-108" charset="-128"/>
              </a:rPr>
              <a:t>	</a:t>
            </a:r>
            <a:r>
              <a:rPr lang="en-US" b="1" dirty="0" smtClean="0">
                <a:ea typeface="ＭＳ Ｐゴシック" pitchFamily="-108" charset="-128"/>
              </a:rPr>
              <a:t>What’s </a:t>
            </a:r>
            <a:r>
              <a:rPr lang="en-US" b="1" dirty="0" smtClean="0">
                <a:ea typeface="ＭＳ Ｐゴシック" pitchFamily="-108" charset="-128"/>
              </a:rPr>
              <a:t>next</a:t>
            </a:r>
            <a:r>
              <a:rPr lang="en-US" b="1" dirty="0" smtClean="0">
                <a:ea typeface="ＭＳ Ｐゴシック" pitchFamily="-108" charset="-128"/>
              </a:rPr>
              <a:t>?</a:t>
            </a:r>
          </a:p>
          <a:p>
            <a:pPr>
              <a:buFont typeface="Arial" charset="0"/>
              <a:buNone/>
            </a:pPr>
            <a:endParaRPr lang="en-US" b="1" dirty="0" smtClean="0">
              <a:ea typeface="ＭＳ Ｐゴシック" pitchFamily="-108" charset="-128"/>
            </a:endParaRPr>
          </a:p>
          <a:p>
            <a:r>
              <a:rPr lang="en-US" b="1" dirty="0" smtClean="0"/>
              <a:t>Keep </a:t>
            </a:r>
            <a:r>
              <a:rPr lang="en-US" b="1" dirty="0"/>
              <a:t>improving delivery</a:t>
            </a:r>
          </a:p>
          <a:p>
            <a:r>
              <a:rPr lang="en-US" b="1" dirty="0"/>
              <a:t>Keep track of </a:t>
            </a:r>
            <a:r>
              <a:rPr lang="en-US" b="1" dirty="0" smtClean="0"/>
              <a:t>our users</a:t>
            </a:r>
            <a:endParaRPr lang="en-US" b="1" dirty="0"/>
          </a:p>
          <a:p>
            <a:r>
              <a:rPr lang="en-US" b="1" dirty="0"/>
              <a:t>Cooperate with other libraries </a:t>
            </a:r>
          </a:p>
          <a:p>
            <a:r>
              <a:rPr lang="en-US" b="1" dirty="0"/>
              <a:t>Phase out our </a:t>
            </a:r>
            <a:r>
              <a:rPr lang="en-US" b="1" dirty="0" err="1"/>
              <a:t>WebOPAC</a:t>
            </a:r>
            <a:endParaRPr lang="nl-NL" b="1" dirty="0"/>
          </a:p>
          <a:p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</a:endParaRPr>
          </a:p>
        </p:txBody>
      </p:sp>
      <p:pic>
        <p:nvPicPr>
          <p:cNvPr id="4" name="Picture 3" descr="uithof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099" y="6697236"/>
            <a:ext cx="5321202" cy="42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763"/>
            <a:ext cx="16314738" cy="130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88" y="7260515"/>
            <a:ext cx="9491663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6"/>
          <p:cNvSpPr>
            <a:spLocks noGrp="1"/>
          </p:cNvSpPr>
          <p:nvPr>
            <p:ph type="body" idx="4294967295"/>
          </p:nvPr>
        </p:nvSpPr>
        <p:spPr>
          <a:xfrm>
            <a:off x="814388" y="596950"/>
            <a:ext cx="14674850" cy="10323463"/>
          </a:xfrm>
        </p:spPr>
        <p:txBody>
          <a:bodyPr/>
          <a:lstStyle/>
          <a:p>
            <a:endParaRPr lang="en-US" sz="4000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ea typeface="ＭＳ Ｐゴシック" pitchFamily="-108" charset="-128"/>
            </a:endParaRPr>
          </a:p>
          <a:p>
            <a:endParaRPr lang="en-US" dirty="0" smtClean="0">
              <a:ea typeface="ＭＳ Ｐゴシック" pitchFamily="-108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52211" y="596951"/>
            <a:ext cx="3737026" cy="487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23020" y="5925542"/>
            <a:ext cx="13969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err="1" smtClean="0">
                <a:latin typeface="Chalkduster"/>
                <a:cs typeface="Chalkduster"/>
              </a:rPr>
              <a:t>Thank</a:t>
            </a:r>
            <a:r>
              <a:rPr lang="nl-NL" sz="6000" dirty="0" smtClean="0">
                <a:latin typeface="Chalkduster"/>
                <a:cs typeface="Chalkduster"/>
              </a:rPr>
              <a:t> </a:t>
            </a:r>
            <a:r>
              <a:rPr lang="nl-NL" sz="6000" dirty="0" err="1" smtClean="0">
                <a:latin typeface="Chalkduster"/>
                <a:cs typeface="Chalkduster"/>
              </a:rPr>
              <a:t>you</a:t>
            </a:r>
            <a:r>
              <a:rPr lang="nl-NL" sz="6000" dirty="0" smtClean="0">
                <a:latin typeface="Chalkduster"/>
                <a:cs typeface="Chalkduster"/>
              </a:rPr>
              <a:t> </a:t>
            </a:r>
            <a:r>
              <a:rPr lang="nl-NL" sz="6000" dirty="0" err="1" smtClean="0">
                <a:latin typeface="Chalkduster"/>
                <a:cs typeface="Chalkduster"/>
              </a:rPr>
              <a:t>very</a:t>
            </a:r>
            <a:r>
              <a:rPr lang="nl-NL" sz="6000" dirty="0" smtClean="0">
                <a:latin typeface="Chalkduster"/>
                <a:cs typeface="Chalkduster"/>
              </a:rPr>
              <a:t> </a:t>
            </a:r>
            <a:r>
              <a:rPr lang="nl-NL" sz="6000" dirty="0" err="1" smtClean="0">
                <a:latin typeface="Chalkduster"/>
                <a:cs typeface="Chalkduster"/>
              </a:rPr>
              <a:t>much</a:t>
            </a:r>
            <a:r>
              <a:rPr lang="nl-NL" sz="6000" dirty="0" smtClean="0">
                <a:latin typeface="Chalkduster"/>
                <a:cs typeface="Chalkduster"/>
              </a:rPr>
              <a:t> </a:t>
            </a:r>
          </a:p>
          <a:p>
            <a:r>
              <a:rPr lang="nl-NL" sz="6000" dirty="0" err="1" smtClean="0">
                <a:latin typeface="Chalkduster"/>
                <a:cs typeface="Chalkduster"/>
              </a:rPr>
              <a:t>for</a:t>
            </a:r>
            <a:r>
              <a:rPr lang="nl-NL" sz="6000" dirty="0" smtClean="0">
                <a:latin typeface="Chalkduster"/>
                <a:cs typeface="Chalkduster"/>
              </a:rPr>
              <a:t> </a:t>
            </a:r>
            <a:r>
              <a:rPr lang="nl-NL" sz="6000" dirty="0" err="1" smtClean="0">
                <a:latin typeface="Chalkduster"/>
                <a:cs typeface="Chalkduster"/>
              </a:rPr>
              <a:t>your</a:t>
            </a:r>
            <a:r>
              <a:rPr lang="nl-NL" sz="6000" dirty="0" smtClean="0">
                <a:latin typeface="Chalkduster"/>
                <a:cs typeface="Chalkduster"/>
              </a:rPr>
              <a:t> attention</a:t>
            </a:r>
            <a:endParaRPr lang="nl-NL" sz="6000" dirty="0">
              <a:latin typeface="Chalkduster"/>
              <a:cs typeface="Chalkduster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559524" y="9669958"/>
            <a:ext cx="10513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/>
              <a:t>This</a:t>
            </a:r>
            <a:r>
              <a:rPr lang="nl-NL" sz="3200" dirty="0" smtClean="0"/>
              <a:t> </a:t>
            </a:r>
            <a:r>
              <a:rPr lang="nl-NL" sz="3200" dirty="0" err="1" smtClean="0"/>
              <a:t>presentation</a:t>
            </a:r>
            <a:r>
              <a:rPr lang="nl-NL" sz="3200" dirty="0" smtClean="0"/>
              <a:t> was made </a:t>
            </a:r>
            <a:r>
              <a:rPr lang="nl-NL" sz="3200" dirty="0" err="1" smtClean="0"/>
              <a:t>possible</a:t>
            </a:r>
            <a:r>
              <a:rPr lang="nl-NL" sz="3200" dirty="0" smtClean="0"/>
              <a:t> </a:t>
            </a:r>
            <a:r>
              <a:rPr lang="nl-NL" sz="3200" dirty="0" err="1" smtClean="0"/>
              <a:t>because</a:t>
            </a:r>
            <a:r>
              <a:rPr lang="nl-NL" sz="3200" dirty="0" smtClean="0"/>
              <a:t> of the help I </a:t>
            </a:r>
            <a:r>
              <a:rPr lang="nl-NL" sz="3200" dirty="0" err="1" smtClean="0"/>
              <a:t>got</a:t>
            </a:r>
            <a:r>
              <a:rPr lang="nl-NL" sz="3200" dirty="0" smtClean="0"/>
              <a:t> </a:t>
            </a:r>
            <a:r>
              <a:rPr lang="nl-NL" sz="3200" dirty="0" err="1" smtClean="0"/>
              <a:t>from</a:t>
            </a:r>
            <a:r>
              <a:rPr lang="nl-NL" sz="3200" dirty="0" smtClean="0"/>
              <a:t> </a:t>
            </a:r>
            <a:r>
              <a:rPr lang="nl-NL" sz="3200" dirty="0" err="1" smtClean="0"/>
              <a:t>my</a:t>
            </a:r>
            <a:r>
              <a:rPr lang="nl-NL" sz="3200" dirty="0" smtClean="0"/>
              <a:t> Utrecht </a:t>
            </a:r>
            <a:r>
              <a:rPr lang="nl-NL" sz="3200" dirty="0" err="1" smtClean="0"/>
              <a:t>colleagues</a:t>
            </a:r>
            <a:r>
              <a:rPr lang="nl-NL" sz="3200" dirty="0" smtClean="0"/>
              <a:t>, </a:t>
            </a:r>
            <a:r>
              <a:rPr lang="nl-NL" sz="3200" dirty="0" err="1" smtClean="0"/>
              <a:t>especially</a:t>
            </a:r>
            <a:r>
              <a:rPr lang="nl-NL" sz="3200" dirty="0" smtClean="0"/>
              <a:t> Simone Kortekaas, Bianca Kramer </a:t>
            </a:r>
            <a:r>
              <a:rPr lang="nl-NL" sz="3200" dirty="0" err="1" smtClean="0"/>
              <a:t>and</a:t>
            </a:r>
            <a:r>
              <a:rPr lang="nl-NL" sz="3200" dirty="0" smtClean="0"/>
              <a:t> Coen Wilders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039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5000"/>
                    </a14:imgEffect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968" y="-699194"/>
            <a:ext cx="19280183" cy="1353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59" y="268702"/>
            <a:ext cx="9170316" cy="1094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4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atum 3"/>
          <p:cNvSpPr txBox="1">
            <a:spLocks noGrp="1"/>
          </p:cNvSpPr>
          <p:nvPr/>
        </p:nvSpPr>
        <p:spPr bwMode="auto">
          <a:xfrm>
            <a:off x="814388" y="11615738"/>
            <a:ext cx="38052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463" tIns="83732" rIns="167463" bIns="83732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altLang="nl-NL" sz="1600">
              <a:solidFill>
                <a:schemeClr val="bg1"/>
              </a:solidFill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4076700" y="5175250"/>
            <a:ext cx="8150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l" defTabSz="914400" eaLnBrk="1" hangingPunct="1"/>
            <a:endParaRPr lang="nl-NL" altLang="nl-NL" sz="3300">
              <a:latin typeface="Arial" charset="0"/>
            </a:endParaRPr>
          </a:p>
          <a:p>
            <a:pPr algn="l" defTabSz="914400">
              <a:spcBef>
                <a:spcPct val="50000"/>
              </a:spcBef>
              <a:buFontTx/>
              <a:buChar char="•"/>
            </a:pPr>
            <a:endParaRPr lang="nl-NL" altLang="nl-NL" sz="2400"/>
          </a:p>
        </p:txBody>
      </p:sp>
      <p:pic>
        <p:nvPicPr>
          <p:cNvPr id="14340" name="Picture 9" descr="University Library Utrecht De Uith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3051175"/>
            <a:ext cx="581342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drietal%20in%20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7310438"/>
            <a:ext cx="2263775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195638" y="7310438"/>
            <a:ext cx="3657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nl-NL" sz="2600" b="1"/>
              <a:t>Uithof</a:t>
            </a:r>
          </a:p>
        </p:txBody>
      </p:sp>
      <p:pic>
        <p:nvPicPr>
          <p:cNvPr id="14343" name="Picture 12" descr="299670973_f44f8407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7905750"/>
            <a:ext cx="3657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13"/>
          <p:cNvGrpSpPr>
            <a:grpSpLocks/>
          </p:cNvGrpSpPr>
          <p:nvPr/>
        </p:nvGrpSpPr>
        <p:grpSpPr bwMode="auto">
          <a:xfrm>
            <a:off x="7542213" y="3033713"/>
            <a:ext cx="7947025" cy="7593012"/>
            <a:chOff x="4751" y="1911"/>
            <a:chExt cx="5006" cy="4783"/>
          </a:xfrm>
        </p:grpSpPr>
        <p:grpSp>
          <p:nvGrpSpPr>
            <p:cNvPr id="14348" name="Group 14"/>
            <p:cNvGrpSpPr>
              <a:grpSpLocks/>
            </p:cNvGrpSpPr>
            <p:nvPr/>
          </p:nvGrpSpPr>
          <p:grpSpPr bwMode="auto">
            <a:xfrm>
              <a:off x="4751" y="1911"/>
              <a:ext cx="5006" cy="4783"/>
              <a:chOff x="4751" y="1911"/>
              <a:chExt cx="5006" cy="4783"/>
            </a:xfrm>
          </p:grpSpPr>
          <p:pic>
            <p:nvPicPr>
              <p:cNvPr id="14350" name="Picture 15" descr="ub-utrecht-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" y="1911"/>
                <a:ext cx="2262" cy="3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6" descr="1261053440-13-528x34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7" y="5052"/>
                <a:ext cx="2510" cy="1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17" descr="1261053452-15-528x34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1" y="4724"/>
                <a:ext cx="2744" cy="1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49" name="Text Box 18"/>
            <p:cNvSpPr txBox="1">
              <a:spLocks noChangeArrowheads="1"/>
            </p:cNvSpPr>
            <p:nvPr/>
          </p:nvSpPr>
          <p:spPr bwMode="auto">
            <a:xfrm>
              <a:off x="4751" y="4297"/>
              <a:ext cx="274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</a:pPr>
              <a:r>
                <a:rPr lang="en-US" altLang="nl-NL" sz="2600" b="1"/>
                <a:t>City Centre</a:t>
              </a:r>
            </a:p>
          </p:txBody>
        </p:sp>
      </p:grpSp>
      <p:pic>
        <p:nvPicPr>
          <p:cNvPr id="14345" name="Picture 19" descr="openmonumenten09008-1.jpg picture by 9014076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3051175"/>
            <a:ext cx="435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20"/>
          <p:cNvSpPr>
            <a:spLocks noChangeArrowheads="1"/>
          </p:cNvSpPr>
          <p:nvPr/>
        </p:nvSpPr>
        <p:spPr bwMode="auto">
          <a:xfrm>
            <a:off x="6853238" y="3051175"/>
            <a:ext cx="688975" cy="7562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endParaRPr lang="en-US" altLang="nl-NL"/>
          </a:p>
        </p:txBody>
      </p:sp>
      <p:sp>
        <p:nvSpPr>
          <p:cNvPr id="14347" name="Rectangle 21"/>
          <p:cNvSpPr>
            <a:spLocks/>
          </p:cNvSpPr>
          <p:nvPr/>
        </p:nvSpPr>
        <p:spPr bwMode="auto">
          <a:xfrm>
            <a:off x="966788" y="673100"/>
            <a:ext cx="146748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463" tIns="83732" rIns="167463" bIns="83732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ctr" defTabSz="836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nl-NL" sz="7200"/>
              <a:t>Two main locations</a:t>
            </a:r>
          </a:p>
        </p:txBody>
      </p:sp>
    </p:spTree>
    <p:extLst>
      <p:ext uri="{BB962C8B-B14F-4D97-AF65-F5344CB8AC3E}">
        <p14:creationId xmlns:p14="http://schemas.microsoft.com/office/powerpoint/2010/main" val="42409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/>
          <a:stretch/>
        </p:blipFill>
        <p:spPr>
          <a:xfrm>
            <a:off x="1959124" y="1594087"/>
            <a:ext cx="12944350" cy="9136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719" y="511041"/>
            <a:ext cx="10441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Homepage website Utrecht University Library, 2012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rot="7983172">
            <a:off x="2438188" y="3646933"/>
            <a:ext cx="1492801" cy="5618857"/>
          </a:xfrm>
          <a:prstGeom prst="upArrow">
            <a:avLst>
              <a:gd name="adj1" fmla="val 35298"/>
              <a:gd name="adj2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12518866">
            <a:off x="10770714" y="3279003"/>
            <a:ext cx="1492801" cy="5298511"/>
          </a:xfrm>
          <a:prstGeom prst="upArrow">
            <a:avLst>
              <a:gd name="adj1" fmla="val 35298"/>
              <a:gd name="adj2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0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378" y="846073"/>
            <a:ext cx="11214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 smtClean="0">
                <a:latin typeface="Calibri" pitchFamily="34" charset="0"/>
              </a:rPr>
              <a:t>Trends search behaviour Utrecht University</a:t>
            </a:r>
            <a:endParaRPr lang="nl-NL" sz="4800" b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28" y="3331442"/>
            <a:ext cx="13780294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87005" y="2181126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increase / decrease in use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Afbeelding 1" descr="a2eDB88.tmp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303625" cy="130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kstvak 3"/>
          <p:cNvSpPr txBox="1">
            <a:spLocks noChangeArrowheads="1"/>
          </p:cNvSpPr>
          <p:nvPr/>
        </p:nvSpPr>
        <p:spPr bwMode="auto">
          <a:xfrm>
            <a:off x="3416300" y="1168400"/>
            <a:ext cx="961707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5425"/>
              </a:lnSpc>
            </a:pPr>
            <a:r>
              <a:rPr lang="en-US" sz="4600" b="1">
                <a:solidFill>
                  <a:srgbClr val="000000"/>
                </a:solidFill>
                <a:latin typeface="Calibri" pitchFamily="-108" charset="0"/>
              </a:rPr>
              <a:t>Patrons Switching Faster Than Libraries </a:t>
            </a:r>
          </a:p>
          <a:p>
            <a:pPr defTabSz="911225">
              <a:lnSpc>
                <a:spcPts val="5425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79" name="Tekstvak 4"/>
          <p:cNvSpPr txBox="1">
            <a:spLocks noChangeArrowheads="1"/>
          </p:cNvSpPr>
          <p:nvPr/>
        </p:nvSpPr>
        <p:spPr bwMode="auto">
          <a:xfrm>
            <a:off x="2284413" y="1890713"/>
            <a:ext cx="124015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4125"/>
              </a:lnSpc>
            </a:pPr>
            <a:r>
              <a:rPr lang="en-US" sz="3700" i="1">
                <a:solidFill>
                  <a:srgbClr val="000000"/>
                </a:solidFill>
                <a:latin typeface="Calibri" pitchFamily="-108" charset="0"/>
              </a:rPr>
              <a:t>Faculty and Students Already Looking Elsewhere for Search Help </a:t>
            </a:r>
          </a:p>
          <a:p>
            <a:pPr defTabSz="911225">
              <a:lnSpc>
                <a:spcPts val="4125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80" name="Tekstvak 5"/>
          <p:cNvSpPr txBox="1">
            <a:spLocks noChangeArrowheads="1"/>
          </p:cNvSpPr>
          <p:nvPr/>
        </p:nvSpPr>
        <p:spPr bwMode="auto">
          <a:xfrm>
            <a:off x="1873250" y="3335338"/>
            <a:ext cx="11903075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3300"/>
              </a:lnSpc>
              <a:tabLst>
                <a:tab pos="3970338" algn="l"/>
              </a:tabLst>
            </a:pPr>
            <a:r>
              <a:rPr lang="en-US" sz="2900" b="1">
                <a:solidFill>
                  <a:srgbClr val="000000"/>
                </a:solidFill>
                <a:latin typeface="Calibri" pitchFamily="-108" charset="0"/>
              </a:rPr>
              <a:t>Where Do Students Start a Search? 	Where Do Faculty Start Their Research? </a:t>
            </a:r>
          </a:p>
          <a:p>
            <a:pPr defTabSz="817563">
              <a:lnSpc>
                <a:spcPts val="3300"/>
              </a:lnSpc>
              <a:tabLst>
                <a:tab pos="3970338" algn="l"/>
              </a:tabLst>
            </a:pPr>
            <a:endParaRPr lang="nl-NL" sz="2900" b="1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1" name="Tekstvak 6"/>
          <p:cNvSpPr txBox="1">
            <a:spLocks noChangeArrowheads="1"/>
          </p:cNvSpPr>
          <p:nvPr/>
        </p:nvSpPr>
        <p:spPr bwMode="auto">
          <a:xfrm>
            <a:off x="3892550" y="3867150"/>
            <a:ext cx="5510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2950"/>
              </a:lnSpc>
              <a:tabLst>
                <a:tab pos="4140200" algn="l"/>
              </a:tabLst>
            </a:pPr>
            <a:r>
              <a:rPr lang="nl-NL" sz="2600" i="1">
                <a:solidFill>
                  <a:srgbClr val="000000"/>
                </a:solidFill>
                <a:latin typeface="Calibri" pitchFamily="-108" charset="0"/>
              </a:rPr>
              <a:t>n = 2,229 	n = 3,025 </a:t>
            </a:r>
          </a:p>
          <a:p>
            <a:pPr defTabSz="817563">
              <a:lnSpc>
                <a:spcPts val="2950"/>
              </a:lnSpc>
              <a:tabLst>
                <a:tab pos="4140200" algn="l"/>
              </a:tabLst>
            </a:pPr>
            <a:endParaRPr lang="nl-NL" sz="2600" i="1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2" name="Tekstvak 7"/>
          <p:cNvSpPr txBox="1">
            <a:spLocks noChangeArrowheads="1"/>
          </p:cNvSpPr>
          <p:nvPr/>
        </p:nvSpPr>
        <p:spPr bwMode="auto">
          <a:xfrm>
            <a:off x="1503363" y="5334000"/>
            <a:ext cx="3681412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2638"/>
              </a:lnSpc>
              <a:tabLst>
                <a:tab pos="3070225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Search Engine </a:t>
            </a: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	83% </a:t>
            </a:r>
          </a:p>
          <a:p>
            <a:pPr defTabSz="817563">
              <a:lnSpc>
                <a:spcPts val="2638"/>
              </a:lnSpc>
              <a:tabLst>
                <a:tab pos="3070225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3" name="Tekstvak 9"/>
          <p:cNvSpPr txBox="1">
            <a:spLocks noChangeArrowheads="1"/>
          </p:cNvSpPr>
          <p:nvPr/>
        </p:nvSpPr>
        <p:spPr bwMode="auto">
          <a:xfrm>
            <a:off x="1995488" y="6056313"/>
            <a:ext cx="1249362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638"/>
              </a:lnSpc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Wikipedia </a:t>
            </a:r>
          </a:p>
          <a:p>
            <a:pPr defTabSz="911225">
              <a:lnSpc>
                <a:spcPts val="263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84" name="Tekstvak 10"/>
          <p:cNvSpPr txBox="1">
            <a:spLocks noChangeArrowheads="1"/>
          </p:cNvSpPr>
          <p:nvPr/>
        </p:nvSpPr>
        <p:spPr bwMode="auto">
          <a:xfrm>
            <a:off x="534988" y="6480175"/>
            <a:ext cx="27908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5425"/>
              </a:lnSpc>
              <a:tabLst>
                <a:tab pos="1046163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Social Networking Site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E‐mail </a:t>
            </a:r>
          </a:p>
          <a:p>
            <a:pPr defTabSz="817563">
              <a:lnSpc>
                <a:spcPts val="5425"/>
              </a:lnSpc>
              <a:tabLst>
                <a:tab pos="1046163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5" name="Tekstvak 11"/>
          <p:cNvSpPr txBox="1">
            <a:spLocks noChangeArrowheads="1"/>
          </p:cNvSpPr>
          <p:nvPr/>
        </p:nvSpPr>
        <p:spPr bwMode="auto">
          <a:xfrm>
            <a:off x="906463" y="7904163"/>
            <a:ext cx="2398712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5425"/>
              </a:lnSpc>
              <a:tabLst>
                <a:tab pos="169863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E‐mail Subscription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Online Database </a:t>
            </a:r>
          </a:p>
          <a:p>
            <a:pPr defTabSz="817563">
              <a:lnSpc>
                <a:spcPts val="5425"/>
              </a:lnSpc>
              <a:tabLst>
                <a:tab pos="169863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6" name="Tekstvak 12"/>
          <p:cNvSpPr txBox="1">
            <a:spLocks noChangeArrowheads="1"/>
          </p:cNvSpPr>
          <p:nvPr/>
        </p:nvSpPr>
        <p:spPr bwMode="auto">
          <a:xfrm>
            <a:off x="1049338" y="9328150"/>
            <a:ext cx="223361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5425"/>
              </a:lnSpc>
              <a:tabLst>
                <a:tab pos="147638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Ask an Expert Site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Library Website </a:t>
            </a:r>
          </a:p>
          <a:p>
            <a:pPr defTabSz="817563">
              <a:lnSpc>
                <a:spcPts val="5425"/>
              </a:lnSpc>
              <a:tabLst>
                <a:tab pos="147638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87" name="Tekstvak 13"/>
          <p:cNvSpPr txBox="1">
            <a:spLocks noChangeArrowheads="1"/>
          </p:cNvSpPr>
          <p:nvPr/>
        </p:nvSpPr>
        <p:spPr bwMode="auto">
          <a:xfrm>
            <a:off x="3767138" y="6056313"/>
            <a:ext cx="4127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7%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88" name="Tekstvak 14"/>
          <p:cNvSpPr txBox="1">
            <a:spLocks noChangeArrowheads="1"/>
          </p:cNvSpPr>
          <p:nvPr/>
        </p:nvSpPr>
        <p:spPr bwMode="auto">
          <a:xfrm>
            <a:off x="3560763" y="6778625"/>
            <a:ext cx="4127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2%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89" name="Tekstvak 15"/>
          <p:cNvSpPr txBox="1">
            <a:spLocks noChangeArrowheads="1"/>
          </p:cNvSpPr>
          <p:nvPr/>
        </p:nvSpPr>
        <p:spPr bwMode="auto">
          <a:xfrm>
            <a:off x="3521075" y="7500938"/>
            <a:ext cx="4127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1%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0" name="Tekstvak 16"/>
          <p:cNvSpPr txBox="1">
            <a:spLocks noChangeArrowheads="1"/>
          </p:cNvSpPr>
          <p:nvPr/>
        </p:nvSpPr>
        <p:spPr bwMode="auto">
          <a:xfrm>
            <a:off x="3521075" y="8202613"/>
            <a:ext cx="4127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1%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1" name="Tekstvak 17"/>
          <p:cNvSpPr txBox="1">
            <a:spLocks noChangeArrowheads="1"/>
          </p:cNvSpPr>
          <p:nvPr/>
        </p:nvSpPr>
        <p:spPr bwMode="auto">
          <a:xfrm>
            <a:off x="3521075" y="8924925"/>
            <a:ext cx="4127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1%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2" name="Tekstvak 18"/>
          <p:cNvSpPr txBox="1">
            <a:spLocks noChangeArrowheads="1"/>
          </p:cNvSpPr>
          <p:nvPr/>
        </p:nvSpPr>
        <p:spPr bwMode="auto">
          <a:xfrm>
            <a:off x="3478213" y="9626600"/>
            <a:ext cx="4127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0%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3" name="Tekstvak 19"/>
          <p:cNvSpPr txBox="1">
            <a:spLocks noChangeArrowheads="1"/>
          </p:cNvSpPr>
          <p:nvPr/>
        </p:nvSpPr>
        <p:spPr bwMode="auto">
          <a:xfrm>
            <a:off x="3478213" y="10348913"/>
            <a:ext cx="4127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0%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4" name="Tekstvak 20"/>
          <p:cNvSpPr txBox="1">
            <a:spLocks noChangeArrowheads="1"/>
          </p:cNvSpPr>
          <p:nvPr/>
        </p:nvSpPr>
        <p:spPr bwMode="auto">
          <a:xfrm>
            <a:off x="9674225" y="5586413"/>
            <a:ext cx="24892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2125"/>
              </a:lnSpc>
              <a:tabLst>
                <a:tab pos="66675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A specific electronic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research resource </a:t>
            </a:r>
          </a:p>
          <a:p>
            <a:pPr defTabSz="817563">
              <a:lnSpc>
                <a:spcPts val="2125"/>
              </a:lnSpc>
              <a:tabLst>
                <a:tab pos="66675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95" name="Tekstvak 21"/>
          <p:cNvSpPr txBox="1">
            <a:spLocks noChangeArrowheads="1"/>
          </p:cNvSpPr>
          <p:nvPr/>
        </p:nvSpPr>
        <p:spPr bwMode="auto">
          <a:xfrm>
            <a:off x="9880600" y="6946900"/>
            <a:ext cx="22844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2788"/>
              </a:lnSpc>
              <a:tabLst>
                <a:tab pos="134938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A general purpose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search engine </a:t>
            </a:r>
          </a:p>
          <a:p>
            <a:pPr defTabSz="817563">
              <a:lnSpc>
                <a:spcPts val="2788"/>
              </a:lnSpc>
              <a:tabLst>
                <a:tab pos="134938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96" name="Tekstvak 22"/>
          <p:cNvSpPr txBox="1">
            <a:spLocks noChangeArrowheads="1"/>
          </p:cNvSpPr>
          <p:nvPr/>
        </p:nvSpPr>
        <p:spPr bwMode="auto">
          <a:xfrm>
            <a:off x="9861550" y="8350250"/>
            <a:ext cx="23082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17563">
              <a:lnSpc>
                <a:spcPts val="2788"/>
              </a:lnSpc>
              <a:tabLst>
                <a:tab pos="363538" algn="l"/>
              </a:tabLst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Your online library </a:t>
            </a:r>
            <a:br>
              <a:rPr lang="nl-NL" sz="2400">
                <a:solidFill>
                  <a:srgbClr val="000000"/>
                </a:solidFill>
                <a:latin typeface="Calibri" pitchFamily="-108" charset="0"/>
              </a:rPr>
            </a:b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	catalog </a:t>
            </a:r>
          </a:p>
          <a:p>
            <a:pPr defTabSz="817563">
              <a:lnSpc>
                <a:spcPts val="2788"/>
              </a:lnSpc>
              <a:tabLst>
                <a:tab pos="363538" algn="l"/>
              </a:tabLst>
            </a:pPr>
            <a:endParaRPr lang="nl-NL" sz="24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597" name="Tekstvak 23"/>
          <p:cNvSpPr txBox="1">
            <a:spLocks noChangeArrowheads="1"/>
          </p:cNvSpPr>
          <p:nvPr/>
        </p:nvSpPr>
        <p:spPr bwMode="auto">
          <a:xfrm>
            <a:off x="9756775" y="9986963"/>
            <a:ext cx="24114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638"/>
              </a:lnSpc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The library building </a:t>
            </a:r>
          </a:p>
          <a:p>
            <a:pPr defTabSz="911225">
              <a:lnSpc>
                <a:spcPts val="263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8" name="Tekstvak 24"/>
          <p:cNvSpPr txBox="1">
            <a:spLocks noChangeArrowheads="1"/>
          </p:cNvSpPr>
          <p:nvPr/>
        </p:nvSpPr>
        <p:spPr bwMode="auto">
          <a:xfrm>
            <a:off x="11549063" y="11049000"/>
            <a:ext cx="6238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638"/>
              </a:lnSpc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2003 </a:t>
            </a:r>
          </a:p>
          <a:p>
            <a:pPr defTabSz="911225">
              <a:lnSpc>
                <a:spcPts val="263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599" name="Tekstvak 25"/>
          <p:cNvSpPr txBox="1">
            <a:spLocks noChangeArrowheads="1"/>
          </p:cNvSpPr>
          <p:nvPr/>
        </p:nvSpPr>
        <p:spPr bwMode="auto">
          <a:xfrm>
            <a:off x="14265275" y="5586413"/>
            <a:ext cx="5810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288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37% </a:t>
            </a:r>
          </a:p>
          <a:p>
            <a:pPr defTabSz="911225">
              <a:lnSpc>
                <a:spcPts val="228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0" name="Tekstvak 26"/>
          <p:cNvSpPr txBox="1">
            <a:spLocks noChangeArrowheads="1"/>
          </p:cNvSpPr>
          <p:nvPr/>
        </p:nvSpPr>
        <p:spPr bwMode="auto">
          <a:xfrm>
            <a:off x="14698663" y="5992813"/>
            <a:ext cx="5810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288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47% </a:t>
            </a:r>
          </a:p>
          <a:p>
            <a:pPr defTabSz="911225">
              <a:lnSpc>
                <a:spcPts val="228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1" name="Tekstvak 27"/>
          <p:cNvSpPr txBox="1">
            <a:spLocks noChangeArrowheads="1"/>
          </p:cNvSpPr>
          <p:nvPr/>
        </p:nvSpPr>
        <p:spPr bwMode="auto">
          <a:xfrm>
            <a:off x="13401675" y="6946900"/>
            <a:ext cx="5810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21%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2" name="Tekstvak 28"/>
          <p:cNvSpPr txBox="1">
            <a:spLocks noChangeArrowheads="1"/>
          </p:cNvSpPr>
          <p:nvPr/>
        </p:nvSpPr>
        <p:spPr bwMode="auto">
          <a:xfrm>
            <a:off x="13996988" y="7350125"/>
            <a:ext cx="5810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32%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3" name="Tekstvak 29"/>
          <p:cNvSpPr txBox="1">
            <a:spLocks noChangeArrowheads="1"/>
          </p:cNvSpPr>
          <p:nvPr/>
        </p:nvSpPr>
        <p:spPr bwMode="auto">
          <a:xfrm>
            <a:off x="13792200" y="8350250"/>
            <a:ext cx="58261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28%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4" name="Tekstvak 30"/>
          <p:cNvSpPr txBox="1">
            <a:spLocks noChangeArrowheads="1"/>
          </p:cNvSpPr>
          <p:nvPr/>
        </p:nvSpPr>
        <p:spPr bwMode="auto">
          <a:xfrm>
            <a:off x="13234988" y="8753475"/>
            <a:ext cx="5810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18%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5" name="Tekstvak 31"/>
          <p:cNvSpPr txBox="1">
            <a:spLocks noChangeArrowheads="1"/>
          </p:cNvSpPr>
          <p:nvPr/>
        </p:nvSpPr>
        <p:spPr bwMode="auto">
          <a:xfrm>
            <a:off x="13009563" y="9774238"/>
            <a:ext cx="5810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13%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6" name="Tekstvak 32"/>
          <p:cNvSpPr txBox="1">
            <a:spLocks noChangeArrowheads="1"/>
          </p:cNvSpPr>
          <p:nvPr/>
        </p:nvSpPr>
        <p:spPr bwMode="auto">
          <a:xfrm>
            <a:off x="12515850" y="10177463"/>
            <a:ext cx="4127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950"/>
              </a:lnSpc>
            </a:pPr>
            <a:r>
              <a:rPr lang="nl-NL" sz="2600" b="1">
                <a:solidFill>
                  <a:srgbClr val="000000"/>
                </a:solidFill>
                <a:latin typeface="Calibri" pitchFamily="-108" charset="0"/>
              </a:rPr>
              <a:t>4% </a:t>
            </a:r>
          </a:p>
          <a:p>
            <a:pPr defTabSz="911225">
              <a:lnSpc>
                <a:spcPts val="2950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7" name="Tekstvak 33"/>
          <p:cNvSpPr txBox="1">
            <a:spLocks noChangeArrowheads="1"/>
          </p:cNvSpPr>
          <p:nvPr/>
        </p:nvSpPr>
        <p:spPr bwMode="auto">
          <a:xfrm>
            <a:off x="12660313" y="11049000"/>
            <a:ext cx="6238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>
              <a:lnSpc>
                <a:spcPts val="2638"/>
              </a:lnSpc>
            </a:pPr>
            <a:r>
              <a:rPr lang="nl-NL" sz="2400">
                <a:solidFill>
                  <a:srgbClr val="000000"/>
                </a:solidFill>
                <a:latin typeface="Calibri" pitchFamily="-108" charset="0"/>
              </a:rPr>
              <a:t>2009 </a:t>
            </a:r>
          </a:p>
          <a:p>
            <a:pPr defTabSz="911225">
              <a:lnSpc>
                <a:spcPts val="2638"/>
              </a:lnSpc>
            </a:pPr>
            <a:endParaRPr lang="nl-NL">
              <a:latin typeface="Calibri" pitchFamily="-108" charset="0"/>
            </a:endParaRPr>
          </a:p>
        </p:txBody>
      </p:sp>
      <p:sp>
        <p:nvSpPr>
          <p:cNvPr id="24608" name="Tekstvak 34"/>
          <p:cNvSpPr txBox="1">
            <a:spLocks noChangeArrowheads="1"/>
          </p:cNvSpPr>
          <p:nvPr/>
        </p:nvSpPr>
        <p:spPr bwMode="auto">
          <a:xfrm>
            <a:off x="10128250" y="12196763"/>
            <a:ext cx="62563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/>
            <a:r>
              <a:rPr lang="nl-NL" sz="1600">
                <a:solidFill>
                  <a:srgbClr val="000000"/>
                </a:solidFill>
                <a:latin typeface="Calibri" pitchFamily="-108" charset="0"/>
              </a:rPr>
              <a:t>Source: </a:t>
            </a:r>
            <a:r>
              <a:rPr lang="nl-NL" altLang="nl-NL" sz="1600">
                <a:solidFill>
                  <a:srgbClr val="000000"/>
                </a:solidFill>
                <a:latin typeface="Calibri" pitchFamily="-108" charset="0"/>
              </a:rPr>
              <a:t>“</a:t>
            </a:r>
            <a:r>
              <a:rPr lang="en-US" altLang="ja-JP" sz="1600">
                <a:solidFill>
                  <a:srgbClr val="000000"/>
                </a:solidFill>
                <a:latin typeface="Calibri" pitchFamily="-108" charset="0"/>
              </a:rPr>
              <a:t>Faculty Study 2009: Key Strategic Insights for Libraries, Publishers,</a:t>
            </a:r>
            <a:endParaRPr lang="nl-NL" sz="16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609" name="Tekstvak 35"/>
          <p:cNvSpPr txBox="1">
            <a:spLocks noChangeArrowheads="1"/>
          </p:cNvSpPr>
          <p:nvPr/>
        </p:nvSpPr>
        <p:spPr bwMode="auto">
          <a:xfrm>
            <a:off x="82550" y="12428538"/>
            <a:ext cx="71437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/>
            <a:r>
              <a:rPr lang="en-US" sz="1600">
                <a:solidFill>
                  <a:srgbClr val="000000"/>
                </a:solidFill>
                <a:latin typeface="Calibri" pitchFamily="-108" charset="0"/>
              </a:rPr>
              <a:t>© 2011 The Advisory Board Company • www.educationadvisoryboard.com</a:t>
            </a:r>
            <a:r>
              <a:rPr lang="en-US" sz="1600" b="1">
                <a:solidFill>
                  <a:srgbClr val="000000"/>
                </a:solidFill>
                <a:latin typeface="Calibri" pitchFamily="-108" charset="0"/>
              </a:rPr>
              <a:t> •  </a:t>
            </a:r>
            <a:r>
              <a:rPr lang="en-US" sz="1600">
                <a:solidFill>
                  <a:srgbClr val="000000"/>
                </a:solidFill>
                <a:latin typeface="Calibri" pitchFamily="-108" charset="0"/>
              </a:rPr>
              <a:t>22852D</a:t>
            </a:r>
            <a:endParaRPr lang="nl-NL" sz="1600">
              <a:solidFill>
                <a:srgbClr val="000000"/>
              </a:solidFill>
              <a:latin typeface="Calibri" pitchFamily="-108" charset="0"/>
            </a:endParaRPr>
          </a:p>
        </p:txBody>
      </p:sp>
      <p:sp>
        <p:nvSpPr>
          <p:cNvPr id="24610" name="Tekstvak 36"/>
          <p:cNvSpPr txBox="1">
            <a:spLocks noChangeArrowheads="1"/>
          </p:cNvSpPr>
          <p:nvPr/>
        </p:nvSpPr>
        <p:spPr bwMode="auto">
          <a:xfrm>
            <a:off x="10128250" y="12428538"/>
            <a:ext cx="5438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1225"/>
            <a:r>
              <a:rPr lang="nl-NL" sz="1600">
                <a:solidFill>
                  <a:srgbClr val="000000"/>
                </a:solidFill>
                <a:latin typeface="Calibri" pitchFamily="-108" charset="0"/>
              </a:rPr>
              <a:t>and Societies</a:t>
            </a:r>
            <a:r>
              <a:rPr lang="nl-NL" altLang="nl-NL" sz="1600">
                <a:solidFill>
                  <a:srgbClr val="000000"/>
                </a:solidFill>
                <a:latin typeface="Calibri" pitchFamily="-108" charset="0"/>
              </a:rPr>
              <a:t>”</a:t>
            </a:r>
            <a:r>
              <a:rPr lang="nl-NL" sz="1600">
                <a:solidFill>
                  <a:srgbClr val="000000"/>
                </a:solidFill>
                <a:latin typeface="Calibri" pitchFamily="-108" charset="0"/>
              </a:rPr>
              <a:t> Ithaka S+R; </a:t>
            </a:r>
            <a:r>
              <a:rPr lang="nl-NL" altLang="nl-NL" sz="1600">
                <a:solidFill>
                  <a:srgbClr val="000000"/>
                </a:solidFill>
                <a:latin typeface="Calibri" pitchFamily="-108" charset="0"/>
              </a:rPr>
              <a:t>“</a:t>
            </a:r>
            <a:r>
              <a:rPr lang="nl-NL" sz="1600">
                <a:solidFill>
                  <a:srgbClr val="000000"/>
                </a:solidFill>
                <a:latin typeface="Calibri" pitchFamily="-108" charset="0"/>
              </a:rPr>
              <a:t>Perceptions of Libraries, 2010,</a:t>
            </a:r>
            <a:r>
              <a:rPr lang="nl-NL" altLang="nl-NL" sz="1600">
                <a:solidFill>
                  <a:srgbClr val="000000"/>
                </a:solidFill>
                <a:latin typeface="Calibri" pitchFamily="-108" charset="0"/>
              </a:rPr>
              <a:t>”</a:t>
            </a:r>
            <a:r>
              <a:rPr lang="nl-NL" sz="1600">
                <a:solidFill>
                  <a:srgbClr val="000000"/>
                </a:solidFill>
                <a:latin typeface="Calibri" pitchFamily="-108" charset="0"/>
              </a:rPr>
              <a:t> OCLC.</a:t>
            </a:r>
          </a:p>
        </p:txBody>
      </p:sp>
    </p:spTree>
    <p:extLst>
      <p:ext uri="{BB962C8B-B14F-4D97-AF65-F5344CB8AC3E}">
        <p14:creationId xmlns:p14="http://schemas.microsoft.com/office/powerpoint/2010/main" val="34197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1" t="74820" r="26080" b="3365"/>
          <a:stretch/>
        </p:blipFill>
        <p:spPr>
          <a:xfrm>
            <a:off x="3831332" y="1461046"/>
            <a:ext cx="5261545" cy="381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74964" r="52159" b="3868"/>
          <a:stretch/>
        </p:blipFill>
        <p:spPr>
          <a:xfrm>
            <a:off x="6063580" y="6285581"/>
            <a:ext cx="5261545" cy="3843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8946" y="1468134"/>
            <a:ext cx="191277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smtClean="0">
                <a:solidFill>
                  <a:schemeClr val="bg1"/>
                </a:solidFill>
              </a:rPr>
              <a:t>?</a:t>
            </a:r>
            <a:endParaRPr lang="nl-NL" sz="16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91721" y="6014583"/>
            <a:ext cx="191277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smtClean="0">
                <a:solidFill>
                  <a:schemeClr val="bg1"/>
                </a:solidFill>
              </a:rPr>
              <a:t>?</a:t>
            </a:r>
            <a:endParaRPr lang="nl-NL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U_powerpoint_EN_v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UBU_PPsjabloon_EN</Template>
  <TotalTime>0</TotalTime>
  <Words>439</Words>
  <Application>Microsoft Office PowerPoint</Application>
  <PresentationFormat>Custom</PresentationFormat>
  <Paragraphs>139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UBU_powerpoint_EN_v3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text requests top 21 providers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Utrecht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Bianca Kramer</dc:creator>
  <cp:lastModifiedBy>Raaimakers, T.H.J.M. (Dorinne)</cp:lastModifiedBy>
  <cp:revision>98</cp:revision>
  <dcterms:created xsi:type="dcterms:W3CDTF">2014-05-01T08:55:24Z</dcterms:created>
  <dcterms:modified xsi:type="dcterms:W3CDTF">2015-03-25T15:01:36Z</dcterms:modified>
</cp:coreProperties>
</file>