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8" r:id="rId3"/>
    <p:sldId id="259" r:id="rId4"/>
    <p:sldId id="260" r:id="rId5"/>
    <p:sldId id="261" r:id="rId6"/>
    <p:sldId id="262" r:id="rId7"/>
    <p:sldId id="263" r:id="rId8"/>
    <p:sldId id="267" r:id="rId9"/>
    <p:sldId id="265" r:id="rId10"/>
    <p:sldId id="266"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74AA25-FFE2-4962-9749-4304A6DCE6E0}" type="datetimeFigureOut">
              <a:rPr lang="en-IE" smtClean="0"/>
              <a:t>25/03/2015</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AF854B-7614-45ED-AF67-19F22C9D7F70}" type="slidenum">
              <a:rPr lang="en-IE" smtClean="0"/>
              <a:t>‹#›</a:t>
            </a:fld>
            <a:endParaRPr lang="en-IE"/>
          </a:p>
        </p:txBody>
      </p:sp>
    </p:spTree>
    <p:extLst>
      <p:ext uri="{BB962C8B-B14F-4D97-AF65-F5344CB8AC3E}">
        <p14:creationId xmlns:p14="http://schemas.microsoft.com/office/powerpoint/2010/main" val="3921394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Spectroscopy – star</a:t>
            </a:r>
            <a:r>
              <a:rPr lang="en-IE" baseline="0" dirty="0" smtClean="0"/>
              <a:t> gases</a:t>
            </a:r>
          </a:p>
          <a:p>
            <a:r>
              <a:rPr lang="en-IE" baseline="0" dirty="0" err="1" smtClean="0"/>
              <a:t>Nanospectroscopy</a:t>
            </a:r>
            <a:r>
              <a:rPr lang="en-IE" baseline="0" dirty="0" smtClean="0"/>
              <a:t> at molecule level</a:t>
            </a:r>
            <a:endParaRPr lang="en-IE" dirty="0"/>
          </a:p>
        </p:txBody>
      </p:sp>
      <p:sp>
        <p:nvSpPr>
          <p:cNvPr id="4" name="Slide Number Placeholder 3"/>
          <p:cNvSpPr>
            <a:spLocks noGrp="1"/>
          </p:cNvSpPr>
          <p:nvPr>
            <p:ph type="sldNum" sz="quarter" idx="10"/>
          </p:nvPr>
        </p:nvSpPr>
        <p:spPr/>
        <p:txBody>
          <a:bodyPr/>
          <a:lstStyle/>
          <a:p>
            <a:fld id="{49AF854B-7614-45ED-AF67-19F22C9D7F70}" type="slidenum">
              <a:rPr lang="en-IE" smtClean="0"/>
              <a:t>4</a:t>
            </a:fld>
            <a:endParaRPr lang="en-IE"/>
          </a:p>
        </p:txBody>
      </p:sp>
    </p:spTree>
    <p:extLst>
      <p:ext uri="{BB962C8B-B14F-4D97-AF65-F5344CB8AC3E}">
        <p14:creationId xmlns:p14="http://schemas.microsoft.com/office/powerpoint/2010/main" val="1801548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dirty="0" smtClean="0"/>
              <a:t>28000 hits on Google</a:t>
            </a:r>
          </a:p>
          <a:p>
            <a:r>
              <a:rPr lang="en-IE" dirty="0" smtClean="0"/>
              <a:t>696 hits in Summon (including Beyond</a:t>
            </a:r>
            <a:r>
              <a:rPr lang="en-IE" baseline="0" dirty="0" smtClean="0"/>
              <a:t> Library collections)</a:t>
            </a:r>
            <a:endParaRPr lang="en-IE" dirty="0"/>
          </a:p>
        </p:txBody>
      </p:sp>
      <p:sp>
        <p:nvSpPr>
          <p:cNvPr id="4" name="Slide Number Placeholder 3"/>
          <p:cNvSpPr>
            <a:spLocks noGrp="1"/>
          </p:cNvSpPr>
          <p:nvPr>
            <p:ph type="sldNum" sz="quarter" idx="10"/>
          </p:nvPr>
        </p:nvSpPr>
        <p:spPr/>
        <p:txBody>
          <a:bodyPr/>
          <a:lstStyle/>
          <a:p>
            <a:fld id="{49AF854B-7614-45ED-AF67-19F22C9D7F70}" type="slidenum">
              <a:rPr lang="en-IE" smtClean="0"/>
              <a:t>5</a:t>
            </a:fld>
            <a:endParaRPr lang="en-IE"/>
          </a:p>
        </p:txBody>
      </p:sp>
    </p:spTree>
    <p:extLst>
      <p:ext uri="{BB962C8B-B14F-4D97-AF65-F5344CB8AC3E}">
        <p14:creationId xmlns:p14="http://schemas.microsoft.com/office/powerpoint/2010/main" val="2413830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Summon c.90 open access databases listed – do they provide f/t access though?</a:t>
            </a:r>
          </a:p>
          <a:p>
            <a:r>
              <a:rPr lang="en-IE" dirty="0" smtClean="0"/>
              <a:t>34 databases with</a:t>
            </a:r>
            <a:r>
              <a:rPr lang="en-IE" baseline="0" dirty="0" smtClean="0"/>
              <a:t> ‘Institutional Repository’ in title (Dundalk IT only Irish one) no </a:t>
            </a:r>
            <a:r>
              <a:rPr lang="en-IE" baseline="0" smtClean="0"/>
              <a:t>metadata harvested?</a:t>
            </a:r>
            <a:endParaRPr lang="en-IE" dirty="0"/>
          </a:p>
        </p:txBody>
      </p:sp>
      <p:sp>
        <p:nvSpPr>
          <p:cNvPr id="4" name="Slide Number Placeholder 3"/>
          <p:cNvSpPr>
            <a:spLocks noGrp="1"/>
          </p:cNvSpPr>
          <p:nvPr>
            <p:ph type="sldNum" sz="quarter" idx="10"/>
          </p:nvPr>
        </p:nvSpPr>
        <p:spPr/>
        <p:txBody>
          <a:bodyPr/>
          <a:lstStyle/>
          <a:p>
            <a:fld id="{49AF854B-7614-45ED-AF67-19F22C9D7F70}" type="slidenum">
              <a:rPr lang="en-IE" smtClean="0"/>
              <a:t>7</a:t>
            </a:fld>
            <a:endParaRPr lang="en-IE"/>
          </a:p>
        </p:txBody>
      </p:sp>
    </p:spTree>
    <p:extLst>
      <p:ext uri="{BB962C8B-B14F-4D97-AF65-F5344CB8AC3E}">
        <p14:creationId xmlns:p14="http://schemas.microsoft.com/office/powerpoint/2010/main" val="985851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Summon c.90 open access databases listed – do they provide f/t access though?</a:t>
            </a:r>
          </a:p>
          <a:p>
            <a:r>
              <a:rPr lang="en-IE" dirty="0" smtClean="0"/>
              <a:t>34 databases with</a:t>
            </a:r>
            <a:r>
              <a:rPr lang="en-IE" baseline="0" dirty="0" smtClean="0"/>
              <a:t> ‘Institutional Repository’ in title (Dundalk IT only Irish one) no </a:t>
            </a:r>
            <a:r>
              <a:rPr lang="en-IE" baseline="0" smtClean="0"/>
              <a:t>metadata harvested?</a:t>
            </a:r>
            <a:endParaRPr lang="en-IE" dirty="0"/>
          </a:p>
        </p:txBody>
      </p:sp>
      <p:sp>
        <p:nvSpPr>
          <p:cNvPr id="4" name="Slide Number Placeholder 3"/>
          <p:cNvSpPr>
            <a:spLocks noGrp="1"/>
          </p:cNvSpPr>
          <p:nvPr>
            <p:ph type="sldNum" sz="quarter" idx="10"/>
          </p:nvPr>
        </p:nvSpPr>
        <p:spPr/>
        <p:txBody>
          <a:bodyPr/>
          <a:lstStyle/>
          <a:p>
            <a:fld id="{49AF854B-7614-45ED-AF67-19F22C9D7F70}" type="slidenum">
              <a:rPr lang="en-IE" smtClean="0"/>
              <a:t>8</a:t>
            </a:fld>
            <a:endParaRPr lang="en-IE"/>
          </a:p>
        </p:txBody>
      </p:sp>
    </p:spTree>
    <p:extLst>
      <p:ext uri="{BB962C8B-B14F-4D97-AF65-F5344CB8AC3E}">
        <p14:creationId xmlns:p14="http://schemas.microsoft.com/office/powerpoint/2010/main" val="985851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Limit</a:t>
            </a:r>
            <a:r>
              <a:rPr lang="en-IE" baseline="0" dirty="0" smtClean="0"/>
              <a:t> to value added vs everything but the kitchen sink</a:t>
            </a:r>
            <a:endParaRPr lang="en-IE" dirty="0"/>
          </a:p>
        </p:txBody>
      </p:sp>
      <p:sp>
        <p:nvSpPr>
          <p:cNvPr id="4" name="Slide Number Placeholder 3"/>
          <p:cNvSpPr>
            <a:spLocks noGrp="1"/>
          </p:cNvSpPr>
          <p:nvPr>
            <p:ph type="sldNum" sz="quarter" idx="10"/>
          </p:nvPr>
        </p:nvSpPr>
        <p:spPr/>
        <p:txBody>
          <a:bodyPr/>
          <a:lstStyle/>
          <a:p>
            <a:fld id="{49AF854B-7614-45ED-AF67-19F22C9D7F70}" type="slidenum">
              <a:rPr lang="en-IE" smtClean="0"/>
              <a:t>9</a:t>
            </a:fld>
            <a:endParaRPr lang="en-IE"/>
          </a:p>
        </p:txBody>
      </p:sp>
    </p:spTree>
    <p:extLst>
      <p:ext uri="{BB962C8B-B14F-4D97-AF65-F5344CB8AC3E}">
        <p14:creationId xmlns:p14="http://schemas.microsoft.com/office/powerpoint/2010/main" val="3368748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Problem of hosted service – not possible</a:t>
            </a:r>
            <a:r>
              <a:rPr lang="en-IE" baseline="0" dirty="0" smtClean="0"/>
              <a:t> for library staff to customise with resources – reliant on what vendor supplies.</a:t>
            </a:r>
            <a:endParaRPr lang="en-IE" dirty="0"/>
          </a:p>
        </p:txBody>
      </p:sp>
      <p:sp>
        <p:nvSpPr>
          <p:cNvPr id="4" name="Slide Number Placeholder 3"/>
          <p:cNvSpPr>
            <a:spLocks noGrp="1"/>
          </p:cNvSpPr>
          <p:nvPr>
            <p:ph type="sldNum" sz="quarter" idx="10"/>
          </p:nvPr>
        </p:nvSpPr>
        <p:spPr/>
        <p:txBody>
          <a:bodyPr/>
          <a:lstStyle/>
          <a:p>
            <a:fld id="{49AF854B-7614-45ED-AF67-19F22C9D7F70}" type="slidenum">
              <a:rPr lang="en-IE" smtClean="0"/>
              <a:t>10</a:t>
            </a:fld>
            <a:endParaRPr lang="en-IE"/>
          </a:p>
        </p:txBody>
      </p:sp>
    </p:spTree>
    <p:extLst>
      <p:ext uri="{BB962C8B-B14F-4D97-AF65-F5344CB8AC3E}">
        <p14:creationId xmlns:p14="http://schemas.microsoft.com/office/powerpoint/2010/main" val="401772750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IE"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IE" dirty="0"/>
          </a:p>
        </p:txBody>
      </p:sp>
      <p:sp>
        <p:nvSpPr>
          <p:cNvPr id="5" name="Footer Placeholder 4"/>
          <p:cNvSpPr>
            <a:spLocks noGrp="1"/>
          </p:cNvSpPr>
          <p:nvPr>
            <p:ph type="ftr" sz="quarter" idx="11"/>
          </p:nvPr>
        </p:nvSpPr>
        <p:spPr/>
        <p:txBody>
          <a:bodyPr/>
          <a:lstStyle/>
          <a:p>
            <a:r>
              <a:rPr lang="en-IE" smtClean="0">
                <a:solidFill>
                  <a:prstClr val="black">
                    <a:tint val="75000"/>
                  </a:prstClr>
                </a:solidFill>
              </a:rPr>
              <a:t>simon.perry@itcarlow.ie x5766</a:t>
            </a:r>
            <a:endParaRPr lang="en-IE">
              <a:solidFill>
                <a:prstClr val="black">
                  <a:tint val="75000"/>
                </a:prstClr>
              </a:solidFill>
            </a:endParaRPr>
          </a:p>
        </p:txBody>
      </p:sp>
      <p:pic>
        <p:nvPicPr>
          <p:cNvPr id="7" name="Picture 6"/>
          <p:cNvPicPr>
            <a:picLocks noChangeAspect="1"/>
          </p:cNvPicPr>
          <p:nvPr userDrawn="1"/>
        </p:nvPicPr>
        <p:blipFill>
          <a:blip r:embed="rId2" cstate="print">
            <a:extLst>
              <a:ext uri="{BEBA8EAE-BF5A-486C-A8C5-ECC9F3942E4B}">
                <a14:imgProps xmlns:a14="http://schemas.microsoft.com/office/drawing/2010/main">
                  <a14:imgLayer r:embed="rId3">
                    <a14:imgEffect>
                      <a14:saturation sat="48000"/>
                    </a14:imgEffect>
                  </a14:imgLayer>
                </a14:imgProps>
              </a:ext>
              <a:ext uri="{28A0092B-C50C-407E-A947-70E740481C1C}">
                <a14:useLocalDpi xmlns:a14="http://schemas.microsoft.com/office/drawing/2010/main" val="0"/>
              </a:ext>
            </a:extLst>
          </a:blip>
          <a:stretch>
            <a:fillRect/>
          </a:stretch>
        </p:blipFill>
        <p:spPr>
          <a:xfrm>
            <a:off x="7020272" y="1"/>
            <a:ext cx="2123728" cy="836712"/>
          </a:xfrm>
          <a:prstGeom prst="rect">
            <a:avLst/>
          </a:prstGeom>
          <a:effectLst/>
        </p:spPr>
      </p:pic>
    </p:spTree>
    <p:extLst>
      <p:ext uri="{BB962C8B-B14F-4D97-AF65-F5344CB8AC3E}">
        <p14:creationId xmlns:p14="http://schemas.microsoft.com/office/powerpoint/2010/main" val="403091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21/01/2015</a:t>
            </a:r>
            <a:endParaRPr lang="en-IE">
              <a:solidFill>
                <a:prstClr val="black">
                  <a:tint val="75000"/>
                </a:prstClr>
              </a:solidFill>
            </a:endParaRPr>
          </a:p>
        </p:txBody>
      </p:sp>
      <p:sp>
        <p:nvSpPr>
          <p:cNvPr id="6" name="Footer Placeholder 5"/>
          <p:cNvSpPr>
            <a:spLocks noGrp="1"/>
          </p:cNvSpPr>
          <p:nvPr>
            <p:ph type="ftr" sz="quarter" idx="11"/>
          </p:nvPr>
        </p:nvSpPr>
        <p:spPr/>
        <p:txBody>
          <a:bodyPr/>
          <a:lstStyle/>
          <a:p>
            <a:r>
              <a:rPr lang="en-IE" smtClean="0">
                <a:solidFill>
                  <a:prstClr val="black">
                    <a:tint val="75000"/>
                  </a:prstClr>
                </a:solidFill>
              </a:rPr>
              <a:t>simon.perry@itcarlow.ie x5766</a:t>
            </a:r>
            <a:endParaRPr lang="en-IE">
              <a:solidFill>
                <a:prstClr val="black">
                  <a:tint val="75000"/>
                </a:prstClr>
              </a:solidFill>
            </a:endParaRPr>
          </a:p>
        </p:txBody>
      </p:sp>
      <p:sp>
        <p:nvSpPr>
          <p:cNvPr id="7" name="Slide Number Placeholder 6"/>
          <p:cNvSpPr>
            <a:spLocks noGrp="1"/>
          </p:cNvSpPr>
          <p:nvPr>
            <p:ph type="sldNum" sz="quarter" idx="12"/>
          </p:nvPr>
        </p:nvSpPr>
        <p:spPr/>
        <p:txBody>
          <a:bodyPr/>
          <a:lstStyle/>
          <a:p>
            <a:fld id="{73B783D4-E440-4537-B856-5665055813E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47472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21/01/2015</a:t>
            </a:r>
            <a:endParaRPr lang="en-IE">
              <a:solidFill>
                <a:prstClr val="black">
                  <a:tint val="75000"/>
                </a:prstClr>
              </a:solidFill>
            </a:endParaRPr>
          </a:p>
        </p:txBody>
      </p:sp>
      <p:sp>
        <p:nvSpPr>
          <p:cNvPr id="6" name="Footer Placeholder 5"/>
          <p:cNvSpPr>
            <a:spLocks noGrp="1"/>
          </p:cNvSpPr>
          <p:nvPr>
            <p:ph type="ftr" sz="quarter" idx="11"/>
          </p:nvPr>
        </p:nvSpPr>
        <p:spPr/>
        <p:txBody>
          <a:bodyPr/>
          <a:lstStyle/>
          <a:p>
            <a:r>
              <a:rPr lang="en-IE" smtClean="0">
                <a:solidFill>
                  <a:prstClr val="black">
                    <a:tint val="75000"/>
                  </a:prstClr>
                </a:solidFill>
              </a:rPr>
              <a:t>simon.perry@itcarlow.ie x5766</a:t>
            </a:r>
            <a:endParaRPr lang="en-IE">
              <a:solidFill>
                <a:prstClr val="black">
                  <a:tint val="75000"/>
                </a:prstClr>
              </a:solidFill>
            </a:endParaRPr>
          </a:p>
        </p:txBody>
      </p:sp>
      <p:sp>
        <p:nvSpPr>
          <p:cNvPr id="7" name="Slide Number Placeholder 6"/>
          <p:cNvSpPr>
            <a:spLocks noGrp="1"/>
          </p:cNvSpPr>
          <p:nvPr>
            <p:ph type="sldNum" sz="quarter" idx="12"/>
          </p:nvPr>
        </p:nvSpPr>
        <p:spPr/>
        <p:txBody>
          <a:bodyPr/>
          <a:lstStyle/>
          <a:p>
            <a:fld id="{73B783D4-E440-4537-B856-5665055813E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118793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r>
              <a:rPr lang="en-US" smtClean="0">
                <a:solidFill>
                  <a:prstClr val="black">
                    <a:tint val="75000"/>
                  </a:prstClr>
                </a:solidFill>
              </a:rPr>
              <a:t>21/01/2015</a:t>
            </a:r>
            <a:endParaRPr lang="en-IE">
              <a:solidFill>
                <a:prstClr val="black">
                  <a:tint val="75000"/>
                </a:prstClr>
              </a:solidFill>
            </a:endParaRPr>
          </a:p>
        </p:txBody>
      </p:sp>
      <p:sp>
        <p:nvSpPr>
          <p:cNvPr id="5" name="Footer Placeholder 4"/>
          <p:cNvSpPr>
            <a:spLocks noGrp="1"/>
          </p:cNvSpPr>
          <p:nvPr>
            <p:ph type="ftr" sz="quarter" idx="11"/>
          </p:nvPr>
        </p:nvSpPr>
        <p:spPr/>
        <p:txBody>
          <a:bodyPr/>
          <a:lstStyle/>
          <a:p>
            <a:r>
              <a:rPr lang="en-IE" smtClean="0">
                <a:solidFill>
                  <a:prstClr val="black">
                    <a:tint val="75000"/>
                  </a:prstClr>
                </a:solidFill>
              </a:rPr>
              <a:t>simon.perry@itcarlow.ie x5766</a:t>
            </a:r>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73B783D4-E440-4537-B856-5665055813E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2463981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r>
              <a:rPr lang="en-US" smtClean="0">
                <a:solidFill>
                  <a:prstClr val="black">
                    <a:tint val="75000"/>
                  </a:prstClr>
                </a:solidFill>
              </a:rPr>
              <a:t>21/01/2015</a:t>
            </a:r>
            <a:endParaRPr lang="en-IE">
              <a:solidFill>
                <a:prstClr val="black">
                  <a:tint val="75000"/>
                </a:prstClr>
              </a:solidFill>
            </a:endParaRPr>
          </a:p>
        </p:txBody>
      </p:sp>
      <p:sp>
        <p:nvSpPr>
          <p:cNvPr id="5" name="Footer Placeholder 4"/>
          <p:cNvSpPr>
            <a:spLocks noGrp="1"/>
          </p:cNvSpPr>
          <p:nvPr>
            <p:ph type="ftr" sz="quarter" idx="11"/>
          </p:nvPr>
        </p:nvSpPr>
        <p:spPr/>
        <p:txBody>
          <a:bodyPr/>
          <a:lstStyle/>
          <a:p>
            <a:r>
              <a:rPr lang="en-IE" smtClean="0">
                <a:solidFill>
                  <a:prstClr val="black">
                    <a:tint val="75000"/>
                  </a:prstClr>
                </a:solidFill>
              </a:rPr>
              <a:t>simon.perry@itcarlow.ie x5766</a:t>
            </a:r>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73B783D4-E440-4537-B856-5665055813E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4047183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r>
              <a:rPr lang="en-US" smtClean="0">
                <a:solidFill>
                  <a:prstClr val="black">
                    <a:tint val="75000"/>
                  </a:prstClr>
                </a:solidFill>
              </a:rPr>
              <a:t>21/01/2015</a:t>
            </a:r>
            <a:endParaRPr lang="en-IE">
              <a:solidFill>
                <a:prstClr val="black">
                  <a:tint val="75000"/>
                </a:prstClr>
              </a:solidFill>
            </a:endParaRPr>
          </a:p>
        </p:txBody>
      </p:sp>
      <p:sp>
        <p:nvSpPr>
          <p:cNvPr id="5" name="Footer Placeholder 4"/>
          <p:cNvSpPr>
            <a:spLocks noGrp="1"/>
          </p:cNvSpPr>
          <p:nvPr>
            <p:ph type="ftr" sz="quarter" idx="11"/>
          </p:nvPr>
        </p:nvSpPr>
        <p:spPr/>
        <p:txBody>
          <a:bodyPr/>
          <a:lstStyle/>
          <a:p>
            <a:r>
              <a:rPr lang="en-IE" smtClean="0">
                <a:solidFill>
                  <a:prstClr val="black">
                    <a:tint val="75000"/>
                  </a:prstClr>
                </a:solidFill>
              </a:rPr>
              <a:t>simon.perry@itcarlow.ie x5766</a:t>
            </a:r>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73B783D4-E440-4537-B856-5665055813E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1244785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r>
              <a:rPr lang="en-US" smtClean="0">
                <a:solidFill>
                  <a:prstClr val="black">
                    <a:tint val="75000"/>
                  </a:prstClr>
                </a:solidFill>
              </a:rPr>
              <a:t>21/01/2015</a:t>
            </a:r>
            <a:endParaRPr lang="en-IE">
              <a:solidFill>
                <a:prstClr val="black">
                  <a:tint val="75000"/>
                </a:prstClr>
              </a:solidFill>
            </a:endParaRPr>
          </a:p>
        </p:txBody>
      </p:sp>
      <p:sp>
        <p:nvSpPr>
          <p:cNvPr id="4" name="Footer Placeholder 3"/>
          <p:cNvSpPr>
            <a:spLocks noGrp="1"/>
          </p:cNvSpPr>
          <p:nvPr>
            <p:ph type="ftr" sz="quarter" idx="11"/>
          </p:nvPr>
        </p:nvSpPr>
        <p:spPr/>
        <p:txBody>
          <a:bodyPr/>
          <a:lstStyle/>
          <a:p>
            <a:r>
              <a:rPr lang="en-IE" smtClean="0">
                <a:solidFill>
                  <a:prstClr val="black">
                    <a:tint val="75000"/>
                  </a:prstClr>
                </a:solidFill>
              </a:rPr>
              <a:t>simon.perry@itcarlow.ie x5766</a:t>
            </a:r>
            <a:endParaRPr lang="en-IE">
              <a:solidFill>
                <a:prstClr val="black">
                  <a:tint val="75000"/>
                </a:prstClr>
              </a:solidFill>
            </a:endParaRPr>
          </a:p>
        </p:txBody>
      </p:sp>
      <p:sp>
        <p:nvSpPr>
          <p:cNvPr id="5" name="Slide Number Placeholder 4"/>
          <p:cNvSpPr>
            <a:spLocks noGrp="1"/>
          </p:cNvSpPr>
          <p:nvPr>
            <p:ph type="sldNum" sz="quarter" idx="12"/>
          </p:nvPr>
        </p:nvSpPr>
        <p:spPr/>
        <p:txBody>
          <a:bodyPr/>
          <a:lstStyle/>
          <a:p>
            <a:fld id="{73B783D4-E440-4537-B856-5665055813E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952296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r>
              <a:rPr lang="en-US" smtClean="0">
                <a:solidFill>
                  <a:prstClr val="black">
                    <a:tint val="75000"/>
                  </a:prstClr>
                </a:solidFill>
              </a:rPr>
              <a:t>21/01/2015</a:t>
            </a:r>
            <a:endParaRPr lang="en-IE">
              <a:solidFill>
                <a:prstClr val="black">
                  <a:tint val="75000"/>
                </a:prstClr>
              </a:solidFill>
            </a:endParaRPr>
          </a:p>
        </p:txBody>
      </p:sp>
      <p:sp>
        <p:nvSpPr>
          <p:cNvPr id="4" name="Footer Placeholder 3"/>
          <p:cNvSpPr>
            <a:spLocks noGrp="1"/>
          </p:cNvSpPr>
          <p:nvPr>
            <p:ph type="ftr" sz="quarter" idx="11"/>
          </p:nvPr>
        </p:nvSpPr>
        <p:spPr/>
        <p:txBody>
          <a:bodyPr/>
          <a:lstStyle/>
          <a:p>
            <a:r>
              <a:rPr lang="en-IE" smtClean="0">
                <a:solidFill>
                  <a:prstClr val="black">
                    <a:tint val="75000"/>
                  </a:prstClr>
                </a:solidFill>
              </a:rPr>
              <a:t>simon.perry@itcarlow.ie x5766</a:t>
            </a:r>
            <a:endParaRPr lang="en-IE">
              <a:solidFill>
                <a:prstClr val="black">
                  <a:tint val="75000"/>
                </a:prstClr>
              </a:solidFill>
            </a:endParaRPr>
          </a:p>
        </p:txBody>
      </p:sp>
      <p:sp>
        <p:nvSpPr>
          <p:cNvPr id="5" name="Slide Number Placeholder 4"/>
          <p:cNvSpPr>
            <a:spLocks noGrp="1"/>
          </p:cNvSpPr>
          <p:nvPr>
            <p:ph type="sldNum" sz="quarter" idx="12"/>
          </p:nvPr>
        </p:nvSpPr>
        <p:spPr/>
        <p:txBody>
          <a:bodyPr/>
          <a:lstStyle/>
          <a:p>
            <a:fld id="{73B783D4-E440-4537-B856-5665055813E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1207679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solidFill>
                  <a:prstClr val="black">
                    <a:tint val="75000"/>
                  </a:prstClr>
                </a:solidFill>
              </a:rPr>
              <a:t>21/01/2015</a:t>
            </a:r>
            <a:endParaRPr lang="en-IE">
              <a:solidFill>
                <a:prstClr val="black">
                  <a:tint val="75000"/>
                </a:prstClr>
              </a:solidFill>
            </a:endParaRPr>
          </a:p>
        </p:txBody>
      </p:sp>
      <p:sp>
        <p:nvSpPr>
          <p:cNvPr id="5" name="Footer Placeholder 4"/>
          <p:cNvSpPr>
            <a:spLocks noGrp="1"/>
          </p:cNvSpPr>
          <p:nvPr>
            <p:ph type="ftr" sz="quarter" idx="11"/>
          </p:nvPr>
        </p:nvSpPr>
        <p:spPr/>
        <p:txBody>
          <a:bodyPr/>
          <a:lstStyle/>
          <a:p>
            <a:r>
              <a:rPr lang="en-IE" smtClean="0">
                <a:solidFill>
                  <a:prstClr val="black">
                    <a:tint val="75000"/>
                  </a:prstClr>
                </a:solidFill>
              </a:rPr>
              <a:t>simon.perry@itcarlow.ie x5766</a:t>
            </a:r>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73B783D4-E440-4537-B856-5665055813E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2548483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r>
              <a:rPr lang="en-US" smtClean="0">
                <a:solidFill>
                  <a:prstClr val="black">
                    <a:tint val="75000"/>
                  </a:prstClr>
                </a:solidFill>
              </a:rPr>
              <a:t>21/01/2015</a:t>
            </a:r>
            <a:endParaRPr lang="en-IE">
              <a:solidFill>
                <a:prstClr val="black">
                  <a:tint val="75000"/>
                </a:prstClr>
              </a:solidFill>
            </a:endParaRPr>
          </a:p>
        </p:txBody>
      </p:sp>
      <p:sp>
        <p:nvSpPr>
          <p:cNvPr id="6" name="Footer Placeholder 5"/>
          <p:cNvSpPr>
            <a:spLocks noGrp="1"/>
          </p:cNvSpPr>
          <p:nvPr>
            <p:ph type="ftr" sz="quarter" idx="11"/>
          </p:nvPr>
        </p:nvSpPr>
        <p:spPr/>
        <p:txBody>
          <a:bodyPr/>
          <a:lstStyle/>
          <a:p>
            <a:r>
              <a:rPr lang="en-IE" smtClean="0">
                <a:solidFill>
                  <a:prstClr val="black">
                    <a:tint val="75000"/>
                  </a:prstClr>
                </a:solidFill>
              </a:rPr>
              <a:t>simon.perry@itcarlow.ie x5766</a:t>
            </a:r>
            <a:endParaRPr lang="en-IE">
              <a:solidFill>
                <a:prstClr val="black">
                  <a:tint val="75000"/>
                </a:prstClr>
              </a:solidFill>
            </a:endParaRPr>
          </a:p>
        </p:txBody>
      </p:sp>
      <p:sp>
        <p:nvSpPr>
          <p:cNvPr id="7" name="Slide Number Placeholder 6"/>
          <p:cNvSpPr>
            <a:spLocks noGrp="1"/>
          </p:cNvSpPr>
          <p:nvPr>
            <p:ph type="sldNum" sz="quarter" idx="12"/>
          </p:nvPr>
        </p:nvSpPr>
        <p:spPr/>
        <p:txBody>
          <a:bodyPr/>
          <a:lstStyle/>
          <a:p>
            <a:fld id="{73B783D4-E440-4537-B856-5665055813E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4090026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r>
              <a:rPr lang="en-US" smtClean="0">
                <a:solidFill>
                  <a:prstClr val="black">
                    <a:tint val="75000"/>
                  </a:prstClr>
                </a:solidFill>
              </a:rPr>
              <a:t>21/01/2015</a:t>
            </a:r>
            <a:endParaRPr lang="en-IE">
              <a:solidFill>
                <a:prstClr val="black">
                  <a:tint val="75000"/>
                </a:prstClr>
              </a:solidFill>
            </a:endParaRPr>
          </a:p>
        </p:txBody>
      </p:sp>
      <p:sp>
        <p:nvSpPr>
          <p:cNvPr id="8" name="Footer Placeholder 7"/>
          <p:cNvSpPr>
            <a:spLocks noGrp="1"/>
          </p:cNvSpPr>
          <p:nvPr>
            <p:ph type="ftr" sz="quarter" idx="11"/>
          </p:nvPr>
        </p:nvSpPr>
        <p:spPr/>
        <p:txBody>
          <a:bodyPr/>
          <a:lstStyle/>
          <a:p>
            <a:r>
              <a:rPr lang="en-IE" smtClean="0">
                <a:solidFill>
                  <a:prstClr val="black">
                    <a:tint val="75000"/>
                  </a:prstClr>
                </a:solidFill>
              </a:rPr>
              <a:t>simon.perry@itcarlow.ie x5766</a:t>
            </a:r>
            <a:endParaRPr lang="en-IE">
              <a:solidFill>
                <a:prstClr val="black">
                  <a:tint val="75000"/>
                </a:prstClr>
              </a:solidFill>
            </a:endParaRPr>
          </a:p>
        </p:txBody>
      </p:sp>
      <p:sp>
        <p:nvSpPr>
          <p:cNvPr id="9" name="Slide Number Placeholder 8"/>
          <p:cNvSpPr>
            <a:spLocks noGrp="1"/>
          </p:cNvSpPr>
          <p:nvPr>
            <p:ph type="sldNum" sz="quarter" idx="12"/>
          </p:nvPr>
        </p:nvSpPr>
        <p:spPr/>
        <p:txBody>
          <a:bodyPr/>
          <a:lstStyle/>
          <a:p>
            <a:fld id="{73B783D4-E440-4537-B856-5665055813E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829018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r>
              <a:rPr lang="en-US" smtClean="0">
                <a:solidFill>
                  <a:prstClr val="black">
                    <a:tint val="75000"/>
                  </a:prstClr>
                </a:solidFill>
              </a:rPr>
              <a:t>21/01/2015</a:t>
            </a:r>
            <a:endParaRPr lang="en-IE">
              <a:solidFill>
                <a:prstClr val="black">
                  <a:tint val="75000"/>
                </a:prstClr>
              </a:solidFill>
            </a:endParaRPr>
          </a:p>
        </p:txBody>
      </p:sp>
      <p:sp>
        <p:nvSpPr>
          <p:cNvPr id="4" name="Footer Placeholder 3"/>
          <p:cNvSpPr>
            <a:spLocks noGrp="1"/>
          </p:cNvSpPr>
          <p:nvPr>
            <p:ph type="ftr" sz="quarter" idx="11"/>
          </p:nvPr>
        </p:nvSpPr>
        <p:spPr/>
        <p:txBody>
          <a:bodyPr/>
          <a:lstStyle/>
          <a:p>
            <a:r>
              <a:rPr lang="en-IE" smtClean="0">
                <a:solidFill>
                  <a:prstClr val="black">
                    <a:tint val="75000"/>
                  </a:prstClr>
                </a:solidFill>
              </a:rPr>
              <a:t>simon.perry@itcarlow.ie x5766</a:t>
            </a:r>
            <a:endParaRPr lang="en-IE">
              <a:solidFill>
                <a:prstClr val="black">
                  <a:tint val="75000"/>
                </a:prstClr>
              </a:solidFill>
            </a:endParaRPr>
          </a:p>
        </p:txBody>
      </p:sp>
      <p:sp>
        <p:nvSpPr>
          <p:cNvPr id="5" name="Slide Number Placeholder 4"/>
          <p:cNvSpPr>
            <a:spLocks noGrp="1"/>
          </p:cNvSpPr>
          <p:nvPr>
            <p:ph type="sldNum" sz="quarter" idx="12"/>
          </p:nvPr>
        </p:nvSpPr>
        <p:spPr/>
        <p:txBody>
          <a:bodyPr/>
          <a:lstStyle/>
          <a:p>
            <a:fld id="{73B783D4-E440-4537-B856-5665055813E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1379626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21/01/2015</a:t>
            </a:r>
            <a:endParaRPr lang="en-IE">
              <a:solidFill>
                <a:prstClr val="black">
                  <a:tint val="75000"/>
                </a:prstClr>
              </a:solidFill>
            </a:endParaRPr>
          </a:p>
        </p:txBody>
      </p:sp>
      <p:sp>
        <p:nvSpPr>
          <p:cNvPr id="3" name="Footer Placeholder 2"/>
          <p:cNvSpPr>
            <a:spLocks noGrp="1"/>
          </p:cNvSpPr>
          <p:nvPr>
            <p:ph type="ftr" sz="quarter" idx="11"/>
          </p:nvPr>
        </p:nvSpPr>
        <p:spPr/>
        <p:txBody>
          <a:bodyPr/>
          <a:lstStyle/>
          <a:p>
            <a:r>
              <a:rPr lang="en-IE" smtClean="0">
                <a:solidFill>
                  <a:prstClr val="black">
                    <a:tint val="75000"/>
                  </a:prstClr>
                </a:solidFill>
              </a:rPr>
              <a:t>simon.perry@itcarlow.ie x5766</a:t>
            </a:r>
            <a:endParaRPr lang="en-IE">
              <a:solidFill>
                <a:prstClr val="black">
                  <a:tint val="75000"/>
                </a:prstClr>
              </a:solidFill>
            </a:endParaRPr>
          </a:p>
        </p:txBody>
      </p:sp>
      <p:sp>
        <p:nvSpPr>
          <p:cNvPr id="4" name="Slide Number Placeholder 3"/>
          <p:cNvSpPr>
            <a:spLocks noGrp="1"/>
          </p:cNvSpPr>
          <p:nvPr>
            <p:ph type="sldNum" sz="quarter" idx="12"/>
          </p:nvPr>
        </p:nvSpPr>
        <p:spPr/>
        <p:txBody>
          <a:bodyPr/>
          <a:lstStyle/>
          <a:p>
            <a:fld id="{73B783D4-E440-4537-B856-5665055813E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283273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solidFill>
                  <a:prstClr val="black">
                    <a:tint val="75000"/>
                  </a:prstClr>
                </a:solidFill>
              </a:rPr>
              <a:t>21/01/2015</a:t>
            </a:r>
            <a:endParaRPr lang="en-IE">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E" smtClean="0">
                <a:solidFill>
                  <a:prstClr val="black">
                    <a:tint val="75000"/>
                  </a:prstClr>
                </a:solidFill>
              </a:rPr>
              <a:t>simon.perry@itcarlow.ie x5766</a:t>
            </a:r>
            <a:endParaRPr lang="en-IE">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783D4-E440-4537-B856-5665055813E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1814577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hyperlink" Target="http://www.cost-nanospectroscopy.eu/"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8.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80728"/>
            <a:ext cx="7772400" cy="2088232"/>
          </a:xfrm>
        </p:spPr>
        <p:txBody>
          <a:bodyPr>
            <a:normAutofit fontScale="90000"/>
          </a:bodyPr>
          <a:lstStyle/>
          <a:p>
            <a:r>
              <a:rPr lang="en-IE" dirty="0" smtClean="0"/>
              <a:t>One Size Fits Small?</a:t>
            </a:r>
            <a:br>
              <a:rPr lang="en-IE" dirty="0" smtClean="0"/>
            </a:br>
            <a:r>
              <a:rPr lang="en-IE" sz="3200" dirty="0" smtClean="0"/>
              <a:t>A Few Thoughts on Web Discovery</a:t>
            </a:r>
            <a:r>
              <a:rPr lang="en-IE" dirty="0" smtClean="0"/>
              <a:t/>
            </a:r>
            <a:br>
              <a:rPr lang="en-IE" dirty="0" smtClean="0"/>
            </a:br>
            <a:r>
              <a:rPr lang="en-IE" b="1" dirty="0"/>
              <a:t/>
            </a:r>
            <a:br>
              <a:rPr lang="en-IE" b="1" dirty="0"/>
            </a:br>
            <a:endParaRPr lang="en-IE" dirty="0"/>
          </a:p>
        </p:txBody>
      </p:sp>
      <p:sp>
        <p:nvSpPr>
          <p:cNvPr id="3" name="Subtitle 2"/>
          <p:cNvSpPr>
            <a:spLocks noGrp="1"/>
          </p:cNvSpPr>
          <p:nvPr>
            <p:ph type="subTitle" idx="1"/>
          </p:nvPr>
        </p:nvSpPr>
        <p:spPr>
          <a:xfrm>
            <a:off x="1403648" y="2708920"/>
            <a:ext cx="6400800" cy="1752600"/>
          </a:xfrm>
        </p:spPr>
        <p:txBody>
          <a:bodyPr/>
          <a:lstStyle/>
          <a:p>
            <a:r>
              <a:rPr lang="en-IE" dirty="0">
                <a:solidFill>
                  <a:schemeClr val="tx1"/>
                </a:solidFill>
              </a:rPr>
              <a:t>Simon Perry, Systems Librarian, IT Carlow</a:t>
            </a:r>
          </a:p>
          <a:p>
            <a:endParaRPr lang="en-IE" dirty="0"/>
          </a:p>
        </p:txBody>
      </p:sp>
      <p:sp>
        <p:nvSpPr>
          <p:cNvPr id="4" name="Footer Placeholder 3"/>
          <p:cNvSpPr>
            <a:spLocks noGrp="1"/>
          </p:cNvSpPr>
          <p:nvPr>
            <p:ph type="ftr" sz="quarter" idx="11"/>
          </p:nvPr>
        </p:nvSpPr>
        <p:spPr/>
        <p:txBody>
          <a:bodyPr/>
          <a:lstStyle/>
          <a:p>
            <a:r>
              <a:rPr lang="en-IE" dirty="0" smtClean="0">
                <a:solidFill>
                  <a:prstClr val="black">
                    <a:tint val="75000"/>
                  </a:prstClr>
                </a:solidFill>
              </a:rPr>
              <a:t>simon.perry@itcarlow.ie </a:t>
            </a:r>
          </a:p>
        </p:txBody>
      </p:sp>
    </p:spTree>
    <p:custDataLst>
      <p:tags r:id="rId1"/>
    </p:custDataLst>
    <p:extLst>
      <p:ext uri="{BB962C8B-B14F-4D97-AF65-F5344CB8AC3E}">
        <p14:creationId xmlns:p14="http://schemas.microsoft.com/office/powerpoint/2010/main" val="4206584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E" dirty="0" smtClean="0">
                <a:solidFill>
                  <a:prstClr val="black">
                    <a:tint val="75000"/>
                  </a:prstClr>
                </a:solidFill>
              </a:rPr>
              <a:t>simon.perry@itcarlow.ie </a:t>
            </a:r>
          </a:p>
          <a:p>
            <a:endParaRPr lang="en-IE" dirty="0">
              <a:solidFill>
                <a:prstClr val="black">
                  <a:tint val="75000"/>
                </a:prstClr>
              </a:solidFill>
            </a:endParaRPr>
          </a:p>
        </p:txBody>
      </p:sp>
      <p:sp>
        <p:nvSpPr>
          <p:cNvPr id="2" name="TextBox 1"/>
          <p:cNvSpPr txBox="1"/>
          <p:nvPr/>
        </p:nvSpPr>
        <p:spPr>
          <a:xfrm>
            <a:off x="683568" y="1268760"/>
            <a:ext cx="7920880" cy="4431983"/>
          </a:xfrm>
          <a:prstGeom prst="rect">
            <a:avLst/>
          </a:prstGeom>
          <a:noFill/>
        </p:spPr>
        <p:txBody>
          <a:bodyPr wrap="square" rtlCol="0">
            <a:spAutoFit/>
          </a:bodyPr>
          <a:lstStyle/>
          <a:p>
            <a:r>
              <a:rPr lang="en-IE" sz="2400" b="1" dirty="0" err="1" smtClean="0"/>
              <a:t>Wishlist</a:t>
            </a:r>
            <a:endParaRPr lang="en-IE" sz="2400" b="1" dirty="0" smtClean="0"/>
          </a:p>
          <a:p>
            <a:endParaRPr lang="en-IE" sz="2400" b="1" dirty="0"/>
          </a:p>
          <a:p>
            <a:pPr marL="342900" indent="-342900">
              <a:buFont typeface="Wingdings" panose="05000000000000000000" pitchFamily="2" charset="2"/>
              <a:buChar char="§"/>
            </a:pPr>
            <a:r>
              <a:rPr lang="en-IE" dirty="0" smtClean="0"/>
              <a:t>Personalisation – ‘My [Discovery Tool]’  saved results, saved searches, personalisation of interface, (facets, resources).</a:t>
            </a:r>
          </a:p>
          <a:p>
            <a:endParaRPr lang="en-IE" dirty="0" smtClean="0"/>
          </a:p>
          <a:p>
            <a:pPr marL="342900" indent="-342900">
              <a:buFont typeface="Wingdings" panose="05000000000000000000" pitchFamily="2" charset="2"/>
              <a:buChar char="§"/>
            </a:pPr>
            <a:r>
              <a:rPr lang="en-IE" dirty="0" smtClean="0"/>
              <a:t>Improved discovery of OA and Institutional resources within discovery tools, better indexing/full-text access.</a:t>
            </a:r>
          </a:p>
          <a:p>
            <a:pPr marL="342900" indent="-342900">
              <a:buFont typeface="Wingdings" panose="05000000000000000000" pitchFamily="2" charset="2"/>
              <a:buChar char="§"/>
            </a:pPr>
            <a:endParaRPr lang="en-IE" dirty="0"/>
          </a:p>
          <a:p>
            <a:pPr marL="342900" indent="-342900">
              <a:buFont typeface="Wingdings" panose="05000000000000000000" pitchFamily="2" charset="2"/>
              <a:buChar char="§"/>
            </a:pPr>
            <a:r>
              <a:rPr lang="en-IE" dirty="0" smtClean="0"/>
              <a:t>Improved information on  availability resources from discovery tool vendors about their available resources, (are OA databases full-text?)</a:t>
            </a:r>
          </a:p>
          <a:p>
            <a:pPr marL="342900" indent="-342900">
              <a:buFont typeface="Wingdings" panose="05000000000000000000" pitchFamily="2" charset="2"/>
              <a:buChar char="§"/>
            </a:pPr>
            <a:endParaRPr lang="en-IE" dirty="0"/>
          </a:p>
          <a:p>
            <a:pPr marL="342900" indent="-342900">
              <a:buFont typeface="Wingdings" panose="05000000000000000000" pitchFamily="2" charset="2"/>
              <a:buChar char="§"/>
            </a:pPr>
            <a:r>
              <a:rPr lang="en-IE" dirty="0" smtClean="0"/>
              <a:t>Improvement in quality of metadata supplied by discovery vendors.</a:t>
            </a:r>
          </a:p>
          <a:p>
            <a:endParaRPr lang="en-IE" dirty="0" smtClean="0"/>
          </a:p>
          <a:p>
            <a:endParaRPr lang="en-IE" dirty="0"/>
          </a:p>
          <a:p>
            <a:endParaRPr lang="en-IE" dirty="0"/>
          </a:p>
        </p:txBody>
      </p:sp>
    </p:spTree>
    <p:custDataLst>
      <p:tags r:id="rId1"/>
    </p:custDataLst>
    <p:extLst>
      <p:ext uri="{BB962C8B-B14F-4D97-AF65-F5344CB8AC3E}">
        <p14:creationId xmlns:p14="http://schemas.microsoft.com/office/powerpoint/2010/main" val="3537436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E" dirty="0" smtClean="0">
                <a:solidFill>
                  <a:prstClr val="black">
                    <a:tint val="75000"/>
                  </a:prstClr>
                </a:solidFill>
              </a:rPr>
              <a:t>simon.perry@itcarlow.ie </a:t>
            </a:r>
          </a:p>
          <a:p>
            <a:endParaRPr lang="en-IE" dirty="0">
              <a:solidFill>
                <a:prstClr val="black">
                  <a:tint val="75000"/>
                </a:prstClr>
              </a:solidFill>
            </a:endParaRPr>
          </a:p>
        </p:txBody>
      </p:sp>
      <p:sp>
        <p:nvSpPr>
          <p:cNvPr id="2" name="TextBox 1"/>
          <p:cNvSpPr txBox="1"/>
          <p:nvPr/>
        </p:nvSpPr>
        <p:spPr>
          <a:xfrm>
            <a:off x="827584" y="836712"/>
            <a:ext cx="7560840" cy="5632311"/>
          </a:xfrm>
          <a:prstGeom prst="rect">
            <a:avLst/>
          </a:prstGeom>
          <a:noFill/>
        </p:spPr>
        <p:txBody>
          <a:bodyPr wrap="square" rtlCol="0">
            <a:spAutoFit/>
          </a:bodyPr>
          <a:lstStyle/>
          <a:p>
            <a:r>
              <a:rPr lang="en-IE" dirty="0" smtClean="0"/>
              <a:t>“What </a:t>
            </a:r>
            <a:r>
              <a:rPr lang="en-IE" dirty="0"/>
              <a:t>… we are witnessing … is the gradual demise of the discovery layer as a solution to the problem of ensuring discovery of, and access to, library resources. The ecosystem is simply too complex and too fluid for a discovery layer to keep up</a:t>
            </a:r>
            <a:r>
              <a:rPr lang="en-IE" dirty="0" smtClean="0"/>
              <a:t>.”</a:t>
            </a:r>
          </a:p>
          <a:p>
            <a:endParaRPr lang="en-IE" dirty="0" smtClean="0"/>
          </a:p>
          <a:p>
            <a:r>
              <a:rPr lang="en-IE" dirty="0" smtClean="0"/>
              <a:t>“Many </a:t>
            </a:r>
            <a:r>
              <a:rPr lang="en-IE" dirty="0"/>
              <a:t>proponents of discovery layers as a solution to making vast amounts of library resources discoverable and accessible avoid discussion of metadata, preferring to focus instead on issues like usability, configurability of the interface, etc. While these issues are important, the fact remains that in the absence of an ecosystem that supports and sustains the creation and management of high-quality descriptive, administrative, and technical metadata, discovery layers remain deeply flawed. Any discovery system will only ever be as good as the metadata underlying it</a:t>
            </a:r>
            <a:r>
              <a:rPr lang="en-IE" sz="2400" dirty="0" smtClean="0"/>
              <a:t>.”</a:t>
            </a:r>
          </a:p>
          <a:p>
            <a:endParaRPr lang="en-IE" sz="2400" dirty="0"/>
          </a:p>
          <a:p>
            <a:pPr algn="ctr"/>
            <a:r>
              <a:rPr lang="en-IE" sz="2400" b="1" dirty="0" smtClean="0"/>
              <a:t>?</a:t>
            </a:r>
          </a:p>
          <a:p>
            <a:pPr algn="ctr"/>
            <a:endParaRPr lang="en-IE" sz="2400" dirty="0" smtClean="0"/>
          </a:p>
          <a:p>
            <a:pPr algn="ctr"/>
            <a:r>
              <a:rPr lang="en-IE" sz="2400" dirty="0" smtClean="0"/>
              <a:t>Thank You</a:t>
            </a:r>
            <a:endParaRPr lang="en-IE" sz="2400" dirty="0"/>
          </a:p>
          <a:p>
            <a:endParaRPr lang="en-IE" sz="2400" dirty="0" smtClean="0"/>
          </a:p>
        </p:txBody>
      </p:sp>
    </p:spTree>
    <p:custDataLst>
      <p:tags r:id="rId1"/>
    </p:custDataLst>
    <p:extLst>
      <p:ext uri="{BB962C8B-B14F-4D97-AF65-F5344CB8AC3E}">
        <p14:creationId xmlns:p14="http://schemas.microsoft.com/office/powerpoint/2010/main" val="1896853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E" dirty="0" smtClean="0">
                <a:solidFill>
                  <a:prstClr val="black">
                    <a:tint val="75000"/>
                  </a:prstClr>
                </a:solidFill>
              </a:rPr>
              <a:t>simon.perry@itcarlow.ie </a:t>
            </a:r>
          </a:p>
          <a:p>
            <a:r>
              <a:rPr lang="en-IE" dirty="0" smtClean="0">
                <a:solidFill>
                  <a:prstClr val="black">
                    <a:tint val="75000"/>
                  </a:prstClr>
                </a:solidFill>
              </a:rPr>
              <a:t>x5766</a:t>
            </a:r>
            <a:endParaRPr lang="en-IE" dirty="0">
              <a:solidFill>
                <a:prstClr val="black">
                  <a:tint val="75000"/>
                </a:prstClr>
              </a:solidFill>
            </a:endParaRPr>
          </a:p>
        </p:txBody>
      </p:sp>
      <p:sp>
        <p:nvSpPr>
          <p:cNvPr id="5" name="TextBox 4"/>
          <p:cNvSpPr txBox="1"/>
          <p:nvPr/>
        </p:nvSpPr>
        <p:spPr>
          <a:xfrm>
            <a:off x="761389" y="692696"/>
            <a:ext cx="7776864" cy="923330"/>
          </a:xfrm>
          <a:prstGeom prst="rect">
            <a:avLst/>
          </a:prstGeom>
          <a:noFill/>
        </p:spPr>
        <p:txBody>
          <a:bodyPr wrap="square" rtlCol="0">
            <a:spAutoFit/>
          </a:bodyPr>
          <a:lstStyle/>
          <a:p>
            <a:pPr marL="285750" indent="-285750">
              <a:buFont typeface="Wingdings" panose="05000000000000000000" pitchFamily="2" charset="2"/>
              <a:buChar char="§"/>
            </a:pPr>
            <a:r>
              <a:rPr lang="en-IE" dirty="0" smtClean="0"/>
              <a:t>IT Carlow user of Summon web discovery tool since 2011</a:t>
            </a:r>
          </a:p>
          <a:p>
            <a:endParaRPr lang="en-IE" dirty="0" smtClean="0"/>
          </a:p>
          <a:p>
            <a:pPr marL="285750" indent="-285750">
              <a:buFont typeface="Wingdings" panose="05000000000000000000" pitchFamily="2" charset="2"/>
              <a:buChar char="§"/>
            </a:pPr>
            <a:r>
              <a:rPr lang="en-IE" dirty="0" smtClean="0"/>
              <a:t>Generally well received by library users</a:t>
            </a:r>
            <a:endParaRPr lang="en-IE"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860564" y="1616026"/>
            <a:ext cx="7383843" cy="2245022"/>
          </a:xfrm>
          <a:prstGeom prst="rect">
            <a:avLst/>
          </a:prstGeom>
          <a:noFill/>
          <a:ln>
            <a:noFill/>
          </a:ln>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99474" y="4005064"/>
            <a:ext cx="7416942" cy="2664296"/>
          </a:xfrm>
          <a:prstGeom prst="rect">
            <a:avLst/>
          </a:prstGeom>
          <a:noFill/>
          <a:ln>
            <a:noFill/>
          </a:ln>
        </p:spPr>
      </p:pic>
    </p:spTree>
    <p:custDataLst>
      <p:tags r:id="rId1"/>
    </p:custDataLst>
    <p:extLst>
      <p:ext uri="{BB962C8B-B14F-4D97-AF65-F5344CB8AC3E}">
        <p14:creationId xmlns:p14="http://schemas.microsoft.com/office/powerpoint/2010/main" val="3049885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E" dirty="0" smtClean="0">
                <a:solidFill>
                  <a:prstClr val="black">
                    <a:tint val="75000"/>
                  </a:prstClr>
                </a:solidFill>
              </a:rPr>
              <a:t>simon.perry@itcarlow.ie </a:t>
            </a:r>
          </a:p>
        </p:txBody>
      </p:sp>
      <p:sp>
        <p:nvSpPr>
          <p:cNvPr id="2" name="TextBox 1"/>
          <p:cNvSpPr txBox="1"/>
          <p:nvPr/>
        </p:nvSpPr>
        <p:spPr>
          <a:xfrm>
            <a:off x="611560" y="1268760"/>
            <a:ext cx="7920880" cy="3416320"/>
          </a:xfrm>
          <a:prstGeom prst="rect">
            <a:avLst/>
          </a:prstGeom>
          <a:noFill/>
        </p:spPr>
        <p:txBody>
          <a:bodyPr wrap="square" rtlCol="0">
            <a:spAutoFit/>
          </a:bodyPr>
          <a:lstStyle/>
          <a:p>
            <a:r>
              <a:rPr lang="en-IE" sz="2400" dirty="0" smtClean="0"/>
              <a:t>The Buts….</a:t>
            </a:r>
          </a:p>
          <a:p>
            <a:endParaRPr lang="en-IE" sz="2400" dirty="0"/>
          </a:p>
          <a:p>
            <a:pPr marL="285750" indent="-285750">
              <a:buFont typeface="Wingdings" panose="05000000000000000000" pitchFamily="2" charset="2"/>
              <a:buChar char="§"/>
            </a:pPr>
            <a:r>
              <a:rPr lang="en-IE" sz="2400" dirty="0" smtClean="0"/>
              <a:t>Full-text linking</a:t>
            </a:r>
          </a:p>
          <a:p>
            <a:endParaRPr lang="en-IE" sz="2400" dirty="0"/>
          </a:p>
          <a:p>
            <a:pPr marL="285750" indent="-285750">
              <a:buFont typeface="Wingdings" panose="05000000000000000000" pitchFamily="2" charset="2"/>
              <a:buChar char="§"/>
            </a:pPr>
            <a:r>
              <a:rPr lang="en-IE" sz="2400" dirty="0" smtClean="0"/>
              <a:t>Width/Depth of Coverage</a:t>
            </a:r>
          </a:p>
          <a:p>
            <a:endParaRPr lang="en-IE" sz="2400" dirty="0"/>
          </a:p>
          <a:p>
            <a:pPr marL="285750" indent="-285750">
              <a:buFont typeface="Wingdings" panose="05000000000000000000" pitchFamily="2" charset="2"/>
              <a:buChar char="§"/>
            </a:pPr>
            <a:r>
              <a:rPr lang="en-IE" sz="2400" dirty="0" smtClean="0"/>
              <a:t>Indexing</a:t>
            </a:r>
          </a:p>
          <a:p>
            <a:endParaRPr lang="en-IE" sz="2400" dirty="0"/>
          </a:p>
          <a:p>
            <a:pPr marL="285750" indent="-285750">
              <a:buFont typeface="Wingdings" panose="05000000000000000000" pitchFamily="2" charset="2"/>
              <a:buChar char="§"/>
            </a:pPr>
            <a:r>
              <a:rPr lang="en-IE" sz="2400" dirty="0" smtClean="0"/>
              <a:t>System Stability</a:t>
            </a:r>
            <a:endParaRPr lang="en-IE" sz="2400" dirty="0"/>
          </a:p>
        </p:txBody>
      </p:sp>
    </p:spTree>
    <p:custDataLst>
      <p:tags r:id="rId1"/>
    </p:custDataLst>
    <p:extLst>
      <p:ext uri="{BB962C8B-B14F-4D97-AF65-F5344CB8AC3E}">
        <p14:creationId xmlns:p14="http://schemas.microsoft.com/office/powerpoint/2010/main" val="2221196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E" dirty="0" smtClean="0">
                <a:solidFill>
                  <a:prstClr val="black">
                    <a:tint val="75000"/>
                  </a:prstClr>
                </a:solidFill>
              </a:rPr>
              <a:t>simon.perry@itcarlow.ie </a:t>
            </a:r>
          </a:p>
        </p:txBody>
      </p:sp>
      <p:sp>
        <p:nvSpPr>
          <p:cNvPr id="2" name="TextBox 1"/>
          <p:cNvSpPr txBox="1"/>
          <p:nvPr/>
        </p:nvSpPr>
        <p:spPr>
          <a:xfrm>
            <a:off x="971600" y="1340768"/>
            <a:ext cx="7488832" cy="4985980"/>
          </a:xfrm>
          <a:prstGeom prst="rect">
            <a:avLst/>
          </a:prstGeom>
          <a:noFill/>
        </p:spPr>
        <p:txBody>
          <a:bodyPr wrap="square" rtlCol="0">
            <a:spAutoFit/>
          </a:bodyPr>
          <a:lstStyle/>
          <a:p>
            <a:r>
              <a:rPr lang="en-IE" sz="2400" b="1" dirty="0" smtClean="0"/>
              <a:t>COST Action MP1302 – </a:t>
            </a:r>
            <a:r>
              <a:rPr lang="en-IE" sz="2400" b="1" dirty="0" err="1" smtClean="0"/>
              <a:t>Nanospectroscopy</a:t>
            </a:r>
            <a:endParaRPr lang="en-IE" sz="2400" b="1" dirty="0" smtClean="0"/>
          </a:p>
          <a:p>
            <a:endParaRPr lang="en-IE" sz="2400" dirty="0" smtClean="0"/>
          </a:p>
          <a:p>
            <a:r>
              <a:rPr lang="en-IE" sz="2400" dirty="0">
                <a:hlinkClick r:id="rId4"/>
              </a:rPr>
              <a:t>http://www.cost-nanospectroscopy.eu</a:t>
            </a:r>
            <a:r>
              <a:rPr lang="en-IE" sz="2400" dirty="0" smtClean="0">
                <a:hlinkClick r:id="rId4"/>
              </a:rPr>
              <a:t>/</a:t>
            </a:r>
            <a:endParaRPr lang="en-IE" sz="2400" dirty="0" smtClean="0"/>
          </a:p>
          <a:p>
            <a:endParaRPr lang="en-IE" sz="2400" dirty="0"/>
          </a:p>
          <a:p>
            <a:pPr marL="285750" indent="-285750">
              <a:buFont typeface="Wingdings" panose="05000000000000000000" pitchFamily="2" charset="2"/>
              <a:buChar char="§"/>
            </a:pPr>
            <a:r>
              <a:rPr lang="en-IE" sz="2400" dirty="0" err="1" smtClean="0"/>
              <a:t>Nanospectroscopy</a:t>
            </a:r>
            <a:r>
              <a:rPr lang="en-IE" sz="2400" dirty="0" smtClean="0"/>
              <a:t>    </a:t>
            </a:r>
            <a:r>
              <a:rPr lang="en-IE" sz="800" dirty="0" smtClean="0"/>
              <a:t>small </a:t>
            </a:r>
            <a:r>
              <a:rPr lang="en-IE" dirty="0" smtClean="0"/>
              <a:t>  </a:t>
            </a:r>
            <a:r>
              <a:rPr lang="en-IE" sz="2400" dirty="0" smtClean="0"/>
              <a:t>emerging technology/discipline</a:t>
            </a:r>
          </a:p>
          <a:p>
            <a:endParaRPr lang="en-IE" dirty="0"/>
          </a:p>
          <a:p>
            <a:pPr marL="285750" indent="-285750">
              <a:buFont typeface="Wingdings" panose="05000000000000000000" pitchFamily="2" charset="2"/>
              <a:buChar char="§"/>
            </a:pPr>
            <a:r>
              <a:rPr lang="en-IE" sz="2400" dirty="0" smtClean="0"/>
              <a:t>Requirement for textbook</a:t>
            </a:r>
          </a:p>
          <a:p>
            <a:endParaRPr lang="en-IE" sz="2400" dirty="0"/>
          </a:p>
          <a:p>
            <a:pPr marL="285750" indent="-285750">
              <a:buFont typeface="Wingdings" panose="05000000000000000000" pitchFamily="2" charset="2"/>
              <a:buChar char="§"/>
            </a:pPr>
            <a:r>
              <a:rPr lang="en-IE" sz="2400" dirty="0" smtClean="0"/>
              <a:t>Need to ‘map’ extant  available material to inform textbook content</a:t>
            </a:r>
          </a:p>
          <a:p>
            <a:endParaRPr lang="en-IE" sz="2400" dirty="0"/>
          </a:p>
          <a:p>
            <a:pPr marL="285750" indent="-285750">
              <a:buFont typeface="Wingdings" panose="05000000000000000000" pitchFamily="2" charset="2"/>
              <a:buChar char="§"/>
            </a:pPr>
            <a:r>
              <a:rPr lang="en-IE" sz="2400" dirty="0" smtClean="0"/>
              <a:t>Identify review articles, books, tutorials</a:t>
            </a:r>
          </a:p>
          <a:p>
            <a:endParaRPr lang="en-IE" dirty="0"/>
          </a:p>
          <a:p>
            <a:endParaRPr lang="en-IE" dirty="0"/>
          </a:p>
        </p:txBody>
      </p:sp>
    </p:spTree>
    <p:custDataLst>
      <p:tags r:id="rId1"/>
    </p:custDataLst>
    <p:extLst>
      <p:ext uri="{BB962C8B-B14F-4D97-AF65-F5344CB8AC3E}">
        <p14:creationId xmlns:p14="http://schemas.microsoft.com/office/powerpoint/2010/main" val="1379694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E" dirty="0" smtClean="0">
                <a:solidFill>
                  <a:prstClr val="black">
                    <a:tint val="75000"/>
                  </a:prstClr>
                </a:solidFill>
              </a:rPr>
              <a:t>simon.perry@itcarlow.ie </a:t>
            </a:r>
          </a:p>
        </p:txBody>
      </p:sp>
      <p:sp>
        <p:nvSpPr>
          <p:cNvPr id="2" name="TextBox 1"/>
          <p:cNvSpPr txBox="1"/>
          <p:nvPr/>
        </p:nvSpPr>
        <p:spPr>
          <a:xfrm>
            <a:off x="1187624" y="1556792"/>
            <a:ext cx="7200800" cy="4524315"/>
          </a:xfrm>
          <a:prstGeom prst="rect">
            <a:avLst/>
          </a:prstGeom>
          <a:noFill/>
        </p:spPr>
        <p:txBody>
          <a:bodyPr wrap="square" rtlCol="0">
            <a:spAutoFit/>
          </a:bodyPr>
          <a:lstStyle/>
          <a:p>
            <a:r>
              <a:rPr lang="en-IE" sz="2400" b="1" dirty="0" smtClean="0"/>
              <a:t>Information </a:t>
            </a:r>
            <a:r>
              <a:rPr lang="en-IE" sz="2400" b="1" dirty="0"/>
              <a:t>S</a:t>
            </a:r>
            <a:r>
              <a:rPr lang="en-IE" sz="2400" b="1" dirty="0" smtClean="0"/>
              <a:t>ources Used</a:t>
            </a:r>
          </a:p>
          <a:p>
            <a:endParaRPr lang="en-IE" sz="2400" dirty="0"/>
          </a:p>
          <a:p>
            <a:pPr marL="342900" indent="-342900">
              <a:buFont typeface="Wingdings" panose="05000000000000000000" pitchFamily="2" charset="2"/>
              <a:buChar char="§"/>
            </a:pPr>
            <a:r>
              <a:rPr lang="en-IE" sz="2400" dirty="0" smtClean="0"/>
              <a:t>Web of Science/Science Direct – review articles</a:t>
            </a:r>
          </a:p>
          <a:p>
            <a:endParaRPr lang="en-IE" sz="2400" dirty="0" smtClean="0"/>
          </a:p>
          <a:p>
            <a:pPr marL="342900" indent="-342900">
              <a:buFont typeface="Wingdings" panose="05000000000000000000" pitchFamily="2" charset="2"/>
              <a:buChar char="§"/>
            </a:pPr>
            <a:r>
              <a:rPr lang="en-IE" sz="2400" dirty="0" smtClean="0"/>
              <a:t>British Library - books</a:t>
            </a:r>
          </a:p>
          <a:p>
            <a:pPr marL="342900" indent="-342900">
              <a:buFont typeface="Wingdings" panose="05000000000000000000" pitchFamily="2" charset="2"/>
              <a:buChar char="§"/>
            </a:pPr>
            <a:endParaRPr lang="en-IE" sz="2400" dirty="0"/>
          </a:p>
          <a:p>
            <a:pPr marL="342900" indent="-342900">
              <a:buFont typeface="Wingdings" panose="05000000000000000000" pitchFamily="2" charset="2"/>
              <a:buChar char="§"/>
            </a:pPr>
            <a:r>
              <a:rPr lang="en-IE" sz="2400" dirty="0" smtClean="0"/>
              <a:t>Library of Congress - books</a:t>
            </a:r>
          </a:p>
          <a:p>
            <a:pPr marL="342900" indent="-342900">
              <a:buFont typeface="Wingdings" panose="05000000000000000000" pitchFamily="2" charset="2"/>
              <a:buChar char="§"/>
            </a:pPr>
            <a:endParaRPr lang="en-IE" sz="2400" dirty="0"/>
          </a:p>
          <a:p>
            <a:pPr marL="342900" indent="-342900">
              <a:buFont typeface="Wingdings" panose="05000000000000000000" pitchFamily="2" charset="2"/>
              <a:buChar char="§"/>
            </a:pPr>
            <a:r>
              <a:rPr lang="en-IE" sz="2400" dirty="0" smtClean="0"/>
              <a:t>Google Scholar/Google - tutorials</a:t>
            </a:r>
          </a:p>
          <a:p>
            <a:pPr marL="342900" indent="-342900">
              <a:buFont typeface="Wingdings" panose="05000000000000000000" pitchFamily="2" charset="2"/>
              <a:buChar char="§"/>
            </a:pPr>
            <a:endParaRPr lang="en-IE" sz="2400" dirty="0"/>
          </a:p>
          <a:p>
            <a:pPr marL="342900" indent="-342900">
              <a:buFont typeface="Wingdings" panose="05000000000000000000" pitchFamily="2" charset="2"/>
              <a:buChar char="§"/>
            </a:pPr>
            <a:r>
              <a:rPr lang="en-IE" sz="2400" dirty="0" smtClean="0"/>
              <a:t>Summon - books</a:t>
            </a:r>
            <a:endParaRPr lang="en-IE" sz="2400" dirty="0"/>
          </a:p>
          <a:p>
            <a:endParaRPr lang="en-IE" sz="2400" dirty="0"/>
          </a:p>
        </p:txBody>
      </p:sp>
    </p:spTree>
    <p:custDataLst>
      <p:tags r:id="rId1"/>
    </p:custDataLst>
    <p:extLst>
      <p:ext uri="{BB962C8B-B14F-4D97-AF65-F5344CB8AC3E}">
        <p14:creationId xmlns:p14="http://schemas.microsoft.com/office/powerpoint/2010/main" val="310897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E" dirty="0" smtClean="0">
                <a:solidFill>
                  <a:prstClr val="black">
                    <a:tint val="75000"/>
                  </a:prstClr>
                </a:solidFill>
              </a:rPr>
              <a:t>simon.perry@itcarlow.ie </a:t>
            </a:r>
          </a:p>
          <a:p>
            <a:endParaRPr lang="en-IE" dirty="0">
              <a:solidFill>
                <a:prstClr val="black">
                  <a:tint val="75000"/>
                </a:prstClr>
              </a:solidFill>
            </a:endParaRPr>
          </a:p>
        </p:txBody>
      </p:sp>
      <p:sp>
        <p:nvSpPr>
          <p:cNvPr id="2" name="TextBox 1"/>
          <p:cNvSpPr txBox="1"/>
          <p:nvPr/>
        </p:nvSpPr>
        <p:spPr>
          <a:xfrm>
            <a:off x="550829" y="739569"/>
            <a:ext cx="7704856" cy="5724644"/>
          </a:xfrm>
          <a:prstGeom prst="rect">
            <a:avLst/>
          </a:prstGeom>
          <a:noFill/>
        </p:spPr>
        <p:txBody>
          <a:bodyPr wrap="square" rtlCol="0">
            <a:spAutoFit/>
          </a:bodyPr>
          <a:lstStyle/>
          <a:p>
            <a:r>
              <a:rPr lang="en-IE" sz="2000" dirty="0"/>
              <a:t>"Some specialized bibliographic sources related to deaf studies, which are important to a significant portion of our campus population, are not covered by our discovery service. But, title by title analysis shows over 95% coverage for traditional library resources. There are limitations in the coverage of </a:t>
            </a:r>
            <a:r>
              <a:rPr lang="en-IE" sz="2000" dirty="0" err="1"/>
              <a:t>nontraditional</a:t>
            </a:r>
            <a:r>
              <a:rPr lang="en-IE" sz="2000" dirty="0"/>
              <a:t> sources, such as multimedia</a:t>
            </a:r>
            <a:r>
              <a:rPr lang="en-IE" sz="2000" dirty="0" smtClean="0"/>
              <a:t>.</a:t>
            </a:r>
          </a:p>
          <a:p>
            <a:endParaRPr lang="en-IE" sz="2000" dirty="0"/>
          </a:p>
          <a:p>
            <a:r>
              <a:rPr lang="en-IE" sz="2000" dirty="0"/>
              <a:t> </a:t>
            </a:r>
            <a:r>
              <a:rPr lang="en-IE" sz="2000" dirty="0" smtClean="0"/>
              <a:t>"</a:t>
            </a:r>
            <a:r>
              <a:rPr lang="en-IE" sz="2000" dirty="0"/>
              <a:t>Currently, our digital archives are not included</a:t>
            </a:r>
            <a:r>
              <a:rPr lang="en-IE" sz="2000" dirty="0" smtClean="0"/>
              <a:t>.“</a:t>
            </a:r>
          </a:p>
          <a:p>
            <a:endParaRPr lang="en-IE" sz="2000" dirty="0"/>
          </a:p>
          <a:p>
            <a:r>
              <a:rPr lang="en-IE" sz="2000" dirty="0" smtClean="0"/>
              <a:t>“Areas </a:t>
            </a:r>
            <a:r>
              <a:rPr lang="en-IE" sz="2000" dirty="0"/>
              <a:t>that are still hard to discover include: Institutional resources like repository, or special collections, reference materials, foreign language, and Multimedia, music or other non-book materials. The other issue with some discovery tools is to maintain a good balance between types of materials, either articles or books. It's not always apparent what the format of the material is</a:t>
            </a:r>
            <a:r>
              <a:rPr lang="en-IE" sz="2000" dirty="0" smtClean="0"/>
              <a:t>”</a:t>
            </a:r>
          </a:p>
          <a:p>
            <a:endParaRPr lang="en-IE" dirty="0"/>
          </a:p>
          <a:p>
            <a:r>
              <a:rPr lang="en-IE" sz="1600" dirty="0" smtClean="0"/>
              <a:t>Breeding, M., Library Resource </a:t>
            </a:r>
            <a:r>
              <a:rPr lang="en-IE" sz="1600" dirty="0"/>
              <a:t>D</a:t>
            </a:r>
            <a:r>
              <a:rPr lang="en-IE" sz="1600" dirty="0" smtClean="0"/>
              <a:t>iscovery </a:t>
            </a:r>
            <a:r>
              <a:rPr lang="en-IE" sz="1600" dirty="0"/>
              <a:t>P</a:t>
            </a:r>
            <a:r>
              <a:rPr lang="en-IE" sz="1600" dirty="0" smtClean="0"/>
              <a:t>roducts : Context, Library Perspectives and Vendor Positions, Library </a:t>
            </a:r>
            <a:r>
              <a:rPr lang="en-IE" sz="1600" dirty="0"/>
              <a:t>Technology Reports, </a:t>
            </a:r>
            <a:r>
              <a:rPr lang="en-IE" sz="1600" dirty="0" smtClean="0"/>
              <a:t>01/2014</a:t>
            </a:r>
            <a:r>
              <a:rPr lang="en-IE" sz="1600" dirty="0"/>
              <a:t>, </a:t>
            </a:r>
            <a:r>
              <a:rPr lang="en-IE" sz="1600" dirty="0" smtClean="0"/>
              <a:t>Vol.50</a:t>
            </a:r>
            <a:r>
              <a:rPr lang="en-IE" sz="1600" dirty="0"/>
              <a:t>, </a:t>
            </a:r>
            <a:r>
              <a:rPr lang="en-IE" sz="1600" dirty="0" smtClean="0"/>
              <a:t>Iss.1</a:t>
            </a:r>
            <a:r>
              <a:rPr lang="en-IE" sz="1600" dirty="0"/>
              <a:t>, p. 16-19 </a:t>
            </a:r>
            <a:endParaRPr lang="en-IE" sz="1600" dirty="0" smtClean="0"/>
          </a:p>
          <a:p>
            <a:endParaRPr lang="en-IE" dirty="0"/>
          </a:p>
          <a:p>
            <a:endParaRPr lang="en-IE" dirty="0"/>
          </a:p>
        </p:txBody>
      </p:sp>
    </p:spTree>
    <p:custDataLst>
      <p:tags r:id="rId1"/>
    </p:custDataLst>
    <p:extLst>
      <p:ext uri="{BB962C8B-B14F-4D97-AF65-F5344CB8AC3E}">
        <p14:creationId xmlns:p14="http://schemas.microsoft.com/office/powerpoint/2010/main" val="3476148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E" dirty="0" smtClean="0">
                <a:solidFill>
                  <a:prstClr val="black">
                    <a:tint val="75000"/>
                  </a:prstClr>
                </a:solidFill>
              </a:rPr>
              <a:t>simon.perry@itcarlow.ie </a:t>
            </a:r>
          </a:p>
          <a:p>
            <a:endParaRPr lang="en-IE" dirty="0">
              <a:solidFill>
                <a:prstClr val="black">
                  <a:tint val="75000"/>
                </a:prstClr>
              </a:solidFill>
            </a:endParaRPr>
          </a:p>
        </p:txBody>
      </p:sp>
      <p:sp>
        <p:nvSpPr>
          <p:cNvPr id="2" name="TextBox 1"/>
          <p:cNvSpPr txBox="1"/>
          <p:nvPr/>
        </p:nvSpPr>
        <p:spPr>
          <a:xfrm>
            <a:off x="827584" y="1484784"/>
            <a:ext cx="7704856" cy="2308324"/>
          </a:xfrm>
          <a:prstGeom prst="rect">
            <a:avLst/>
          </a:prstGeom>
          <a:noFill/>
        </p:spPr>
        <p:txBody>
          <a:bodyPr wrap="square" rtlCol="0">
            <a:spAutoFit/>
          </a:bodyPr>
          <a:lstStyle/>
          <a:p>
            <a:r>
              <a:rPr lang="en-IE" sz="2400" b="1" dirty="0" smtClean="0"/>
              <a:t>Open Access –</a:t>
            </a:r>
          </a:p>
          <a:p>
            <a:endParaRPr lang="en-IE" sz="2400" dirty="0"/>
          </a:p>
          <a:p>
            <a:pPr marL="285750" indent="-285750">
              <a:buFont typeface="Wingdings" panose="05000000000000000000" pitchFamily="2" charset="2"/>
              <a:buChar char="§"/>
            </a:pPr>
            <a:r>
              <a:rPr lang="en-IE" sz="2400" dirty="0" smtClean="0"/>
              <a:t>50%+ of Scientific papers published 2007 – 2012 available for free download  </a:t>
            </a:r>
          </a:p>
          <a:p>
            <a:pPr marL="285750" indent="-285750">
              <a:buFont typeface="Wingdings" panose="05000000000000000000" pitchFamily="2" charset="2"/>
              <a:buChar char="§"/>
            </a:pPr>
            <a:endParaRPr lang="en-IE" sz="2400" dirty="0"/>
          </a:p>
          <a:p>
            <a:pPr marL="285750" indent="-285750">
              <a:buFont typeface="Wingdings" panose="05000000000000000000" pitchFamily="2" charset="2"/>
              <a:buChar char="§"/>
            </a:pPr>
            <a:r>
              <a:rPr lang="en-IE" sz="2400" dirty="0" smtClean="0"/>
              <a:t>Lower in Arts and Humanities (c. 32%)</a:t>
            </a:r>
            <a:endParaRPr lang="en-IE" sz="2400" dirty="0"/>
          </a:p>
        </p:txBody>
      </p:sp>
      <p:sp>
        <p:nvSpPr>
          <p:cNvPr id="3" name="TextBox 2"/>
          <p:cNvSpPr txBox="1"/>
          <p:nvPr/>
        </p:nvSpPr>
        <p:spPr>
          <a:xfrm>
            <a:off x="755576" y="5229200"/>
            <a:ext cx="7848872" cy="830997"/>
          </a:xfrm>
          <a:prstGeom prst="rect">
            <a:avLst/>
          </a:prstGeom>
          <a:noFill/>
        </p:spPr>
        <p:txBody>
          <a:bodyPr wrap="square" rtlCol="0">
            <a:spAutoFit/>
          </a:bodyPr>
          <a:lstStyle/>
          <a:p>
            <a:r>
              <a:rPr lang="en-IE" sz="1600" dirty="0" smtClean="0"/>
              <a:t> </a:t>
            </a:r>
            <a:r>
              <a:rPr lang="en-IE" sz="1600" dirty="0" err="1"/>
              <a:t>Archambault</a:t>
            </a:r>
            <a:r>
              <a:rPr lang="en-IE" sz="1600" dirty="0"/>
              <a:t> </a:t>
            </a:r>
            <a:r>
              <a:rPr lang="en-IE" sz="1600" dirty="0" smtClean="0"/>
              <a:t>, E. et al., (2014), </a:t>
            </a:r>
            <a:r>
              <a:rPr lang="en-US" sz="1600" dirty="0"/>
              <a:t>Proportion of Open Access </a:t>
            </a:r>
            <a:r>
              <a:rPr lang="en-US" sz="1600" dirty="0" smtClean="0"/>
              <a:t>Papers </a:t>
            </a:r>
            <a:r>
              <a:rPr lang="en-IE" sz="1600" dirty="0" smtClean="0"/>
              <a:t>Published </a:t>
            </a:r>
            <a:r>
              <a:rPr lang="en-IE" sz="1600" dirty="0"/>
              <a:t>in Peer-Reviewed </a:t>
            </a:r>
            <a:r>
              <a:rPr lang="en-IE" sz="1600" dirty="0" smtClean="0"/>
              <a:t>Journals </a:t>
            </a:r>
            <a:r>
              <a:rPr lang="en-US" sz="1600" dirty="0" smtClean="0"/>
              <a:t>at </a:t>
            </a:r>
            <a:r>
              <a:rPr lang="en-US" sz="1600" dirty="0"/>
              <a:t>the European and World </a:t>
            </a:r>
            <a:r>
              <a:rPr lang="en-US" sz="1600" dirty="0" smtClean="0"/>
              <a:t>Levels—1996–2013, </a:t>
            </a:r>
            <a:r>
              <a:rPr lang="en-IE" sz="1600" dirty="0" smtClean="0"/>
              <a:t>RTD-B6-PP-2011-2, Science-Metrix.</a:t>
            </a:r>
            <a:endParaRPr lang="en-IE" sz="1600" dirty="0"/>
          </a:p>
        </p:txBody>
      </p:sp>
    </p:spTree>
    <p:custDataLst>
      <p:tags r:id="rId1"/>
    </p:custDataLst>
    <p:extLst>
      <p:ext uri="{BB962C8B-B14F-4D97-AF65-F5344CB8AC3E}">
        <p14:creationId xmlns:p14="http://schemas.microsoft.com/office/powerpoint/2010/main" val="3718262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E" dirty="0" smtClean="0">
                <a:solidFill>
                  <a:prstClr val="black">
                    <a:tint val="75000"/>
                  </a:prstClr>
                </a:solidFill>
              </a:rPr>
              <a:t>simon.perry@itcarlow.ie </a:t>
            </a:r>
          </a:p>
          <a:p>
            <a:endParaRPr lang="en-IE" dirty="0">
              <a:solidFill>
                <a:prstClr val="black">
                  <a:tint val="75000"/>
                </a:prstClr>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1268761"/>
            <a:ext cx="6552727" cy="38509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571521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E" dirty="0" smtClean="0">
                <a:solidFill>
                  <a:prstClr val="black">
                    <a:tint val="75000"/>
                  </a:prstClr>
                </a:solidFill>
              </a:rPr>
              <a:t>simon.perry@itcarlow.ie </a:t>
            </a:r>
          </a:p>
          <a:p>
            <a:endParaRPr lang="en-IE" dirty="0">
              <a:solidFill>
                <a:prstClr val="black">
                  <a:tint val="75000"/>
                </a:prstClr>
              </a:solidFill>
            </a:endParaRPr>
          </a:p>
        </p:txBody>
      </p:sp>
      <p:sp>
        <p:nvSpPr>
          <p:cNvPr id="2" name="TextBox 1"/>
          <p:cNvSpPr txBox="1"/>
          <p:nvPr/>
        </p:nvSpPr>
        <p:spPr>
          <a:xfrm>
            <a:off x="683568" y="1268760"/>
            <a:ext cx="7920880" cy="5539978"/>
          </a:xfrm>
          <a:prstGeom prst="rect">
            <a:avLst/>
          </a:prstGeom>
          <a:noFill/>
        </p:spPr>
        <p:txBody>
          <a:bodyPr wrap="square" rtlCol="0">
            <a:spAutoFit/>
          </a:bodyPr>
          <a:lstStyle/>
          <a:p>
            <a:r>
              <a:rPr lang="en-IE" sz="2400" b="1" dirty="0" smtClean="0"/>
              <a:t>BUT…</a:t>
            </a:r>
          </a:p>
          <a:p>
            <a:endParaRPr lang="en-IE" sz="2400" b="1" dirty="0"/>
          </a:p>
          <a:p>
            <a:pPr marL="342900" indent="-342900">
              <a:buFont typeface="Wingdings" panose="05000000000000000000" pitchFamily="2" charset="2"/>
              <a:buChar char="§"/>
            </a:pPr>
            <a:r>
              <a:rPr lang="en-IE" dirty="0" smtClean="0"/>
              <a:t>Do we have to accept that discovery tools may satisfy most of our users most of the time, but not all users all the time?</a:t>
            </a:r>
          </a:p>
          <a:p>
            <a:endParaRPr lang="en-IE" dirty="0" smtClean="0"/>
          </a:p>
          <a:p>
            <a:pPr marL="342900" indent="-342900">
              <a:buFont typeface="Wingdings" panose="05000000000000000000" pitchFamily="2" charset="2"/>
              <a:buChar char="§"/>
            </a:pPr>
            <a:r>
              <a:rPr lang="en-IE" dirty="0" smtClean="0"/>
              <a:t>And that we are permanently stuck in digital limbo  between discovery and ‘what else is out there’ ?</a:t>
            </a:r>
          </a:p>
          <a:p>
            <a:pPr marL="342900" indent="-342900">
              <a:buFont typeface="Wingdings" panose="05000000000000000000" pitchFamily="2" charset="2"/>
              <a:buChar char="§"/>
            </a:pPr>
            <a:endParaRPr lang="en-IE" dirty="0"/>
          </a:p>
          <a:p>
            <a:pPr marL="342900" indent="-342900">
              <a:buFont typeface="Wingdings" panose="05000000000000000000" pitchFamily="2" charset="2"/>
              <a:buChar char="§"/>
            </a:pPr>
            <a:r>
              <a:rPr lang="en-IE" dirty="0" smtClean="0"/>
              <a:t>Therefore literature searching/information literacy programmes will always have to reflect this.</a:t>
            </a:r>
          </a:p>
          <a:p>
            <a:endParaRPr lang="en-IE" dirty="0"/>
          </a:p>
          <a:p>
            <a:pPr marL="342900" indent="-342900">
              <a:buFont typeface="Wingdings" panose="05000000000000000000" pitchFamily="2" charset="2"/>
              <a:buChar char="§"/>
            </a:pPr>
            <a:r>
              <a:rPr lang="en-IE" dirty="0"/>
              <a:t>M</a:t>
            </a:r>
            <a:r>
              <a:rPr lang="en-IE" dirty="0" smtClean="0"/>
              <a:t>anagement of our discovery tools must necessarily emphasise our ‘value-added’ (known full-text availability) resources.</a:t>
            </a:r>
          </a:p>
          <a:p>
            <a:pPr marL="342900" indent="-342900">
              <a:buFont typeface="Wingdings" panose="05000000000000000000" pitchFamily="2" charset="2"/>
              <a:buChar char="§"/>
            </a:pPr>
            <a:endParaRPr lang="en-IE" dirty="0"/>
          </a:p>
          <a:p>
            <a:endParaRPr lang="en-IE" dirty="0"/>
          </a:p>
          <a:p>
            <a:pPr marL="342900" indent="-342900">
              <a:buFont typeface="Wingdings" panose="05000000000000000000" pitchFamily="2" charset="2"/>
              <a:buChar char="§"/>
            </a:pPr>
            <a:endParaRPr lang="en-IE" dirty="0" smtClean="0"/>
          </a:p>
          <a:p>
            <a:endParaRPr lang="en-IE" dirty="0" smtClean="0"/>
          </a:p>
          <a:p>
            <a:endParaRPr lang="en-IE" dirty="0"/>
          </a:p>
          <a:p>
            <a:endParaRPr lang="en-IE" dirty="0"/>
          </a:p>
        </p:txBody>
      </p:sp>
    </p:spTree>
    <p:custDataLst>
      <p:tags r:id="rId1"/>
    </p:custDataLst>
    <p:extLst>
      <p:ext uri="{BB962C8B-B14F-4D97-AF65-F5344CB8AC3E}">
        <p14:creationId xmlns:p14="http://schemas.microsoft.com/office/powerpoint/2010/main" val="250879061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654</Words>
  <Application>Microsoft Office PowerPoint</Application>
  <PresentationFormat>On-screen Show (4:3)</PresentationFormat>
  <Paragraphs>107</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1_Office Theme</vt:lpstr>
      <vt:lpstr>One Size Fits Small? A Few Thoughts on Web Discovery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 Carlow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Size Fits Small? A Few Thoughts on Web Discovery</dc:title>
  <dc:creator>Simon Perry</dc:creator>
  <cp:lastModifiedBy>Simon Perry</cp:lastModifiedBy>
  <cp:revision>29</cp:revision>
  <dcterms:created xsi:type="dcterms:W3CDTF">2015-03-10T09:30:34Z</dcterms:created>
  <dcterms:modified xsi:type="dcterms:W3CDTF">2015-03-25T10:05:36Z</dcterms:modified>
</cp:coreProperties>
</file>