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sldIdLst>
    <p:sldId id="263" r:id="rId2"/>
    <p:sldId id="362" r:id="rId3"/>
    <p:sldId id="300" r:id="rId4"/>
    <p:sldId id="301" r:id="rId5"/>
    <p:sldId id="304" r:id="rId6"/>
    <p:sldId id="363" r:id="rId7"/>
    <p:sldId id="303" r:id="rId8"/>
    <p:sldId id="308" r:id="rId9"/>
    <p:sldId id="295" r:id="rId10"/>
    <p:sldId id="309" r:id="rId11"/>
    <p:sldId id="306" r:id="rId12"/>
    <p:sldId id="364" r:id="rId13"/>
    <p:sldId id="307" r:id="rId14"/>
    <p:sldId id="311" r:id="rId15"/>
    <p:sldId id="312" r:id="rId16"/>
    <p:sldId id="313" r:id="rId17"/>
    <p:sldId id="310" r:id="rId18"/>
    <p:sldId id="315" r:id="rId19"/>
    <p:sldId id="316" r:id="rId20"/>
    <p:sldId id="314" r:id="rId21"/>
    <p:sldId id="319" r:id="rId22"/>
    <p:sldId id="318" r:id="rId23"/>
    <p:sldId id="323" r:id="rId24"/>
    <p:sldId id="320" r:id="rId25"/>
    <p:sldId id="324" r:id="rId26"/>
    <p:sldId id="326" r:id="rId27"/>
    <p:sldId id="322" r:id="rId28"/>
    <p:sldId id="365" r:id="rId29"/>
    <p:sldId id="366" r:id="rId30"/>
    <p:sldId id="367" r:id="rId31"/>
    <p:sldId id="368" r:id="rId32"/>
    <p:sldId id="369" r:id="rId33"/>
    <p:sldId id="370" r:id="rId34"/>
    <p:sldId id="372" r:id="rId35"/>
    <p:sldId id="374" r:id="rId36"/>
    <p:sldId id="376" r:id="rId37"/>
    <p:sldId id="375" r:id="rId38"/>
    <p:sldId id="377" r:id="rId39"/>
    <p:sldId id="378" r:id="rId40"/>
    <p:sldId id="384" r:id="rId41"/>
    <p:sldId id="385" r:id="rId42"/>
    <p:sldId id="386" r:id="rId43"/>
    <p:sldId id="390" r:id="rId44"/>
    <p:sldId id="379" r:id="rId45"/>
    <p:sldId id="380" r:id="rId46"/>
    <p:sldId id="381" r:id="rId47"/>
    <p:sldId id="382" r:id="rId48"/>
    <p:sldId id="383" r:id="rId49"/>
    <p:sldId id="391" r:id="rId50"/>
    <p:sldId id="388" r:id="rId51"/>
    <p:sldId id="389" r:id="rId52"/>
  </p:sldIdLst>
  <p:sldSz cx="9144000" cy="6858000" type="screen4x3"/>
  <p:notesSz cx="6858000" cy="9144000"/>
  <p:custDataLst>
    <p:tags r:id="rId54"/>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537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án Kennedy" initials="[RK]" lastIdx="1" clrIdx="0">
    <p:extLst>
      <p:ext uri="{19B8F6BF-5375-455C-9EA6-DF929625EA0E}">
        <p15:presenceInfo xmlns:p15="http://schemas.microsoft.com/office/powerpoint/2012/main" userId="Ronán Kenne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0B0"/>
    <a:srgbClr val="60BDD5"/>
    <a:srgbClr val="A5D8E2"/>
    <a:srgbClr val="A4D1E5"/>
    <a:srgbClr val="BBE2E3"/>
    <a:srgbClr val="304554"/>
    <a:srgbClr val="000000"/>
    <a:srgbClr val="254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160" autoAdjust="0"/>
  </p:normalViewPr>
  <p:slideViewPr>
    <p:cSldViewPr>
      <p:cViewPr varScale="1">
        <p:scale>
          <a:sx n="103" d="100"/>
          <a:sy n="103" d="100"/>
        </p:scale>
        <p:origin x="1686" y="90"/>
      </p:cViewPr>
      <p:guideLst>
        <p:guide orient="horz" pos="2160"/>
        <p:guide pos="5376"/>
      </p:guideLst>
    </p:cSldViewPr>
  </p:slideViewPr>
  <p:outlineViewPr>
    <p:cViewPr>
      <p:scale>
        <a:sx n="33" d="100"/>
        <a:sy n="33" d="100"/>
      </p:scale>
      <p:origin x="0" y="-6522"/>
    </p:cViewPr>
  </p:outlineViewPr>
  <p:notesTextViewPr>
    <p:cViewPr>
      <p:scale>
        <a:sx n="100" d="100"/>
        <a:sy n="100" d="100"/>
      </p:scale>
      <p:origin x="0" y="0"/>
    </p:cViewPr>
  </p:notesTextViewPr>
  <p:sorterViewPr>
    <p:cViewPr>
      <p:scale>
        <a:sx n="66" d="100"/>
        <a:sy n="66" d="100"/>
      </p:scale>
      <p:origin x="0" y="564"/>
    </p:cViewPr>
  </p:sorterViewPr>
  <p:notesViewPr>
    <p:cSldViewPr>
      <p:cViewPr varScale="1">
        <p:scale>
          <a:sx n="101" d="100"/>
          <a:sy n="101" d="100"/>
        </p:scale>
        <p:origin x="352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026"/>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1027"/>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584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1029"/>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1030"/>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9" name="Rectangle 1031"/>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7D851EA8-A27D-4423-BC43-711B0D73803B}" type="slidenum">
              <a:rPr lang="en-US"/>
              <a:pPr>
                <a:defRPr/>
              </a:pPr>
              <a:t>‹#›</a:t>
            </a:fld>
            <a:endParaRPr lang="en-US"/>
          </a:p>
        </p:txBody>
      </p:sp>
    </p:spTree>
    <p:extLst>
      <p:ext uri="{BB962C8B-B14F-4D97-AF65-F5344CB8AC3E}">
        <p14:creationId xmlns:p14="http://schemas.microsoft.com/office/powerpoint/2010/main" val="2014525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A4CAF45D-AA6F-4F2B-A9C8-49527FC4429F}" type="slidenum">
              <a:rPr lang="en-US" sz="1200" smtClean="0"/>
              <a:pPr/>
              <a:t>1</a:t>
            </a:fld>
            <a:endParaRPr 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08876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10</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305643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Browse collections</a:t>
            </a:r>
          </a:p>
          <a:p>
            <a:pPr eaLnBrk="1" hangingPunct="1"/>
            <a:r>
              <a:rPr lang="en-IE" dirty="0" smtClean="0"/>
              <a:t>theses</a:t>
            </a:r>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11</a:t>
            </a:fld>
            <a:endParaRPr lang="en-US" sz="1200" smtClean="0"/>
          </a:p>
        </p:txBody>
      </p:sp>
    </p:spTree>
    <p:extLst>
      <p:ext uri="{BB962C8B-B14F-4D97-AF65-F5344CB8AC3E}">
        <p14:creationId xmlns:p14="http://schemas.microsoft.com/office/powerpoint/2010/main" val="2205383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Browse collections</a:t>
            </a:r>
          </a:p>
          <a:p>
            <a:pPr eaLnBrk="1" hangingPunct="1"/>
            <a:r>
              <a:rPr lang="en-IE" dirty="0" smtClean="0"/>
              <a:t>theses</a:t>
            </a:r>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12</a:t>
            </a:fld>
            <a:endParaRPr lang="en-US" sz="1200" smtClean="0"/>
          </a:p>
        </p:txBody>
      </p:sp>
    </p:spTree>
    <p:extLst>
      <p:ext uri="{BB962C8B-B14F-4D97-AF65-F5344CB8AC3E}">
        <p14:creationId xmlns:p14="http://schemas.microsoft.com/office/powerpoint/2010/main" val="12781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Hypocritical</a:t>
            </a:r>
            <a:r>
              <a:rPr lang="en-IE" baseline="0" dirty="0" smtClean="0"/>
              <a:t> to preach Info Literacy &amp; have a simple interface</a:t>
            </a:r>
          </a:p>
          <a:p>
            <a:pPr eaLnBrk="1" hangingPunct="1"/>
            <a:r>
              <a:rPr lang="en-IE" baseline="0" dirty="0" smtClean="0"/>
              <a:t>Flagship model – Info Libs put a lot of training hours into Info Lit and how to search correctly and organise information – Primo should feed into this</a:t>
            </a:r>
          </a:p>
          <a:p>
            <a:pPr eaLnBrk="1" hangingPunct="1"/>
            <a:r>
              <a:rPr lang="en-IE" baseline="0" dirty="0" smtClean="0"/>
              <a:t>Roy Tennant</a:t>
            </a:r>
          </a:p>
          <a:p>
            <a:pPr eaLnBrk="1" hangingPunct="1"/>
            <a:r>
              <a:rPr lang="en-IE" dirty="0" smtClean="0"/>
              <a:t>Multiple tabs – many options to well-defined,</a:t>
            </a:r>
            <a:r>
              <a:rPr lang="en-IE" baseline="0" dirty="0" smtClean="0"/>
              <a:t> complete sets on information</a:t>
            </a:r>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13</a:t>
            </a:fld>
            <a:endParaRPr lang="en-US" sz="1200" smtClean="0"/>
          </a:p>
        </p:txBody>
      </p:sp>
    </p:spTree>
    <p:extLst>
      <p:ext uri="{BB962C8B-B14F-4D97-AF65-F5344CB8AC3E}">
        <p14:creationId xmlns:p14="http://schemas.microsoft.com/office/powerpoint/2010/main" val="2438944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Huge amount of complexity and choice</a:t>
            </a:r>
            <a:r>
              <a:rPr lang="en-IE" baseline="0" dirty="0" smtClean="0"/>
              <a:t> built into Primo to </a:t>
            </a:r>
            <a:r>
              <a:rPr lang="en-IE" baseline="0" dirty="0" err="1" smtClean="0"/>
              <a:t>accomadate</a:t>
            </a:r>
            <a:r>
              <a:rPr lang="en-IE" baseline="0" dirty="0" smtClean="0"/>
              <a:t> all needs</a:t>
            </a:r>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14</a:t>
            </a:fld>
            <a:endParaRPr lang="en-US" sz="1200" smtClean="0"/>
          </a:p>
        </p:txBody>
      </p:sp>
    </p:spTree>
    <p:extLst>
      <p:ext uri="{BB962C8B-B14F-4D97-AF65-F5344CB8AC3E}">
        <p14:creationId xmlns:p14="http://schemas.microsoft.com/office/powerpoint/2010/main" val="3783518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15</a:t>
            </a:fld>
            <a:endParaRPr lang="en-US" sz="1200" smtClean="0"/>
          </a:p>
        </p:txBody>
      </p:sp>
    </p:spTree>
    <p:extLst>
      <p:ext uri="{BB962C8B-B14F-4D97-AF65-F5344CB8AC3E}">
        <p14:creationId xmlns:p14="http://schemas.microsoft.com/office/powerpoint/2010/main" val="1893102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Local errors &amp; Ex </a:t>
            </a:r>
            <a:r>
              <a:rPr lang="en-IE" dirty="0" err="1" smtClean="0"/>
              <a:t>Libris</a:t>
            </a:r>
            <a:r>
              <a:rPr lang="en-IE" dirty="0" smtClean="0"/>
              <a:t> ones</a:t>
            </a:r>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16</a:t>
            </a:fld>
            <a:endParaRPr lang="en-US" sz="1200" smtClean="0"/>
          </a:p>
        </p:txBody>
      </p:sp>
    </p:spTree>
    <p:extLst>
      <p:ext uri="{BB962C8B-B14F-4D97-AF65-F5344CB8AC3E}">
        <p14:creationId xmlns:p14="http://schemas.microsoft.com/office/powerpoint/2010/main" val="4180442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17</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138902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Mobile</a:t>
            </a:r>
            <a:r>
              <a:rPr lang="en-IE" baseline="0" dirty="0" smtClean="0"/>
              <a:t> phone manual</a:t>
            </a:r>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18</a:t>
            </a:fld>
            <a:endParaRPr lang="en-US" sz="1200" smtClean="0"/>
          </a:p>
        </p:txBody>
      </p:sp>
    </p:spTree>
    <p:extLst>
      <p:ext uri="{BB962C8B-B14F-4D97-AF65-F5344CB8AC3E}">
        <p14:creationId xmlns:p14="http://schemas.microsoft.com/office/powerpoint/2010/main" val="1203872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19</a:t>
            </a:fld>
            <a:endParaRPr lang="en-US" sz="1200" smtClean="0"/>
          </a:p>
        </p:txBody>
      </p:sp>
    </p:spTree>
    <p:extLst>
      <p:ext uri="{BB962C8B-B14F-4D97-AF65-F5344CB8AC3E}">
        <p14:creationId xmlns:p14="http://schemas.microsoft.com/office/powerpoint/2010/main" val="407538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2</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2008452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20</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3431134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21</a:t>
            </a:fld>
            <a:endParaRPr lang="en-US" sz="1200" smtClean="0"/>
          </a:p>
        </p:txBody>
      </p:sp>
    </p:spTree>
    <p:extLst>
      <p:ext uri="{BB962C8B-B14F-4D97-AF65-F5344CB8AC3E}">
        <p14:creationId xmlns:p14="http://schemas.microsoft.com/office/powerpoint/2010/main" val="3707947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22</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470562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23</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3819114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Upgrade to Primo 3 wiped all these</a:t>
            </a:r>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24</a:t>
            </a:fld>
            <a:endParaRPr lang="en-US" sz="1200" smtClean="0"/>
          </a:p>
        </p:txBody>
      </p:sp>
    </p:spTree>
    <p:extLst>
      <p:ext uri="{BB962C8B-B14F-4D97-AF65-F5344CB8AC3E}">
        <p14:creationId xmlns:p14="http://schemas.microsoft.com/office/powerpoint/2010/main" val="3425635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25</a:t>
            </a:fld>
            <a:endParaRPr lang="en-US" sz="1200" smtClean="0"/>
          </a:p>
        </p:txBody>
      </p:sp>
    </p:spTree>
    <p:extLst>
      <p:ext uri="{BB962C8B-B14F-4D97-AF65-F5344CB8AC3E}">
        <p14:creationId xmlns:p14="http://schemas.microsoft.com/office/powerpoint/2010/main" val="2944254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26</a:t>
            </a:fld>
            <a:endParaRPr lang="en-US" sz="1200" smtClean="0"/>
          </a:p>
        </p:txBody>
      </p:sp>
    </p:spTree>
    <p:extLst>
      <p:ext uri="{BB962C8B-B14F-4D97-AF65-F5344CB8AC3E}">
        <p14:creationId xmlns:p14="http://schemas.microsoft.com/office/powerpoint/2010/main" val="3023166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27</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343118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28</a:t>
            </a:fld>
            <a:endParaRPr lang="en-US" sz="1200" smtClean="0"/>
          </a:p>
        </p:txBody>
      </p:sp>
    </p:spTree>
    <p:extLst>
      <p:ext uri="{BB962C8B-B14F-4D97-AF65-F5344CB8AC3E}">
        <p14:creationId xmlns:p14="http://schemas.microsoft.com/office/powerpoint/2010/main" val="1903952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Thanks to MC</a:t>
            </a:r>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29</a:t>
            </a:fld>
            <a:endParaRPr lang="en-US" sz="1200" smtClean="0"/>
          </a:p>
        </p:txBody>
      </p:sp>
    </p:spTree>
    <p:extLst>
      <p:ext uri="{BB962C8B-B14F-4D97-AF65-F5344CB8AC3E}">
        <p14:creationId xmlns:p14="http://schemas.microsoft.com/office/powerpoint/2010/main" val="21447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Not going into too much detail about process</a:t>
            </a:r>
            <a:r>
              <a:rPr lang="en-IE" baseline="0" dirty="0" smtClean="0"/>
              <a:t> of implementation</a:t>
            </a:r>
          </a:p>
          <a:p>
            <a:pPr eaLnBrk="1" hangingPunct="1"/>
            <a:r>
              <a:rPr lang="en-IE" baseline="0" dirty="0" smtClean="0"/>
              <a:t>Concentrate on user interface decisions</a:t>
            </a:r>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3</a:t>
            </a:fld>
            <a:endParaRPr lang="en-US" sz="1200" smtClean="0"/>
          </a:p>
        </p:txBody>
      </p:sp>
    </p:spTree>
    <p:extLst>
      <p:ext uri="{BB962C8B-B14F-4D97-AF65-F5344CB8AC3E}">
        <p14:creationId xmlns:p14="http://schemas.microsoft.com/office/powerpoint/2010/main" val="2327822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30</a:t>
            </a:fld>
            <a:endParaRPr lang="en-US" sz="1200" smtClean="0"/>
          </a:p>
        </p:txBody>
      </p:sp>
    </p:spTree>
    <p:extLst>
      <p:ext uri="{BB962C8B-B14F-4D97-AF65-F5344CB8AC3E}">
        <p14:creationId xmlns:p14="http://schemas.microsoft.com/office/powerpoint/2010/main" val="2915475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31</a:t>
            </a:fld>
            <a:endParaRPr lang="en-US" sz="1200" smtClean="0"/>
          </a:p>
        </p:txBody>
      </p:sp>
    </p:spTree>
    <p:extLst>
      <p:ext uri="{BB962C8B-B14F-4D97-AF65-F5344CB8AC3E}">
        <p14:creationId xmlns:p14="http://schemas.microsoft.com/office/powerpoint/2010/main" val="938510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There was very little distinction between</a:t>
            </a:r>
            <a:r>
              <a:rPr lang="en-IE" baseline="0" dirty="0" smtClean="0"/>
              <a:t> our website and our discovery service. Users viewed them as a blended hybrid.</a:t>
            </a:r>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32</a:t>
            </a:fld>
            <a:endParaRPr lang="en-US" sz="1200" smtClean="0"/>
          </a:p>
        </p:txBody>
      </p:sp>
    </p:spTree>
    <p:extLst>
      <p:ext uri="{BB962C8B-B14F-4D97-AF65-F5344CB8AC3E}">
        <p14:creationId xmlns:p14="http://schemas.microsoft.com/office/powerpoint/2010/main" val="2291338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33</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1001122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34</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4271559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35</a:t>
            </a:fld>
            <a:endParaRPr lang="en-US" sz="1200" smtClean="0"/>
          </a:p>
        </p:txBody>
      </p:sp>
    </p:spTree>
    <p:extLst>
      <p:ext uri="{BB962C8B-B14F-4D97-AF65-F5344CB8AC3E}">
        <p14:creationId xmlns:p14="http://schemas.microsoft.com/office/powerpoint/2010/main" val="2363676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36</a:t>
            </a:fld>
            <a:endParaRPr lang="en-US" sz="1200" smtClean="0"/>
          </a:p>
        </p:txBody>
      </p:sp>
    </p:spTree>
    <p:extLst>
      <p:ext uri="{BB962C8B-B14F-4D97-AF65-F5344CB8AC3E}">
        <p14:creationId xmlns:p14="http://schemas.microsoft.com/office/powerpoint/2010/main" val="4138360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37</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213810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38</a:t>
            </a:fld>
            <a:endParaRPr lang="en-US" sz="1200" smtClean="0"/>
          </a:p>
        </p:txBody>
      </p:sp>
    </p:spTree>
    <p:extLst>
      <p:ext uri="{BB962C8B-B14F-4D97-AF65-F5344CB8AC3E}">
        <p14:creationId xmlns:p14="http://schemas.microsoft.com/office/powerpoint/2010/main" val="1032952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39</a:t>
            </a:fld>
            <a:endParaRPr lang="en-US" sz="1200" smtClean="0"/>
          </a:p>
        </p:txBody>
      </p:sp>
    </p:spTree>
    <p:extLst>
      <p:ext uri="{BB962C8B-B14F-4D97-AF65-F5344CB8AC3E}">
        <p14:creationId xmlns:p14="http://schemas.microsoft.com/office/powerpoint/2010/main" val="295212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Large Committee</a:t>
            </a:r>
          </a:p>
          <a:p>
            <a:pPr eaLnBrk="1" hangingPunct="1"/>
            <a:r>
              <a:rPr lang="en-IE" dirty="0" smtClean="0"/>
              <a:t>Interface Group : - figure out an ideal world scenario &amp; mould it into workable solution</a:t>
            </a:r>
          </a:p>
          <a:p>
            <a:pPr eaLnBrk="1" hangingPunct="1"/>
            <a:r>
              <a:rPr lang="en-IE" dirty="0" smtClean="0"/>
              <a:t>Group membership : - provide a holistic set of perspectives to make sure all needs accounted for</a:t>
            </a:r>
          </a:p>
          <a:p>
            <a:pPr eaLnBrk="1" hangingPunct="1"/>
            <a:r>
              <a:rPr lang="en-IE" dirty="0" smtClean="0"/>
              <a:t>“all</a:t>
            </a:r>
            <a:r>
              <a:rPr lang="en-IE" baseline="0" dirty="0" smtClean="0"/>
              <a:t> needs accounted for” </a:t>
            </a:r>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4</a:t>
            </a:fld>
            <a:endParaRPr lang="en-US" sz="1200" smtClean="0"/>
          </a:p>
        </p:txBody>
      </p:sp>
    </p:spTree>
    <p:extLst>
      <p:ext uri="{BB962C8B-B14F-4D97-AF65-F5344CB8AC3E}">
        <p14:creationId xmlns:p14="http://schemas.microsoft.com/office/powerpoint/2010/main" val="1342003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40</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3597337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41</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6201612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42</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3921999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43</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2065657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44</a:t>
            </a:fld>
            <a:endParaRPr lang="en-US" sz="1200" smtClean="0"/>
          </a:p>
        </p:txBody>
      </p:sp>
    </p:spTree>
    <p:extLst>
      <p:ext uri="{BB962C8B-B14F-4D97-AF65-F5344CB8AC3E}">
        <p14:creationId xmlns:p14="http://schemas.microsoft.com/office/powerpoint/2010/main" val="2174557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Jump from 2012 largely linked to Primo Central acquisition</a:t>
            </a:r>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45</a:t>
            </a:fld>
            <a:endParaRPr lang="en-US" sz="1200" smtClean="0"/>
          </a:p>
        </p:txBody>
      </p:sp>
    </p:spTree>
    <p:extLst>
      <p:ext uri="{BB962C8B-B14F-4D97-AF65-F5344CB8AC3E}">
        <p14:creationId xmlns:p14="http://schemas.microsoft.com/office/powerpoint/2010/main" val="4292964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46</a:t>
            </a:fld>
            <a:endParaRPr lang="en-US" sz="1200" smtClean="0"/>
          </a:p>
        </p:txBody>
      </p:sp>
    </p:spTree>
    <p:extLst>
      <p:ext uri="{BB962C8B-B14F-4D97-AF65-F5344CB8AC3E}">
        <p14:creationId xmlns:p14="http://schemas.microsoft.com/office/powerpoint/2010/main" val="1591387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The constant feedback from library training is “wow! I didn’t know you could do that”</a:t>
            </a:r>
          </a:p>
          <a:p>
            <a:pPr eaLnBrk="1" hangingPunct="1"/>
            <a:endParaRPr lang="en-IE" dirty="0" smtClean="0"/>
          </a:p>
          <a:p>
            <a:pPr eaLnBrk="1" hangingPunct="1"/>
            <a:endParaRPr lang="en-IE" dirty="0" smtClean="0"/>
          </a:p>
          <a:p>
            <a:pPr eaLnBrk="1" hangingPunct="1"/>
            <a:r>
              <a:rPr lang="en-IE" dirty="0" smtClean="0"/>
              <a:t>User still look at the Library as an infallible institution</a:t>
            </a:r>
            <a:r>
              <a:rPr lang="en-IE" baseline="0" dirty="0" smtClean="0"/>
              <a:t> of information provision</a:t>
            </a:r>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47</a:t>
            </a:fld>
            <a:endParaRPr lang="en-US" sz="1200" smtClean="0"/>
          </a:p>
        </p:txBody>
      </p:sp>
    </p:spTree>
    <p:extLst>
      <p:ext uri="{BB962C8B-B14F-4D97-AF65-F5344CB8AC3E}">
        <p14:creationId xmlns:p14="http://schemas.microsoft.com/office/powerpoint/2010/main" val="14471026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Interface control is standard practise for all systems these days</a:t>
            </a:r>
          </a:p>
          <a:p>
            <a:pPr eaLnBrk="1" hangingPunct="1"/>
            <a:endParaRPr lang="en-IE" dirty="0" smtClean="0"/>
          </a:p>
          <a:p>
            <a:pPr eaLnBrk="1" hangingPunct="1"/>
            <a:r>
              <a:rPr lang="en-IE" dirty="0" smtClean="0"/>
              <a:t>Public spats between providers</a:t>
            </a:r>
          </a:p>
          <a:p>
            <a:pPr eaLnBrk="1" hangingPunct="1"/>
            <a:endParaRPr lang="en-IE" dirty="0" smtClean="0"/>
          </a:p>
          <a:p>
            <a:pPr eaLnBrk="1" hangingPunct="1"/>
            <a:r>
              <a:rPr lang="en-IE" dirty="0" smtClean="0"/>
              <a:t>‘</a:t>
            </a:r>
            <a:r>
              <a:rPr lang="en-IE" dirty="0" err="1" smtClean="0"/>
              <a:t>google</a:t>
            </a:r>
            <a:r>
              <a:rPr lang="en-IE" dirty="0" smtClean="0"/>
              <a:t>-based’ algorithms</a:t>
            </a:r>
            <a:r>
              <a:rPr lang="en-IE" baseline="0" dirty="0" smtClean="0"/>
              <a:t> – is </a:t>
            </a:r>
            <a:r>
              <a:rPr lang="en-IE" baseline="0" dirty="0" err="1" smtClean="0"/>
              <a:t>google</a:t>
            </a:r>
            <a:r>
              <a:rPr lang="en-IE" baseline="0" dirty="0" smtClean="0"/>
              <a:t> the correct ranking model to follow?</a:t>
            </a:r>
          </a:p>
          <a:p>
            <a:pPr eaLnBrk="1" hangingPunct="1"/>
            <a:r>
              <a:rPr lang="en-IE" baseline="0" dirty="0" smtClean="0"/>
              <a:t>‘advanced </a:t>
            </a:r>
            <a:r>
              <a:rPr lang="en-IE" baseline="0" dirty="0" err="1" smtClean="0"/>
              <a:t>apis’</a:t>
            </a:r>
            <a:endParaRPr lang="en-IE" dirty="0" smtClean="0"/>
          </a:p>
          <a:p>
            <a:pPr eaLnBrk="1" hangingPunct="1"/>
            <a:endParaRPr lang="en-IE" dirty="0" smtClean="0"/>
          </a:p>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48</a:t>
            </a:fld>
            <a:endParaRPr lang="en-US" sz="1200" smtClean="0"/>
          </a:p>
        </p:txBody>
      </p:sp>
    </p:spTree>
    <p:extLst>
      <p:ext uri="{BB962C8B-B14F-4D97-AF65-F5344CB8AC3E}">
        <p14:creationId xmlns:p14="http://schemas.microsoft.com/office/powerpoint/2010/main" val="38066074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a:p>
            <a:pPr eaLnBrk="1" hangingPunct="1"/>
            <a:r>
              <a:rPr lang="en-IE" dirty="0" smtClean="0"/>
              <a:t>The</a:t>
            </a:r>
            <a:r>
              <a:rPr lang="en-IE" baseline="0" dirty="0" smtClean="0"/>
              <a:t> more resources and institution has, and the better the quality of those resources, the more frequent and more highly cited the research output.</a:t>
            </a:r>
          </a:p>
          <a:p>
            <a:pPr eaLnBrk="1" hangingPunct="1"/>
            <a:endParaRPr lang="en-IE" baseline="0" dirty="0" smtClean="0"/>
          </a:p>
          <a:p>
            <a:pPr eaLnBrk="1" hangingPunct="1"/>
            <a:r>
              <a:rPr lang="en-IE" baseline="0" dirty="0" smtClean="0"/>
              <a:t>But having the resources is not enough – they have to be discoverable.</a:t>
            </a:r>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49</a:t>
            </a:fld>
            <a:endParaRPr lang="en-US" sz="1200" smtClean="0"/>
          </a:p>
        </p:txBody>
      </p:sp>
    </p:spTree>
    <p:extLst>
      <p:ext uri="{BB962C8B-B14F-4D97-AF65-F5344CB8AC3E}">
        <p14:creationId xmlns:p14="http://schemas.microsoft.com/office/powerpoint/2010/main" val="315541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5</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440597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50</a:t>
            </a:fld>
            <a:endParaRPr lang="en-US" sz="1200" smtClean="0"/>
          </a:p>
        </p:txBody>
      </p:sp>
    </p:spTree>
    <p:extLst>
      <p:ext uri="{BB962C8B-B14F-4D97-AF65-F5344CB8AC3E}">
        <p14:creationId xmlns:p14="http://schemas.microsoft.com/office/powerpoint/2010/main" val="38297430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dirty="0" smtClean="0"/>
          </a:p>
          <a:p>
            <a:pPr eaLnBrk="1" hangingPunct="1"/>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51</a:t>
            </a:fld>
            <a:endParaRPr lang="en-US" sz="1200" smtClean="0"/>
          </a:p>
        </p:txBody>
      </p:sp>
    </p:spTree>
    <p:extLst>
      <p:ext uri="{BB962C8B-B14F-4D97-AF65-F5344CB8AC3E}">
        <p14:creationId xmlns:p14="http://schemas.microsoft.com/office/powerpoint/2010/main" val="365245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6</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25382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IE"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7</a:t>
            </a:fld>
            <a:endParaRPr lang="en-US" sz="1200" smtClean="0"/>
          </a:p>
        </p:txBody>
      </p:sp>
    </p:spTree>
    <p:extLst>
      <p:ext uri="{BB962C8B-B14F-4D97-AF65-F5344CB8AC3E}">
        <p14:creationId xmlns:p14="http://schemas.microsoft.com/office/powerpoint/2010/main" val="237589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IE" dirty="0" smtClean="0"/>
              <a:t>Academics lazy but loud</a:t>
            </a:r>
          </a:p>
          <a:p>
            <a:pPr eaLnBrk="1" hangingPunct="1"/>
            <a:r>
              <a:rPr lang="en-IE" dirty="0" smtClean="0"/>
              <a:t>Training</a:t>
            </a:r>
            <a:r>
              <a:rPr lang="en-IE" baseline="0" dirty="0" smtClean="0"/>
              <a:t> – Info Libs felt a big change would need training – time &amp; space restrictions</a:t>
            </a:r>
            <a:endParaRPr lang="en-IE" dirty="0"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2FD047-DB36-4429-98E5-7C1CB52518F6}" type="slidenum">
              <a:rPr lang="en-US" sz="1200" smtClean="0"/>
              <a:pPr/>
              <a:t>8</a:t>
            </a:fld>
            <a:endParaRPr lang="en-US" sz="1200" smtClean="0"/>
          </a:p>
        </p:txBody>
      </p:sp>
    </p:spTree>
    <p:extLst>
      <p:ext uri="{BB962C8B-B14F-4D97-AF65-F5344CB8AC3E}">
        <p14:creationId xmlns:p14="http://schemas.microsoft.com/office/powerpoint/2010/main" val="3577645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F33F0FEB-BB90-4042-BF62-70BC8702291F}" type="slidenum">
              <a:rPr lang="en-US" sz="1200" smtClean="0">
                <a:solidFill>
                  <a:srgbClr val="000000"/>
                </a:solidFill>
              </a:rPr>
              <a:pPr/>
              <a:t>9</a:t>
            </a:fld>
            <a:endParaRPr lang="en-US" sz="1200" smtClean="0">
              <a:solidFill>
                <a:srgbClr val="000000"/>
              </a:solidFill>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347177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type="ctrTitle"/>
          </p:nvPr>
        </p:nvSpPr>
        <p:spPr>
          <a:xfrm>
            <a:off x="574675" y="0"/>
            <a:ext cx="7959725" cy="3962400"/>
          </a:xfrm>
        </p:spPr>
        <p:txBody>
          <a:bodyPr tIns="0" anchor="ctr"/>
          <a:lstStyle>
            <a:lvl1pPr>
              <a:defRPr sz="4000"/>
            </a:lvl1pPr>
          </a:lstStyle>
          <a:p>
            <a:pPr lvl="0"/>
            <a:r>
              <a:rPr lang="en-US" noProof="0" smtClean="0"/>
              <a:t>Click to edit Master title style</a:t>
            </a:r>
          </a:p>
        </p:txBody>
      </p:sp>
      <p:sp>
        <p:nvSpPr>
          <p:cNvPr id="17414" name="Rectangle 6"/>
          <p:cNvSpPr>
            <a:spLocks noGrp="1" noChangeArrowheads="1"/>
          </p:cNvSpPr>
          <p:nvPr>
            <p:ph type="subTitle" idx="1"/>
          </p:nvPr>
        </p:nvSpPr>
        <p:spPr>
          <a:xfrm>
            <a:off x="574675" y="4267200"/>
            <a:ext cx="7959725" cy="1066800"/>
          </a:xfrm>
        </p:spPr>
        <p:txBody>
          <a:bodyPr/>
          <a:lstStyle>
            <a:lvl1pPr marL="0" indent="0">
              <a:buFontTx/>
              <a:buNone/>
              <a:defRPr/>
            </a:lvl1pPr>
          </a:lstStyle>
          <a:p>
            <a:pPr lvl="0"/>
            <a:r>
              <a:rPr lang="en-US" noProof="0" smtClean="0"/>
              <a:t>Click to edit Master subtitle style</a:t>
            </a:r>
          </a:p>
        </p:txBody>
      </p:sp>
      <p:sp>
        <p:nvSpPr>
          <p:cNvPr id="4" name="Rectangle 3"/>
          <p:cNvSpPr>
            <a:spLocks noGrp="1" noChangeArrowheads="1"/>
          </p:cNvSpPr>
          <p:nvPr>
            <p:ph type="ftr" sz="quarter" idx="10"/>
          </p:nvPr>
        </p:nvSpPr>
        <p:spPr/>
        <p:txBody>
          <a:bodyPr/>
          <a:lstStyle>
            <a:lvl1pPr>
              <a:defRPr/>
            </a:lvl1pPr>
          </a:lstStyle>
          <a:p>
            <a:pPr>
              <a:defRPr/>
            </a:pPr>
            <a:r>
              <a:rPr lang="en-US"/>
              <a:t>School Institute Name to go here</a:t>
            </a:r>
          </a:p>
        </p:txBody>
      </p:sp>
    </p:spTree>
    <p:extLst>
      <p:ext uri="{BB962C8B-B14F-4D97-AF65-F5344CB8AC3E}">
        <p14:creationId xmlns:p14="http://schemas.microsoft.com/office/powerpoint/2010/main" val="5463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Footer Placeholder 3"/>
          <p:cNvSpPr>
            <a:spLocks noGrp="1"/>
          </p:cNvSpPr>
          <p:nvPr>
            <p:ph type="ftr" sz="quarter" idx="10"/>
          </p:nvPr>
        </p:nvSpPr>
        <p:spPr/>
        <p:txBody>
          <a:bodyPr/>
          <a:lstStyle>
            <a:lvl1pPr>
              <a:defRPr/>
            </a:lvl1pPr>
          </a:lstStyle>
          <a:p>
            <a:pPr>
              <a:defRPr/>
            </a:pPr>
            <a:r>
              <a:rPr lang="en-US"/>
              <a:t>School Institute Name to go here</a:t>
            </a:r>
          </a:p>
        </p:txBody>
      </p:sp>
    </p:spTree>
    <p:extLst>
      <p:ext uri="{BB962C8B-B14F-4D97-AF65-F5344CB8AC3E}">
        <p14:creationId xmlns:p14="http://schemas.microsoft.com/office/powerpoint/2010/main" val="122284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6850" y="0"/>
            <a:ext cx="1989138" cy="57912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574675" y="0"/>
            <a:ext cx="581977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Footer Placeholder 3"/>
          <p:cNvSpPr>
            <a:spLocks noGrp="1"/>
          </p:cNvSpPr>
          <p:nvPr>
            <p:ph type="ftr" sz="quarter" idx="10"/>
          </p:nvPr>
        </p:nvSpPr>
        <p:spPr/>
        <p:txBody>
          <a:bodyPr/>
          <a:lstStyle>
            <a:lvl1pPr>
              <a:defRPr/>
            </a:lvl1pPr>
          </a:lstStyle>
          <a:p>
            <a:pPr>
              <a:defRPr/>
            </a:pPr>
            <a:r>
              <a:rPr lang="en-US"/>
              <a:t>School Institute Name to go here</a:t>
            </a:r>
          </a:p>
        </p:txBody>
      </p:sp>
    </p:spTree>
    <p:extLst>
      <p:ext uri="{BB962C8B-B14F-4D97-AF65-F5344CB8AC3E}">
        <p14:creationId xmlns:p14="http://schemas.microsoft.com/office/powerpoint/2010/main" val="126739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Footer Placeholder 3"/>
          <p:cNvSpPr>
            <a:spLocks noGrp="1"/>
          </p:cNvSpPr>
          <p:nvPr>
            <p:ph type="ftr" sz="quarter" idx="10"/>
          </p:nvPr>
        </p:nvSpPr>
        <p:spPr/>
        <p:txBody>
          <a:bodyPr/>
          <a:lstStyle>
            <a:lvl1pPr>
              <a:defRPr/>
            </a:lvl1pPr>
          </a:lstStyle>
          <a:p>
            <a:pPr>
              <a:defRPr/>
            </a:pPr>
            <a:r>
              <a:rPr lang="en-US"/>
              <a:t>School Institute Name to go here</a:t>
            </a:r>
          </a:p>
        </p:txBody>
      </p:sp>
    </p:spTree>
    <p:extLst>
      <p:ext uri="{BB962C8B-B14F-4D97-AF65-F5344CB8AC3E}">
        <p14:creationId xmlns:p14="http://schemas.microsoft.com/office/powerpoint/2010/main" val="346230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t>School Institute Name to go here</a:t>
            </a:r>
          </a:p>
        </p:txBody>
      </p:sp>
    </p:spTree>
    <p:extLst>
      <p:ext uri="{BB962C8B-B14F-4D97-AF65-F5344CB8AC3E}">
        <p14:creationId xmlns:p14="http://schemas.microsoft.com/office/powerpoint/2010/main" val="378700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574675" y="1981200"/>
            <a:ext cx="3903663"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30738" y="1981200"/>
            <a:ext cx="390525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Footer Placeholder 4"/>
          <p:cNvSpPr>
            <a:spLocks noGrp="1"/>
          </p:cNvSpPr>
          <p:nvPr>
            <p:ph type="ftr" sz="quarter" idx="10"/>
          </p:nvPr>
        </p:nvSpPr>
        <p:spPr/>
        <p:txBody>
          <a:bodyPr/>
          <a:lstStyle>
            <a:lvl1pPr>
              <a:defRPr/>
            </a:lvl1pPr>
          </a:lstStyle>
          <a:p>
            <a:pPr>
              <a:defRPr/>
            </a:pPr>
            <a:r>
              <a:rPr lang="en-US"/>
              <a:t>School Institute Name to go here</a:t>
            </a:r>
          </a:p>
        </p:txBody>
      </p:sp>
    </p:spTree>
    <p:extLst>
      <p:ext uri="{BB962C8B-B14F-4D97-AF65-F5344CB8AC3E}">
        <p14:creationId xmlns:p14="http://schemas.microsoft.com/office/powerpoint/2010/main" val="22414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Footer Placeholder 6"/>
          <p:cNvSpPr>
            <a:spLocks noGrp="1"/>
          </p:cNvSpPr>
          <p:nvPr>
            <p:ph type="ftr" sz="quarter" idx="10"/>
          </p:nvPr>
        </p:nvSpPr>
        <p:spPr/>
        <p:txBody>
          <a:bodyPr/>
          <a:lstStyle>
            <a:lvl1pPr>
              <a:defRPr/>
            </a:lvl1pPr>
          </a:lstStyle>
          <a:p>
            <a:pPr>
              <a:defRPr/>
            </a:pPr>
            <a:r>
              <a:rPr lang="en-US"/>
              <a:t>School Institute Name to go here</a:t>
            </a:r>
          </a:p>
        </p:txBody>
      </p:sp>
    </p:spTree>
    <p:extLst>
      <p:ext uri="{BB962C8B-B14F-4D97-AF65-F5344CB8AC3E}">
        <p14:creationId xmlns:p14="http://schemas.microsoft.com/office/powerpoint/2010/main" val="42596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Footer Placeholder 2"/>
          <p:cNvSpPr>
            <a:spLocks noGrp="1"/>
          </p:cNvSpPr>
          <p:nvPr>
            <p:ph type="ftr" sz="quarter" idx="10"/>
          </p:nvPr>
        </p:nvSpPr>
        <p:spPr/>
        <p:txBody>
          <a:bodyPr/>
          <a:lstStyle>
            <a:lvl1pPr>
              <a:defRPr/>
            </a:lvl1pPr>
          </a:lstStyle>
          <a:p>
            <a:pPr>
              <a:defRPr/>
            </a:pPr>
            <a:r>
              <a:rPr lang="en-US"/>
              <a:t>School Institute Name to go here</a:t>
            </a:r>
          </a:p>
        </p:txBody>
      </p:sp>
    </p:spTree>
    <p:extLst>
      <p:ext uri="{BB962C8B-B14F-4D97-AF65-F5344CB8AC3E}">
        <p14:creationId xmlns:p14="http://schemas.microsoft.com/office/powerpoint/2010/main" val="239288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School Institute Name to go here</a:t>
            </a:r>
          </a:p>
        </p:txBody>
      </p:sp>
    </p:spTree>
    <p:extLst>
      <p:ext uri="{BB962C8B-B14F-4D97-AF65-F5344CB8AC3E}">
        <p14:creationId xmlns:p14="http://schemas.microsoft.com/office/powerpoint/2010/main" val="54317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School Institute Name to go here</a:t>
            </a:r>
          </a:p>
        </p:txBody>
      </p:sp>
    </p:spTree>
    <p:extLst>
      <p:ext uri="{BB962C8B-B14F-4D97-AF65-F5344CB8AC3E}">
        <p14:creationId xmlns:p14="http://schemas.microsoft.com/office/powerpoint/2010/main" val="147169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School Institute Name to go here</a:t>
            </a:r>
          </a:p>
        </p:txBody>
      </p:sp>
    </p:spTree>
    <p:extLst>
      <p:ext uri="{BB962C8B-B14F-4D97-AF65-F5344CB8AC3E}">
        <p14:creationId xmlns:p14="http://schemas.microsoft.com/office/powerpoint/2010/main" val="252559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100">
                <a:solidFill>
                  <a:srgbClr val="304554"/>
                </a:solidFill>
                <a:latin typeface="+mn-lt"/>
              </a:defRPr>
            </a:lvl1pPr>
          </a:lstStyle>
          <a:p>
            <a:pPr>
              <a:defRPr/>
            </a:pPr>
            <a:r>
              <a:rPr lang="en-US"/>
              <a:t>James Hardiman Library</a:t>
            </a:r>
          </a:p>
        </p:txBody>
      </p:sp>
      <p:sp>
        <p:nvSpPr>
          <p:cNvPr id="1027" name="Rectangle 2"/>
          <p:cNvSpPr>
            <a:spLocks noGrp="1" noChangeArrowheads="1"/>
          </p:cNvSpPr>
          <p:nvPr>
            <p:ph type="title"/>
          </p:nvPr>
        </p:nvSpPr>
        <p:spPr bwMode="auto">
          <a:xfrm>
            <a:off x="574675" y="0"/>
            <a:ext cx="7961313"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32000" rIns="0" bIns="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74675" y="1981200"/>
            <a:ext cx="7961313"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dt="0"/>
  <p:txStyles>
    <p:titleStyle>
      <a:lvl1pPr algn="l" rtl="0" eaLnBrk="0" fontAlgn="base" hangingPunct="0">
        <a:spcBef>
          <a:spcPct val="0"/>
        </a:spcBef>
        <a:spcAft>
          <a:spcPct val="0"/>
        </a:spcAft>
        <a:defRPr sz="3200">
          <a:solidFill>
            <a:srgbClr val="304554"/>
          </a:solidFill>
          <a:latin typeface="+mj-lt"/>
          <a:ea typeface="+mj-ea"/>
          <a:cs typeface="+mj-cs"/>
        </a:defRPr>
      </a:lvl1pPr>
      <a:lvl2pPr algn="l" rtl="0" eaLnBrk="0" fontAlgn="base" hangingPunct="0">
        <a:spcBef>
          <a:spcPct val="0"/>
        </a:spcBef>
        <a:spcAft>
          <a:spcPct val="0"/>
        </a:spcAft>
        <a:defRPr sz="3200">
          <a:solidFill>
            <a:srgbClr val="304554"/>
          </a:solidFill>
          <a:latin typeface="Times New Roman" pitchFamily="1" charset="0"/>
          <a:ea typeface="ＭＳ Ｐゴシック" pitchFamily="1" charset="-128"/>
        </a:defRPr>
      </a:lvl2pPr>
      <a:lvl3pPr algn="l" rtl="0" eaLnBrk="0" fontAlgn="base" hangingPunct="0">
        <a:spcBef>
          <a:spcPct val="0"/>
        </a:spcBef>
        <a:spcAft>
          <a:spcPct val="0"/>
        </a:spcAft>
        <a:defRPr sz="3200">
          <a:solidFill>
            <a:srgbClr val="304554"/>
          </a:solidFill>
          <a:latin typeface="Times New Roman" pitchFamily="1" charset="0"/>
          <a:ea typeface="ＭＳ Ｐゴシック" pitchFamily="1" charset="-128"/>
        </a:defRPr>
      </a:lvl3pPr>
      <a:lvl4pPr algn="l" rtl="0" eaLnBrk="0" fontAlgn="base" hangingPunct="0">
        <a:spcBef>
          <a:spcPct val="0"/>
        </a:spcBef>
        <a:spcAft>
          <a:spcPct val="0"/>
        </a:spcAft>
        <a:defRPr sz="3200">
          <a:solidFill>
            <a:srgbClr val="304554"/>
          </a:solidFill>
          <a:latin typeface="Times New Roman" pitchFamily="1" charset="0"/>
          <a:ea typeface="ＭＳ Ｐゴシック" pitchFamily="1" charset="-128"/>
        </a:defRPr>
      </a:lvl4pPr>
      <a:lvl5pPr algn="l" rtl="0" eaLnBrk="0" fontAlgn="base" hangingPunct="0">
        <a:spcBef>
          <a:spcPct val="0"/>
        </a:spcBef>
        <a:spcAft>
          <a:spcPct val="0"/>
        </a:spcAft>
        <a:defRPr sz="3200">
          <a:solidFill>
            <a:srgbClr val="304554"/>
          </a:solidFill>
          <a:latin typeface="Times New Roman" pitchFamily="1" charset="0"/>
          <a:ea typeface="ＭＳ Ｐゴシック" pitchFamily="1" charset="-128"/>
        </a:defRPr>
      </a:lvl5pPr>
      <a:lvl6pPr marL="457200" algn="l" rtl="0" fontAlgn="base">
        <a:spcBef>
          <a:spcPct val="0"/>
        </a:spcBef>
        <a:spcAft>
          <a:spcPct val="0"/>
        </a:spcAft>
        <a:defRPr sz="3200">
          <a:solidFill>
            <a:srgbClr val="304554"/>
          </a:solidFill>
          <a:latin typeface="Times New Roman" pitchFamily="1" charset="0"/>
          <a:ea typeface="ＭＳ Ｐゴシック" pitchFamily="1" charset="-128"/>
        </a:defRPr>
      </a:lvl6pPr>
      <a:lvl7pPr marL="914400" algn="l" rtl="0" fontAlgn="base">
        <a:spcBef>
          <a:spcPct val="0"/>
        </a:spcBef>
        <a:spcAft>
          <a:spcPct val="0"/>
        </a:spcAft>
        <a:defRPr sz="3200">
          <a:solidFill>
            <a:srgbClr val="304554"/>
          </a:solidFill>
          <a:latin typeface="Times New Roman" pitchFamily="1" charset="0"/>
          <a:ea typeface="ＭＳ Ｐゴシック" pitchFamily="1" charset="-128"/>
        </a:defRPr>
      </a:lvl7pPr>
      <a:lvl8pPr marL="1371600" algn="l" rtl="0" fontAlgn="base">
        <a:spcBef>
          <a:spcPct val="0"/>
        </a:spcBef>
        <a:spcAft>
          <a:spcPct val="0"/>
        </a:spcAft>
        <a:defRPr sz="3200">
          <a:solidFill>
            <a:srgbClr val="304554"/>
          </a:solidFill>
          <a:latin typeface="Times New Roman" pitchFamily="1" charset="0"/>
          <a:ea typeface="ＭＳ Ｐゴシック" pitchFamily="1" charset="-128"/>
        </a:defRPr>
      </a:lvl8pPr>
      <a:lvl9pPr marL="1828800" algn="l" rtl="0" fontAlgn="base">
        <a:spcBef>
          <a:spcPct val="0"/>
        </a:spcBef>
        <a:spcAft>
          <a:spcPct val="0"/>
        </a:spcAft>
        <a:defRPr sz="3200">
          <a:solidFill>
            <a:srgbClr val="304554"/>
          </a:solidFill>
          <a:latin typeface="Times New Roman" pitchFamily="1" charset="0"/>
          <a:ea typeface="ＭＳ Ｐゴシック" pitchFamily="1" charset="-128"/>
        </a:defRPr>
      </a:lvl9pPr>
    </p:titleStyle>
    <p:bodyStyle>
      <a:lvl1pPr marL="342900" indent="-342900" algn="l" rtl="0" eaLnBrk="0" fontAlgn="base" hangingPunct="0">
        <a:spcBef>
          <a:spcPct val="0"/>
        </a:spcBef>
        <a:spcAft>
          <a:spcPts val="900"/>
        </a:spcAft>
        <a:buChar char="•"/>
        <a:defRPr sz="2400">
          <a:solidFill>
            <a:srgbClr val="304554"/>
          </a:solidFill>
          <a:latin typeface="+mn-lt"/>
          <a:ea typeface="+mn-ea"/>
          <a:cs typeface="+mn-cs"/>
        </a:defRPr>
      </a:lvl1pPr>
      <a:lvl2pPr marL="742950" indent="-285750" algn="l" rtl="0" eaLnBrk="0" fontAlgn="base" hangingPunct="0">
        <a:spcBef>
          <a:spcPct val="0"/>
        </a:spcBef>
        <a:spcAft>
          <a:spcPts val="900"/>
        </a:spcAft>
        <a:buChar char="–"/>
        <a:defRPr sz="2400">
          <a:solidFill>
            <a:srgbClr val="304554"/>
          </a:solidFill>
          <a:latin typeface="+mn-lt"/>
          <a:ea typeface="+mn-ea"/>
        </a:defRPr>
      </a:lvl2pPr>
      <a:lvl3pPr marL="1143000" indent="-228600" algn="l" rtl="0" eaLnBrk="0" fontAlgn="base" hangingPunct="0">
        <a:spcBef>
          <a:spcPct val="0"/>
        </a:spcBef>
        <a:spcAft>
          <a:spcPts val="900"/>
        </a:spcAft>
        <a:buChar char="•"/>
        <a:defRPr sz="2100">
          <a:solidFill>
            <a:srgbClr val="304554"/>
          </a:solidFill>
          <a:latin typeface="+mn-lt"/>
          <a:ea typeface="+mn-ea"/>
        </a:defRPr>
      </a:lvl3pPr>
      <a:lvl4pPr marL="1562100" indent="-228600" algn="l" rtl="0" eaLnBrk="0" fontAlgn="base" hangingPunct="0">
        <a:spcBef>
          <a:spcPct val="0"/>
        </a:spcBef>
        <a:spcAft>
          <a:spcPts val="900"/>
        </a:spcAft>
        <a:buChar char="–"/>
        <a:defRPr>
          <a:solidFill>
            <a:srgbClr val="304554"/>
          </a:solidFill>
          <a:latin typeface="+mn-lt"/>
          <a:ea typeface="+mn-ea"/>
        </a:defRPr>
      </a:lvl4pPr>
      <a:lvl5pPr marL="1981200" indent="-228600" algn="l" rtl="0" eaLnBrk="0" fontAlgn="base" hangingPunct="0">
        <a:spcBef>
          <a:spcPct val="0"/>
        </a:spcBef>
        <a:spcAft>
          <a:spcPts val="900"/>
        </a:spcAft>
        <a:buChar char="»"/>
        <a:defRPr sz="1600">
          <a:solidFill>
            <a:srgbClr val="304554"/>
          </a:solidFill>
          <a:latin typeface="+mn-lt"/>
          <a:ea typeface="+mn-ea"/>
        </a:defRPr>
      </a:lvl5pPr>
      <a:lvl6pPr marL="2438400" indent="-228600" algn="l" rtl="0" fontAlgn="base">
        <a:spcBef>
          <a:spcPct val="0"/>
        </a:spcBef>
        <a:spcAft>
          <a:spcPts val="900"/>
        </a:spcAft>
        <a:buChar char="»"/>
        <a:defRPr sz="1600">
          <a:solidFill>
            <a:srgbClr val="304554"/>
          </a:solidFill>
          <a:latin typeface="+mn-lt"/>
          <a:ea typeface="+mn-ea"/>
        </a:defRPr>
      </a:lvl6pPr>
      <a:lvl7pPr marL="2895600" indent="-228600" algn="l" rtl="0" fontAlgn="base">
        <a:spcBef>
          <a:spcPct val="0"/>
        </a:spcBef>
        <a:spcAft>
          <a:spcPts val="900"/>
        </a:spcAft>
        <a:buChar char="»"/>
        <a:defRPr sz="1600">
          <a:solidFill>
            <a:srgbClr val="304554"/>
          </a:solidFill>
          <a:latin typeface="+mn-lt"/>
          <a:ea typeface="+mn-ea"/>
        </a:defRPr>
      </a:lvl7pPr>
      <a:lvl8pPr marL="3352800" indent="-228600" algn="l" rtl="0" fontAlgn="base">
        <a:spcBef>
          <a:spcPct val="0"/>
        </a:spcBef>
        <a:spcAft>
          <a:spcPts val="900"/>
        </a:spcAft>
        <a:buChar char="»"/>
        <a:defRPr sz="1600">
          <a:solidFill>
            <a:srgbClr val="304554"/>
          </a:solidFill>
          <a:latin typeface="+mn-lt"/>
          <a:ea typeface="+mn-ea"/>
        </a:defRPr>
      </a:lvl8pPr>
      <a:lvl9pPr marL="3810000" indent="-228600" algn="l" rtl="0" fontAlgn="base">
        <a:spcBef>
          <a:spcPct val="0"/>
        </a:spcBef>
        <a:spcAft>
          <a:spcPts val="900"/>
        </a:spcAft>
        <a:buChar char="»"/>
        <a:defRPr sz="1600">
          <a:solidFill>
            <a:srgbClr val="30455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algn="ctr" eaLnBrk="1" hangingPunct="1"/>
            <a:r>
              <a:rPr lang="en-IE" sz="5400" dirty="0" smtClean="0"/>
              <a:t>Discovery Tools</a:t>
            </a:r>
            <a:r>
              <a:rPr lang="en-IE" sz="4400" dirty="0" smtClean="0"/>
              <a:t/>
            </a:r>
            <a:br>
              <a:rPr lang="en-IE" sz="4400" dirty="0" smtClean="0"/>
            </a:br>
            <a:r>
              <a:rPr lang="en-IE" dirty="0" smtClean="0"/>
              <a:t/>
            </a:r>
            <a:br>
              <a:rPr lang="en-IE" dirty="0" smtClean="0"/>
            </a:br>
            <a:r>
              <a:rPr lang="en-IE" sz="3200" dirty="0" smtClean="0"/>
              <a:t>- Walking the tightrope between complexity and simplicity</a:t>
            </a:r>
            <a:endParaRPr lang="en-US" sz="3200" dirty="0" smtClean="0"/>
          </a:p>
        </p:txBody>
      </p:sp>
      <p:sp>
        <p:nvSpPr>
          <p:cNvPr id="13315" name="Rectangle 3"/>
          <p:cNvSpPr>
            <a:spLocks noGrp="1" noChangeArrowheads="1"/>
          </p:cNvSpPr>
          <p:nvPr>
            <p:ph type="subTitle" idx="1"/>
          </p:nvPr>
        </p:nvSpPr>
        <p:spPr>
          <a:xfrm>
            <a:off x="539552" y="4591794"/>
            <a:ext cx="7959725" cy="1066800"/>
          </a:xfrm>
          <a:noFill/>
        </p:spPr>
        <p:txBody>
          <a:bodyPr/>
          <a:lstStyle/>
          <a:p>
            <a:pPr>
              <a:lnSpc>
                <a:spcPct val="105000"/>
              </a:lnSpc>
            </a:pPr>
            <a:r>
              <a:rPr lang="en-US" sz="1800" dirty="0">
                <a:solidFill>
                  <a:srgbClr val="254063"/>
                </a:solidFill>
                <a:latin typeface="Calibri" pitchFamily="34" charset="0"/>
                <a:cs typeface="Calibri" pitchFamily="34" charset="0"/>
              </a:rPr>
              <a:t/>
            </a:r>
            <a:br>
              <a:rPr lang="en-US" sz="1800" dirty="0">
                <a:solidFill>
                  <a:srgbClr val="254063"/>
                </a:solidFill>
                <a:latin typeface="Calibri" pitchFamily="34" charset="0"/>
                <a:cs typeface="Calibri" pitchFamily="34" charset="0"/>
              </a:rPr>
            </a:br>
            <a:r>
              <a:rPr lang="en-US" sz="1800" dirty="0" smtClean="0">
                <a:solidFill>
                  <a:srgbClr val="254063"/>
                </a:solidFill>
                <a:latin typeface="Calibri" pitchFamily="34" charset="0"/>
                <a:cs typeface="Calibri" pitchFamily="34" charset="0"/>
              </a:rPr>
              <a:t/>
            </a:r>
            <a:br>
              <a:rPr lang="en-US" sz="1800" dirty="0" smtClean="0">
                <a:solidFill>
                  <a:srgbClr val="254063"/>
                </a:solidFill>
                <a:latin typeface="Calibri" pitchFamily="34" charset="0"/>
                <a:cs typeface="Calibri" pitchFamily="34" charset="0"/>
              </a:rPr>
            </a:br>
            <a:r>
              <a:rPr lang="en-US" sz="1800" dirty="0" smtClean="0">
                <a:solidFill>
                  <a:srgbClr val="254063"/>
                </a:solidFill>
                <a:latin typeface="Calibri" pitchFamily="34" charset="0"/>
                <a:cs typeface="Calibri" pitchFamily="34" charset="0"/>
              </a:rPr>
              <a:t/>
            </a:r>
            <a:br>
              <a:rPr lang="en-US" sz="1800" dirty="0" smtClean="0">
                <a:solidFill>
                  <a:srgbClr val="254063"/>
                </a:solidFill>
                <a:latin typeface="Calibri" pitchFamily="34" charset="0"/>
                <a:cs typeface="Calibri" pitchFamily="34" charset="0"/>
              </a:rPr>
            </a:br>
            <a:endParaRPr lang="en-US" sz="1800" dirty="0" smtClean="0">
              <a:solidFill>
                <a:srgbClr val="254063"/>
              </a:solidFill>
              <a:latin typeface="Calibri" pitchFamily="34" charset="0"/>
              <a:cs typeface="Calibri" pitchFamily="34" charset="0"/>
            </a:endParaRPr>
          </a:p>
        </p:txBody>
      </p:sp>
      <p:pic>
        <p:nvPicPr>
          <p:cNvPr id="1331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884" y="4267293"/>
            <a:ext cx="5544616" cy="1815882"/>
          </a:xfrm>
          <a:prstGeom prst="rect">
            <a:avLst/>
          </a:prstGeom>
          <a:noFill/>
        </p:spPr>
        <p:txBody>
          <a:bodyPr wrap="square" rtlCol="0">
            <a:spAutoFit/>
          </a:bodyPr>
          <a:lstStyle/>
          <a:p>
            <a:r>
              <a:rPr lang="en-IE" sz="2800" dirty="0" smtClean="0">
                <a:solidFill>
                  <a:schemeClr val="tx2">
                    <a:lumMod val="50000"/>
                    <a:lumOff val="50000"/>
                  </a:schemeClr>
                </a:solidFill>
                <a:latin typeface="+mn-lt"/>
              </a:rPr>
              <a:t>Ronán Kennedy</a:t>
            </a:r>
          </a:p>
          <a:p>
            <a:r>
              <a:rPr lang="en-IE" sz="2800" dirty="0" smtClean="0">
                <a:solidFill>
                  <a:schemeClr val="tx2">
                    <a:lumMod val="50000"/>
                    <a:lumOff val="50000"/>
                  </a:schemeClr>
                </a:solidFill>
                <a:latin typeface="+mn-lt"/>
              </a:rPr>
              <a:t>NUI Galway</a:t>
            </a:r>
          </a:p>
          <a:p>
            <a:endParaRPr lang="en-IE" sz="2800" dirty="0">
              <a:solidFill>
                <a:schemeClr val="tx2">
                  <a:lumMod val="50000"/>
                  <a:lumOff val="50000"/>
                </a:schemeClr>
              </a:solidFill>
              <a:latin typeface="+mn-lt"/>
            </a:endParaRPr>
          </a:p>
          <a:p>
            <a:r>
              <a:rPr lang="en-IE" sz="2800" dirty="0" smtClean="0">
                <a:solidFill>
                  <a:schemeClr val="tx2">
                    <a:lumMod val="50000"/>
                    <a:lumOff val="50000"/>
                  </a:schemeClr>
                </a:solidFill>
                <a:latin typeface="+mn-lt"/>
              </a:rPr>
              <a:t>LIR 2015</a:t>
            </a:r>
            <a:endParaRPr lang="en-IE" sz="2800" dirty="0">
              <a:solidFill>
                <a:schemeClr val="tx2">
                  <a:lumMod val="50000"/>
                  <a:lumOff val="50000"/>
                </a:schemeClr>
              </a:solidFill>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4267293"/>
            <a:ext cx="1474094" cy="17131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8" y="11485"/>
            <a:ext cx="9144000" cy="593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275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3140" y="1124744"/>
            <a:ext cx="8172326" cy="646331"/>
          </a:xfrm>
          <a:prstGeom prst="rect">
            <a:avLst/>
          </a:prstGeom>
          <a:noFill/>
        </p:spPr>
        <p:txBody>
          <a:bodyPr wrap="square" rtlCol="0">
            <a:spAutoFit/>
          </a:bodyPr>
          <a:lstStyle/>
          <a:p>
            <a:r>
              <a:rPr lang="en-IE" sz="3600" dirty="0" smtClean="0">
                <a:latin typeface="+mj-lt"/>
              </a:rPr>
              <a:t>Conclusion #1 – too conservative</a:t>
            </a:r>
            <a:endParaRPr lang="en-IE" sz="3600" dirty="0">
              <a:latin typeface="+mj-lt"/>
            </a:endParaRPr>
          </a:p>
        </p:txBody>
      </p:sp>
      <p:sp>
        <p:nvSpPr>
          <p:cNvPr id="3" name="TextBox 2"/>
          <p:cNvSpPr txBox="1"/>
          <p:nvPr/>
        </p:nvSpPr>
        <p:spPr>
          <a:xfrm>
            <a:off x="323528" y="2060848"/>
            <a:ext cx="8568952" cy="2677656"/>
          </a:xfrm>
          <a:prstGeom prst="rect">
            <a:avLst/>
          </a:prstGeom>
          <a:noFill/>
        </p:spPr>
        <p:txBody>
          <a:bodyPr wrap="square" rtlCol="0">
            <a:spAutoFit/>
          </a:bodyPr>
          <a:lstStyle/>
          <a:p>
            <a:pPr marL="342900" indent="-342900">
              <a:buFont typeface="Arial" pitchFamily="34" charset="0"/>
              <a:buChar char="•"/>
            </a:pPr>
            <a:r>
              <a:rPr lang="en-IE" dirty="0" smtClean="0">
                <a:latin typeface="+mn-lt"/>
              </a:rPr>
              <a:t>Concerns heavily shaped our vision</a:t>
            </a:r>
          </a:p>
          <a:p>
            <a:r>
              <a:rPr lang="en-IE" dirty="0">
                <a:latin typeface="+mn-lt"/>
              </a:rPr>
              <a:t>	</a:t>
            </a:r>
            <a:r>
              <a:rPr lang="en-IE" dirty="0" smtClean="0">
                <a:latin typeface="+mn-lt"/>
              </a:rPr>
              <a:t>- tried hard to integrate the past</a:t>
            </a:r>
          </a:p>
          <a:p>
            <a:r>
              <a:rPr lang="en-IE" dirty="0">
                <a:latin typeface="+mn-lt"/>
              </a:rPr>
              <a:t>	</a:t>
            </a:r>
            <a:r>
              <a:rPr lang="en-IE" dirty="0" smtClean="0">
                <a:latin typeface="+mn-lt"/>
              </a:rPr>
              <a:t>- fear of academics</a:t>
            </a:r>
          </a:p>
          <a:p>
            <a:endParaRPr lang="en-IE" dirty="0" smtClean="0">
              <a:latin typeface="+mn-lt"/>
            </a:endParaRPr>
          </a:p>
          <a:p>
            <a:endParaRPr lang="en-IE" dirty="0">
              <a:latin typeface="+mn-lt"/>
            </a:endParaRPr>
          </a:p>
          <a:p>
            <a:pPr marL="342900" indent="-342900">
              <a:buFont typeface="Arial" pitchFamily="34" charset="0"/>
              <a:buChar char="•"/>
            </a:pPr>
            <a:r>
              <a:rPr lang="en-IE" dirty="0" smtClean="0">
                <a:latin typeface="+mn-lt"/>
              </a:rPr>
              <a:t>We tried to mould Primo into something it wasn’t</a:t>
            </a:r>
          </a:p>
          <a:p>
            <a:endParaRPr lang="en-IE" dirty="0">
              <a:latin typeface="+mn-lt"/>
            </a:endParaRPr>
          </a:p>
        </p:txBody>
      </p:sp>
    </p:spTree>
    <p:extLst>
      <p:ext uri="{BB962C8B-B14F-4D97-AF65-F5344CB8AC3E}">
        <p14:creationId xmlns:p14="http://schemas.microsoft.com/office/powerpoint/2010/main" val="744873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1124744"/>
            <a:ext cx="8172326" cy="646331"/>
          </a:xfrm>
          <a:prstGeom prst="rect">
            <a:avLst/>
          </a:prstGeom>
          <a:noFill/>
        </p:spPr>
        <p:txBody>
          <a:bodyPr wrap="square" rtlCol="0">
            <a:spAutoFit/>
          </a:bodyPr>
          <a:lstStyle/>
          <a:p>
            <a:r>
              <a:rPr lang="en-IE" sz="3600" dirty="0" smtClean="0">
                <a:latin typeface="+mj-lt"/>
              </a:rPr>
              <a:t>Something To Consider</a:t>
            </a:r>
            <a:endParaRPr lang="en-IE" sz="3600" dirty="0">
              <a:latin typeface="+mj-lt"/>
            </a:endParaRPr>
          </a:p>
        </p:txBody>
      </p:sp>
      <p:sp>
        <p:nvSpPr>
          <p:cNvPr id="3" name="TextBox 2"/>
          <p:cNvSpPr txBox="1"/>
          <p:nvPr/>
        </p:nvSpPr>
        <p:spPr>
          <a:xfrm>
            <a:off x="323528" y="2060848"/>
            <a:ext cx="8568952" cy="2062103"/>
          </a:xfrm>
          <a:prstGeom prst="rect">
            <a:avLst/>
          </a:prstGeom>
          <a:noFill/>
        </p:spPr>
        <p:txBody>
          <a:bodyPr wrap="square" rtlCol="0">
            <a:spAutoFit/>
          </a:bodyPr>
          <a:lstStyle/>
          <a:p>
            <a:endParaRPr lang="en-IE" dirty="0">
              <a:latin typeface="+mn-lt"/>
            </a:endParaRPr>
          </a:p>
          <a:p>
            <a:pPr marL="342900" indent="-342900">
              <a:buFont typeface="Arial" pitchFamily="34" charset="0"/>
              <a:buChar char="•"/>
            </a:pPr>
            <a:r>
              <a:rPr lang="en-IE" dirty="0" smtClean="0">
                <a:latin typeface="+mn-lt"/>
              </a:rPr>
              <a:t>Move to Primo 4 and Primo Central removed any ties to the past.</a:t>
            </a:r>
          </a:p>
          <a:p>
            <a:pPr marL="342900" indent="-342900">
              <a:buFont typeface="Arial" pitchFamily="34" charset="0"/>
              <a:buChar char="•"/>
            </a:pPr>
            <a:endParaRPr lang="en-IE" dirty="0">
              <a:latin typeface="+mn-lt"/>
            </a:endParaRPr>
          </a:p>
          <a:p>
            <a:pPr marL="342900" indent="-342900" algn="ctr">
              <a:buFont typeface="Arial" pitchFamily="34" charset="0"/>
              <a:buChar char="•"/>
            </a:pPr>
            <a:r>
              <a:rPr lang="en-IE" sz="2800" dirty="0" smtClean="0">
                <a:latin typeface="+mn-lt"/>
              </a:rPr>
              <a:t>Which is better: iterative change or radical change? </a:t>
            </a:r>
          </a:p>
          <a:p>
            <a:pPr marL="342900" indent="-342900" algn="ctr">
              <a:buFont typeface="Arial" pitchFamily="34" charset="0"/>
              <a:buChar char="•"/>
            </a:pPr>
            <a:r>
              <a:rPr lang="en-IE" sz="2800" dirty="0" smtClean="0">
                <a:latin typeface="+mn-lt"/>
              </a:rPr>
              <a:t>Evolution or revolution?</a:t>
            </a:r>
            <a:endParaRPr lang="en-IE" sz="2800" dirty="0">
              <a:latin typeface="+mn-lt"/>
            </a:endParaRPr>
          </a:p>
        </p:txBody>
      </p:sp>
    </p:spTree>
    <p:extLst>
      <p:ext uri="{BB962C8B-B14F-4D97-AF65-F5344CB8AC3E}">
        <p14:creationId xmlns:p14="http://schemas.microsoft.com/office/powerpoint/2010/main" val="230063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1124744"/>
            <a:ext cx="7776864" cy="646331"/>
          </a:xfrm>
          <a:prstGeom prst="rect">
            <a:avLst/>
          </a:prstGeom>
          <a:noFill/>
        </p:spPr>
        <p:txBody>
          <a:bodyPr wrap="square" rtlCol="0">
            <a:spAutoFit/>
          </a:bodyPr>
          <a:lstStyle/>
          <a:p>
            <a:r>
              <a:rPr lang="en-IE" sz="3600" dirty="0" smtClean="0">
                <a:latin typeface="+mj-lt"/>
              </a:rPr>
              <a:t>Concerns – Dumbing Down</a:t>
            </a:r>
            <a:endParaRPr lang="en-IE" sz="3600" dirty="0">
              <a:latin typeface="+mj-lt"/>
            </a:endParaRPr>
          </a:p>
        </p:txBody>
      </p:sp>
      <p:sp>
        <p:nvSpPr>
          <p:cNvPr id="3" name="TextBox 2"/>
          <p:cNvSpPr txBox="1"/>
          <p:nvPr/>
        </p:nvSpPr>
        <p:spPr>
          <a:xfrm>
            <a:off x="395536" y="1988840"/>
            <a:ext cx="7956302" cy="3416320"/>
          </a:xfrm>
          <a:prstGeom prst="rect">
            <a:avLst/>
          </a:prstGeom>
          <a:noFill/>
        </p:spPr>
        <p:txBody>
          <a:bodyPr wrap="square" rtlCol="0">
            <a:spAutoFit/>
          </a:bodyPr>
          <a:lstStyle/>
          <a:p>
            <a:pPr marL="342900" indent="-342900">
              <a:buFont typeface="Arial" pitchFamily="34" charset="0"/>
              <a:buChar char="•"/>
            </a:pPr>
            <a:r>
              <a:rPr lang="en-IE" dirty="0" smtClean="0">
                <a:latin typeface="+mn-lt"/>
              </a:rPr>
              <a:t>One interface = bad information literacy</a:t>
            </a:r>
          </a:p>
          <a:p>
            <a:pPr marL="342900" indent="-342900">
              <a:buFont typeface="Arial" pitchFamily="34" charset="0"/>
              <a:buChar char="•"/>
            </a:pPr>
            <a:endParaRPr lang="en-IE" dirty="0" smtClean="0">
              <a:latin typeface="+mn-lt"/>
            </a:endParaRPr>
          </a:p>
          <a:p>
            <a:pPr marL="342900" indent="-342900">
              <a:buFont typeface="Arial" pitchFamily="34" charset="0"/>
              <a:buChar char="•"/>
            </a:pPr>
            <a:endParaRPr lang="en-IE" dirty="0">
              <a:latin typeface="+mn-lt"/>
            </a:endParaRPr>
          </a:p>
          <a:p>
            <a:pPr marL="342900" indent="-342900">
              <a:buFont typeface="Arial" pitchFamily="34" charset="0"/>
              <a:buChar char="•"/>
            </a:pPr>
            <a:r>
              <a:rPr lang="en-IE" dirty="0" smtClean="0">
                <a:latin typeface="+mn-lt"/>
              </a:rPr>
              <a:t>“Primo should be a flagship model of good pedagogical practise”</a:t>
            </a:r>
          </a:p>
          <a:p>
            <a:pPr marL="342900" indent="-342900">
              <a:buFont typeface="Arial" pitchFamily="34" charset="0"/>
              <a:buChar char="•"/>
            </a:pPr>
            <a:endParaRPr lang="en-IE" dirty="0">
              <a:latin typeface="+mn-lt"/>
            </a:endParaRPr>
          </a:p>
          <a:p>
            <a:pPr marL="342900" indent="-342900">
              <a:buFont typeface="Arial" pitchFamily="34" charset="0"/>
              <a:buChar char="•"/>
            </a:pPr>
            <a:r>
              <a:rPr lang="en-IE" dirty="0" smtClean="0">
                <a:latin typeface="+mn-lt"/>
              </a:rPr>
              <a:t>Multiple tabs made sense to us</a:t>
            </a:r>
          </a:p>
          <a:p>
            <a:endParaRPr lang="en-IE" dirty="0"/>
          </a:p>
          <a:p>
            <a:endParaRPr lang="en-IE" dirty="0"/>
          </a:p>
        </p:txBody>
      </p:sp>
    </p:spTree>
    <p:extLst>
      <p:ext uri="{BB962C8B-B14F-4D97-AF65-F5344CB8AC3E}">
        <p14:creationId xmlns:p14="http://schemas.microsoft.com/office/powerpoint/2010/main" val="318366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9543" y="1124744"/>
            <a:ext cx="8424936" cy="646331"/>
          </a:xfrm>
          <a:prstGeom prst="rect">
            <a:avLst/>
          </a:prstGeom>
          <a:noFill/>
        </p:spPr>
        <p:txBody>
          <a:bodyPr wrap="square" rtlCol="0">
            <a:spAutoFit/>
          </a:bodyPr>
          <a:lstStyle/>
          <a:p>
            <a:r>
              <a:rPr lang="en-IE" sz="3600" dirty="0" smtClean="0">
                <a:latin typeface="+mj-lt"/>
              </a:rPr>
              <a:t>Lots of group members = lots of opinion</a:t>
            </a:r>
            <a:endParaRPr lang="en-IE" sz="3600" dirty="0">
              <a:latin typeface="+mj-lt"/>
            </a:endParaRPr>
          </a:p>
        </p:txBody>
      </p:sp>
      <p:sp>
        <p:nvSpPr>
          <p:cNvPr id="3" name="TextBox 2"/>
          <p:cNvSpPr txBox="1"/>
          <p:nvPr/>
        </p:nvSpPr>
        <p:spPr>
          <a:xfrm>
            <a:off x="57535" y="2047628"/>
            <a:ext cx="8568952" cy="3046988"/>
          </a:xfrm>
          <a:prstGeom prst="rect">
            <a:avLst/>
          </a:prstGeom>
          <a:noFill/>
        </p:spPr>
        <p:txBody>
          <a:bodyPr wrap="square" rtlCol="0">
            <a:spAutoFit/>
          </a:bodyPr>
          <a:lstStyle/>
          <a:p>
            <a:pPr marL="342900" indent="-342900">
              <a:buFont typeface="Arial" pitchFamily="34" charset="0"/>
              <a:buChar char="•"/>
            </a:pPr>
            <a:r>
              <a:rPr lang="en-IE" dirty="0" smtClean="0">
                <a:latin typeface="+mn-lt"/>
              </a:rPr>
              <a:t>Subjective opinions are always difficult</a:t>
            </a:r>
          </a:p>
          <a:p>
            <a:pPr marL="342900" indent="-342900">
              <a:buFont typeface="Arial" pitchFamily="34" charset="0"/>
              <a:buChar char="•"/>
            </a:pPr>
            <a:endParaRPr lang="en-IE" dirty="0">
              <a:latin typeface="+mn-lt"/>
            </a:endParaRPr>
          </a:p>
          <a:p>
            <a:pPr marL="342900" indent="-342900">
              <a:buFont typeface="Arial" pitchFamily="34" charset="0"/>
              <a:buChar char="•"/>
            </a:pPr>
            <a:r>
              <a:rPr lang="en-IE" dirty="0" smtClean="0">
                <a:latin typeface="+mn-lt"/>
              </a:rPr>
              <a:t>“Is it exposing our resources appropriately?”</a:t>
            </a:r>
          </a:p>
          <a:p>
            <a:pPr marL="342900" indent="-342900">
              <a:buFont typeface="Arial" pitchFamily="34" charset="0"/>
              <a:buChar char="•"/>
            </a:pPr>
            <a:endParaRPr lang="en-IE" dirty="0">
              <a:latin typeface="+mn-lt"/>
            </a:endParaRPr>
          </a:p>
          <a:p>
            <a:pPr marL="342900" indent="-342900">
              <a:buFont typeface="Arial" pitchFamily="34" charset="0"/>
              <a:buChar char="•"/>
            </a:pPr>
            <a:r>
              <a:rPr lang="en-IE" dirty="0" smtClean="0">
                <a:latin typeface="+mn-lt"/>
              </a:rPr>
              <a:t>Font sizes!</a:t>
            </a:r>
          </a:p>
          <a:p>
            <a:pPr marL="342900" indent="-342900">
              <a:buFont typeface="Arial" pitchFamily="34" charset="0"/>
              <a:buChar char="•"/>
            </a:pPr>
            <a:endParaRPr lang="en-IE" dirty="0">
              <a:latin typeface="+mn-lt"/>
            </a:endParaRPr>
          </a:p>
          <a:p>
            <a:pPr marL="342900" indent="-342900">
              <a:buFont typeface="Arial" pitchFamily="34" charset="0"/>
              <a:buChar char="•"/>
            </a:pPr>
            <a:r>
              <a:rPr lang="en-IE" dirty="0" smtClean="0">
                <a:latin typeface="+mn-lt"/>
              </a:rPr>
              <a:t>Conclusion #2: people skills are vital for software implementation</a:t>
            </a:r>
            <a:endParaRPr lang="en-IE" dirty="0">
              <a:latin typeface="+mn-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047628"/>
            <a:ext cx="2987824" cy="1984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32012" y="5838058"/>
            <a:ext cx="2811988" cy="215444"/>
          </a:xfrm>
          <a:prstGeom prst="rect">
            <a:avLst/>
          </a:prstGeom>
          <a:noFill/>
        </p:spPr>
        <p:txBody>
          <a:bodyPr wrap="none" rtlCol="0">
            <a:spAutoFit/>
          </a:bodyPr>
          <a:lstStyle/>
          <a:p>
            <a:r>
              <a:rPr lang="en-IE" sz="800" dirty="0">
                <a:solidFill>
                  <a:schemeClr val="accent6"/>
                </a:solidFill>
              </a:rPr>
              <a:t>http://</a:t>
            </a:r>
            <a:r>
              <a:rPr lang="en-IE" sz="800" dirty="0" smtClean="0">
                <a:solidFill>
                  <a:schemeClr val="accent6"/>
                </a:solidFill>
              </a:rPr>
              <a:t>vivavisibilityblog.com/too-many-cooks-in-the-kitchen</a:t>
            </a:r>
            <a:endParaRPr lang="en-IE" sz="1000" dirty="0"/>
          </a:p>
        </p:txBody>
      </p:sp>
    </p:spTree>
    <p:extLst>
      <p:ext uri="{BB962C8B-B14F-4D97-AF65-F5344CB8AC3E}">
        <p14:creationId xmlns:p14="http://schemas.microsoft.com/office/powerpoint/2010/main" val="411572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124744"/>
            <a:ext cx="8424936" cy="646331"/>
          </a:xfrm>
          <a:prstGeom prst="rect">
            <a:avLst/>
          </a:prstGeom>
          <a:noFill/>
        </p:spPr>
        <p:txBody>
          <a:bodyPr wrap="square" rtlCol="0">
            <a:spAutoFit/>
          </a:bodyPr>
          <a:lstStyle/>
          <a:p>
            <a:r>
              <a:rPr lang="en-IE" sz="3600" dirty="0" smtClean="0">
                <a:latin typeface="+mj-lt"/>
              </a:rPr>
              <a:t>Marching Through Treacle</a:t>
            </a:r>
            <a:endParaRPr lang="en-IE" sz="3600" dirty="0">
              <a:latin typeface="+mj-lt"/>
            </a:endParaRPr>
          </a:p>
        </p:txBody>
      </p:sp>
      <p:sp>
        <p:nvSpPr>
          <p:cNvPr id="3" name="TextBox 2"/>
          <p:cNvSpPr txBox="1"/>
          <p:nvPr/>
        </p:nvSpPr>
        <p:spPr>
          <a:xfrm>
            <a:off x="154618" y="2276872"/>
            <a:ext cx="8568952" cy="2308324"/>
          </a:xfrm>
          <a:prstGeom prst="rect">
            <a:avLst/>
          </a:prstGeom>
          <a:noFill/>
        </p:spPr>
        <p:txBody>
          <a:bodyPr wrap="square" rtlCol="0">
            <a:spAutoFit/>
          </a:bodyPr>
          <a:lstStyle/>
          <a:p>
            <a:pPr marL="342900" indent="-342900">
              <a:buFont typeface="Arial" pitchFamily="34" charset="0"/>
              <a:buChar char="•"/>
            </a:pPr>
            <a:r>
              <a:rPr lang="en-IE" dirty="0" smtClean="0">
                <a:latin typeface="+mn-lt"/>
              </a:rPr>
              <a:t>Interface group assembled the jigsaw pieces</a:t>
            </a:r>
          </a:p>
          <a:p>
            <a:pPr marL="342900" indent="-342900">
              <a:buFont typeface="Arial" pitchFamily="34" charset="0"/>
              <a:buChar char="•"/>
            </a:pPr>
            <a:endParaRPr lang="en-IE" dirty="0">
              <a:latin typeface="+mn-lt"/>
            </a:endParaRPr>
          </a:p>
          <a:p>
            <a:pPr marL="342900" indent="-342900">
              <a:buFont typeface="Arial" pitchFamily="34" charset="0"/>
              <a:buChar char="•"/>
            </a:pPr>
            <a:r>
              <a:rPr lang="en-IE" dirty="0" smtClean="0">
                <a:latin typeface="+mn-lt"/>
              </a:rPr>
              <a:t>Model followed closely with NYU, Iowa, British Library, UEA</a:t>
            </a:r>
          </a:p>
          <a:p>
            <a:pPr marL="342900" indent="-342900">
              <a:buFont typeface="Arial" pitchFamily="34" charset="0"/>
              <a:buChar char="•"/>
            </a:pPr>
            <a:endParaRPr lang="en-IE" dirty="0">
              <a:latin typeface="+mn-lt"/>
            </a:endParaRPr>
          </a:p>
          <a:p>
            <a:pPr marL="342900" indent="-342900">
              <a:buFont typeface="Arial" pitchFamily="34" charset="0"/>
              <a:buChar char="•"/>
            </a:pPr>
            <a:endParaRPr lang="en-IE" dirty="0" smtClean="0">
              <a:latin typeface="+mn-lt"/>
            </a:endParaRPr>
          </a:p>
          <a:p>
            <a:pPr marL="342900" indent="-342900">
              <a:buFont typeface="Arial" pitchFamily="34" charset="0"/>
              <a:buChar char="•"/>
            </a:pPr>
            <a:r>
              <a:rPr lang="en-IE" dirty="0" smtClean="0">
                <a:latin typeface="+mn-lt"/>
              </a:rPr>
              <a:t>Time to caress the divine details….</a:t>
            </a:r>
            <a:endParaRPr lang="en-IE" dirty="0">
              <a:latin typeface="+mn-lt"/>
            </a:endParaRPr>
          </a:p>
        </p:txBody>
      </p:sp>
    </p:spTree>
    <p:extLst>
      <p:ext uri="{BB962C8B-B14F-4D97-AF65-F5344CB8AC3E}">
        <p14:creationId xmlns:p14="http://schemas.microsoft.com/office/powerpoint/2010/main" val="188123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7857" y="1124744"/>
            <a:ext cx="8424936" cy="646331"/>
          </a:xfrm>
          <a:prstGeom prst="rect">
            <a:avLst/>
          </a:prstGeom>
          <a:noFill/>
        </p:spPr>
        <p:txBody>
          <a:bodyPr wrap="square" rtlCol="0">
            <a:spAutoFit/>
          </a:bodyPr>
          <a:lstStyle/>
          <a:p>
            <a:r>
              <a:rPr lang="en-IE" sz="3600" dirty="0" smtClean="0">
                <a:latin typeface="+mj-lt"/>
              </a:rPr>
              <a:t>Error Checking</a:t>
            </a:r>
            <a:endParaRPr lang="en-IE" sz="3600" dirty="0">
              <a:latin typeface="+mj-lt"/>
            </a:endParaRPr>
          </a:p>
        </p:txBody>
      </p:sp>
      <p:sp>
        <p:nvSpPr>
          <p:cNvPr id="3" name="TextBox 2"/>
          <p:cNvSpPr txBox="1"/>
          <p:nvPr/>
        </p:nvSpPr>
        <p:spPr>
          <a:xfrm>
            <a:off x="127857" y="2348880"/>
            <a:ext cx="8568952" cy="2308324"/>
          </a:xfrm>
          <a:prstGeom prst="rect">
            <a:avLst/>
          </a:prstGeom>
          <a:noFill/>
        </p:spPr>
        <p:txBody>
          <a:bodyPr wrap="square" rtlCol="0">
            <a:spAutoFit/>
          </a:bodyPr>
          <a:lstStyle/>
          <a:p>
            <a:pPr marL="342900" indent="-342900">
              <a:buFont typeface="Arial" pitchFamily="34" charset="0"/>
              <a:buChar char="•"/>
            </a:pPr>
            <a:r>
              <a:rPr lang="en-IE" dirty="0" smtClean="0">
                <a:latin typeface="+mn-lt"/>
              </a:rPr>
              <a:t>Librarians love detail!</a:t>
            </a:r>
          </a:p>
          <a:p>
            <a:pPr marL="342900" indent="-342900">
              <a:buFont typeface="Arial" pitchFamily="34" charset="0"/>
              <a:buChar char="•"/>
            </a:pPr>
            <a:endParaRPr lang="en-IE" dirty="0">
              <a:latin typeface="+mn-lt"/>
            </a:endParaRPr>
          </a:p>
          <a:p>
            <a:pPr marL="342900" indent="-342900">
              <a:buFont typeface="Arial" pitchFamily="34" charset="0"/>
              <a:buChar char="•"/>
            </a:pPr>
            <a:r>
              <a:rPr lang="en-IE" dirty="0" smtClean="0">
                <a:latin typeface="+mn-lt"/>
              </a:rPr>
              <a:t>A lot of librarians means lots of errors being found</a:t>
            </a:r>
          </a:p>
          <a:p>
            <a:pPr marL="342900" indent="-342900">
              <a:buFont typeface="Arial" pitchFamily="34" charset="0"/>
              <a:buChar char="•"/>
            </a:pPr>
            <a:endParaRPr lang="en-IE" dirty="0">
              <a:latin typeface="+mn-lt"/>
            </a:endParaRPr>
          </a:p>
          <a:p>
            <a:pPr marL="342900" indent="-342900">
              <a:buFont typeface="Arial" pitchFamily="34" charset="0"/>
              <a:buChar char="•"/>
            </a:pPr>
            <a:endParaRPr lang="en-IE" dirty="0" smtClean="0">
              <a:latin typeface="+mn-lt"/>
            </a:endParaRPr>
          </a:p>
          <a:p>
            <a:pPr marL="800100" lvl="1" indent="-342900">
              <a:buFont typeface="Arial" pitchFamily="34" charset="0"/>
              <a:buChar char="•"/>
            </a:pPr>
            <a:r>
              <a:rPr lang="en-IE" dirty="0" smtClean="0">
                <a:latin typeface="+mn-lt"/>
              </a:rPr>
              <a:t>Sub-conscious opinions being formed?</a:t>
            </a:r>
            <a:endParaRPr lang="en-IE" dirty="0">
              <a:latin typeface="+mn-lt"/>
            </a:endParaRPr>
          </a:p>
        </p:txBody>
      </p:sp>
    </p:spTree>
    <p:extLst>
      <p:ext uri="{BB962C8B-B14F-4D97-AF65-F5344CB8AC3E}">
        <p14:creationId xmlns:p14="http://schemas.microsoft.com/office/powerpoint/2010/main" val="281843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36712"/>
            <a:ext cx="9144000" cy="4626761"/>
          </a:xfrm>
          <a:prstGeom prst="rect">
            <a:avLst/>
          </a:prstGeom>
        </p:spPr>
      </p:pic>
    </p:spTree>
    <p:extLst>
      <p:ext uri="{BB962C8B-B14F-4D97-AF65-F5344CB8AC3E}">
        <p14:creationId xmlns:p14="http://schemas.microsoft.com/office/powerpoint/2010/main" val="3187835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2336" y="1124744"/>
            <a:ext cx="8496944" cy="646331"/>
          </a:xfrm>
          <a:prstGeom prst="rect">
            <a:avLst/>
          </a:prstGeom>
          <a:noFill/>
        </p:spPr>
        <p:txBody>
          <a:bodyPr wrap="square" rtlCol="0">
            <a:spAutoFit/>
          </a:bodyPr>
          <a:lstStyle/>
          <a:p>
            <a:r>
              <a:rPr lang="en-IE" sz="3600" dirty="0" smtClean="0">
                <a:latin typeface="+mj-lt"/>
              </a:rPr>
              <a:t>Perfection at all costs?</a:t>
            </a:r>
            <a:endParaRPr lang="en-IE" sz="3600" dirty="0">
              <a:latin typeface="+mj-lt"/>
            </a:endParaRPr>
          </a:p>
        </p:txBody>
      </p:sp>
      <p:sp>
        <p:nvSpPr>
          <p:cNvPr id="5" name="TextBox 4"/>
          <p:cNvSpPr txBox="1"/>
          <p:nvPr/>
        </p:nvSpPr>
        <p:spPr>
          <a:xfrm>
            <a:off x="179512" y="1916832"/>
            <a:ext cx="8352928" cy="3785652"/>
          </a:xfrm>
          <a:prstGeom prst="rect">
            <a:avLst/>
          </a:prstGeom>
          <a:noFill/>
        </p:spPr>
        <p:txBody>
          <a:bodyPr wrap="square" rtlCol="0">
            <a:spAutoFit/>
          </a:bodyPr>
          <a:lstStyle/>
          <a:p>
            <a:pPr marL="342900" indent="-342900">
              <a:buFont typeface="Arial" pitchFamily="34" charset="0"/>
              <a:buChar char="•"/>
            </a:pPr>
            <a:r>
              <a:rPr lang="en-IE" dirty="0" smtClean="0">
                <a:latin typeface="+mn-lt"/>
              </a:rPr>
              <a:t>Did we get bogged down in making sure it was perfect?</a:t>
            </a:r>
          </a:p>
          <a:p>
            <a:pPr marL="342900" indent="-342900">
              <a:buFont typeface="Arial" pitchFamily="34" charset="0"/>
              <a:buChar char="•"/>
            </a:pPr>
            <a:endParaRPr lang="en-IE" dirty="0">
              <a:latin typeface="+mn-lt"/>
            </a:endParaRPr>
          </a:p>
          <a:p>
            <a:pPr marL="342900" indent="-342900">
              <a:buFont typeface="Arial" pitchFamily="34" charset="0"/>
              <a:buChar char="•"/>
            </a:pPr>
            <a:r>
              <a:rPr lang="en-IE" dirty="0" smtClean="0">
                <a:latin typeface="+mn-lt"/>
              </a:rPr>
              <a:t>	Special Collections</a:t>
            </a:r>
            <a:br>
              <a:rPr lang="en-IE" dirty="0" smtClean="0">
                <a:latin typeface="+mn-lt"/>
              </a:rPr>
            </a:br>
            <a:r>
              <a:rPr lang="en-IE" dirty="0" smtClean="0">
                <a:latin typeface="+mn-lt"/>
              </a:rPr>
              <a:t>		Special Collections</a:t>
            </a:r>
            <a:br>
              <a:rPr lang="en-IE" dirty="0" smtClean="0">
                <a:latin typeface="+mn-lt"/>
              </a:rPr>
            </a:br>
            <a:r>
              <a:rPr lang="en-IE" dirty="0" smtClean="0">
                <a:latin typeface="+mn-lt"/>
              </a:rPr>
              <a:t>		Special Collections Reference</a:t>
            </a:r>
            <a:br>
              <a:rPr lang="en-IE" dirty="0" smtClean="0">
                <a:latin typeface="+mn-lt"/>
              </a:rPr>
            </a:br>
            <a:r>
              <a:rPr lang="en-IE" dirty="0" smtClean="0">
                <a:latin typeface="+mn-lt"/>
              </a:rPr>
              <a:t>		Strong Room</a:t>
            </a:r>
          </a:p>
          <a:p>
            <a:pPr marL="342900" indent="-342900">
              <a:buFont typeface="Arial" pitchFamily="34" charset="0"/>
              <a:buChar char="•"/>
            </a:pPr>
            <a:endParaRPr lang="en-IE" dirty="0">
              <a:latin typeface="+mn-lt"/>
            </a:endParaRPr>
          </a:p>
          <a:p>
            <a:pPr marL="342900" indent="-342900">
              <a:buFont typeface="Arial" pitchFamily="34" charset="0"/>
              <a:buChar char="•"/>
            </a:pPr>
            <a:r>
              <a:rPr lang="en-IE" dirty="0" smtClean="0">
                <a:latin typeface="+mn-lt"/>
              </a:rPr>
              <a:t>Conclusion #3: Librarians want perfection – users want good enough</a:t>
            </a:r>
          </a:p>
          <a:p>
            <a:endParaRPr lang="en-IE" dirty="0">
              <a:latin typeface="+mn-lt"/>
            </a:endParaRPr>
          </a:p>
        </p:txBody>
      </p:sp>
    </p:spTree>
    <p:extLst>
      <p:ext uri="{BB962C8B-B14F-4D97-AF65-F5344CB8AC3E}">
        <p14:creationId xmlns:p14="http://schemas.microsoft.com/office/powerpoint/2010/main" val="141583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520" y="1124744"/>
            <a:ext cx="8208912" cy="646331"/>
          </a:xfrm>
          <a:prstGeom prst="rect">
            <a:avLst/>
          </a:prstGeom>
          <a:noFill/>
        </p:spPr>
        <p:txBody>
          <a:bodyPr wrap="square" rtlCol="0">
            <a:spAutoFit/>
          </a:bodyPr>
          <a:lstStyle/>
          <a:p>
            <a:r>
              <a:rPr lang="en-IE" sz="3600" dirty="0" smtClean="0">
                <a:latin typeface="+mj-lt"/>
              </a:rPr>
              <a:t>Customisation – Tread Carefully</a:t>
            </a:r>
            <a:endParaRPr lang="en-IE" sz="3600" dirty="0">
              <a:latin typeface="+mj-lt"/>
            </a:endParaRPr>
          </a:p>
        </p:txBody>
      </p:sp>
      <p:sp>
        <p:nvSpPr>
          <p:cNvPr id="3" name="TextBox 2"/>
          <p:cNvSpPr txBox="1"/>
          <p:nvPr/>
        </p:nvSpPr>
        <p:spPr>
          <a:xfrm>
            <a:off x="243928" y="3356992"/>
            <a:ext cx="8693934" cy="461665"/>
          </a:xfrm>
          <a:prstGeom prst="rect">
            <a:avLst/>
          </a:prstGeom>
          <a:noFill/>
        </p:spPr>
        <p:txBody>
          <a:bodyPr wrap="square" rtlCol="0">
            <a:spAutoFit/>
          </a:bodyPr>
          <a:lstStyle/>
          <a:p>
            <a:pPr marL="342900" indent="-342900">
              <a:buFont typeface="Arial" pitchFamily="34" charset="0"/>
              <a:buChar char="•"/>
            </a:pPr>
            <a:r>
              <a:rPr lang="en-IE" dirty="0" smtClean="0">
                <a:latin typeface="+mn-lt"/>
              </a:rPr>
              <a:t>All Discovery Systems are *very* flexible – lots of options</a:t>
            </a:r>
            <a:endParaRPr lang="en-IE" dirty="0">
              <a:latin typeface="+mn-lt"/>
            </a:endParaRPr>
          </a:p>
        </p:txBody>
      </p:sp>
    </p:spTree>
    <p:extLst>
      <p:ext uri="{BB962C8B-B14F-4D97-AF65-F5344CB8AC3E}">
        <p14:creationId xmlns:p14="http://schemas.microsoft.com/office/powerpoint/2010/main" val="1261294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84" y="116631"/>
            <a:ext cx="9144000" cy="5925395"/>
          </a:xfrm>
          <a:prstGeom prst="rect">
            <a:avLst/>
          </a:prstGeom>
        </p:spPr>
      </p:pic>
    </p:spTree>
    <p:extLst>
      <p:ext uri="{BB962C8B-B14F-4D97-AF65-F5344CB8AC3E}">
        <p14:creationId xmlns:p14="http://schemas.microsoft.com/office/powerpoint/2010/main" val="548688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6029324"/>
          </a:xfrm>
          <a:prstGeom prst="rect">
            <a:avLst/>
          </a:prstGeom>
        </p:spPr>
      </p:pic>
    </p:spTree>
    <p:extLst>
      <p:ext uri="{BB962C8B-B14F-4D97-AF65-F5344CB8AC3E}">
        <p14:creationId xmlns:p14="http://schemas.microsoft.com/office/powerpoint/2010/main" val="4266166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3234" y="1124744"/>
            <a:ext cx="8208912" cy="646331"/>
          </a:xfrm>
          <a:prstGeom prst="rect">
            <a:avLst/>
          </a:prstGeom>
          <a:noFill/>
        </p:spPr>
        <p:txBody>
          <a:bodyPr wrap="square" rtlCol="0">
            <a:spAutoFit/>
          </a:bodyPr>
          <a:lstStyle/>
          <a:p>
            <a:r>
              <a:rPr lang="en-IE" sz="3600" dirty="0" smtClean="0">
                <a:latin typeface="+mj-lt"/>
              </a:rPr>
              <a:t>Customisation – Tread Carefully</a:t>
            </a:r>
            <a:endParaRPr lang="en-IE" sz="3600" dirty="0">
              <a:latin typeface="+mj-lt"/>
            </a:endParaRPr>
          </a:p>
        </p:txBody>
      </p:sp>
      <p:sp>
        <p:nvSpPr>
          <p:cNvPr id="3" name="TextBox 2"/>
          <p:cNvSpPr txBox="1"/>
          <p:nvPr/>
        </p:nvSpPr>
        <p:spPr>
          <a:xfrm>
            <a:off x="126538" y="1916832"/>
            <a:ext cx="8693934" cy="3416320"/>
          </a:xfrm>
          <a:prstGeom prst="rect">
            <a:avLst/>
          </a:prstGeom>
          <a:noFill/>
        </p:spPr>
        <p:txBody>
          <a:bodyPr wrap="square" rtlCol="0">
            <a:spAutoFit/>
          </a:bodyPr>
          <a:lstStyle/>
          <a:p>
            <a:endParaRPr lang="en-IE" dirty="0">
              <a:latin typeface="+mn-lt"/>
            </a:endParaRPr>
          </a:p>
          <a:p>
            <a:pPr marL="342900" indent="-342900">
              <a:buFont typeface="Arial" pitchFamily="34" charset="0"/>
              <a:buChar char="•"/>
            </a:pPr>
            <a:r>
              <a:rPr lang="en-IE" dirty="0" smtClean="0">
                <a:latin typeface="+mn-lt"/>
              </a:rPr>
              <a:t>Tempting to generate completely local feel</a:t>
            </a:r>
            <a:br>
              <a:rPr lang="en-IE" dirty="0" smtClean="0">
                <a:latin typeface="+mn-lt"/>
              </a:rPr>
            </a:br>
            <a:r>
              <a:rPr lang="en-IE" dirty="0" smtClean="0">
                <a:latin typeface="+mn-lt"/>
              </a:rPr>
              <a:t>	- </a:t>
            </a:r>
            <a:r>
              <a:rPr lang="en-IE" dirty="0">
                <a:latin typeface="+mn-lt"/>
              </a:rPr>
              <a:t> </a:t>
            </a:r>
            <a:r>
              <a:rPr lang="en-IE" dirty="0" smtClean="0">
                <a:latin typeface="+mn-lt"/>
              </a:rPr>
              <a:t> Can be timely</a:t>
            </a:r>
          </a:p>
          <a:p>
            <a:pPr marL="1257300" lvl="2" indent="-342900">
              <a:buFontTx/>
              <a:buChar char="-"/>
            </a:pPr>
            <a:r>
              <a:rPr lang="en-IE" dirty="0" smtClean="0">
                <a:latin typeface="+mn-lt"/>
              </a:rPr>
              <a:t>It probably won’t be noticed!</a:t>
            </a:r>
          </a:p>
          <a:p>
            <a:pPr marL="1257300" lvl="2" indent="-342900">
              <a:buFontTx/>
              <a:buChar char="-"/>
            </a:pPr>
            <a:r>
              <a:rPr lang="en-IE" dirty="0" smtClean="0">
                <a:latin typeface="+mn-lt"/>
              </a:rPr>
              <a:t>Beware the ripple effect of tweaking</a:t>
            </a:r>
            <a:endParaRPr lang="en-IE" dirty="0">
              <a:latin typeface="+mn-lt"/>
            </a:endParaRPr>
          </a:p>
          <a:p>
            <a:pPr marL="1257300" lvl="2" indent="-342900">
              <a:buFontTx/>
              <a:buChar char="-"/>
            </a:pPr>
            <a:endParaRPr lang="en-IE" dirty="0">
              <a:latin typeface="+mn-lt"/>
            </a:endParaRPr>
          </a:p>
          <a:p>
            <a:r>
              <a:rPr lang="en-IE" b="1" dirty="0" smtClean="0">
                <a:latin typeface="+mn-lt"/>
              </a:rPr>
              <a:t>Just because you can push a button, it doesn’t mean you have to</a:t>
            </a:r>
          </a:p>
          <a:p>
            <a:endParaRPr lang="en-IE" b="1" dirty="0">
              <a:latin typeface="+mn-lt"/>
            </a:endParaRPr>
          </a:p>
          <a:p>
            <a:endParaRPr lang="en-IE" b="1" dirty="0">
              <a:latin typeface="+mn-lt"/>
            </a:endParaRPr>
          </a:p>
        </p:txBody>
      </p:sp>
    </p:spTree>
    <p:extLst>
      <p:ext uri="{BB962C8B-B14F-4D97-AF65-F5344CB8AC3E}">
        <p14:creationId xmlns:p14="http://schemas.microsoft.com/office/powerpoint/2010/main" val="184025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894" y="34186"/>
            <a:ext cx="7035800" cy="600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256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8" y="0"/>
            <a:ext cx="9144000" cy="593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071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226369"/>
            <a:ext cx="8208912" cy="646331"/>
          </a:xfrm>
          <a:prstGeom prst="rect">
            <a:avLst/>
          </a:prstGeom>
          <a:noFill/>
        </p:spPr>
        <p:txBody>
          <a:bodyPr wrap="square" rtlCol="0">
            <a:spAutoFit/>
          </a:bodyPr>
          <a:lstStyle/>
          <a:p>
            <a:r>
              <a:rPr lang="en-IE" sz="3600" dirty="0" smtClean="0">
                <a:latin typeface="+mj-lt"/>
              </a:rPr>
              <a:t>How was it used?</a:t>
            </a:r>
            <a:endParaRPr lang="en-IE" sz="3600" dirty="0">
              <a:latin typeface="+mj-lt"/>
            </a:endParaRPr>
          </a:p>
        </p:txBody>
      </p:sp>
      <p:sp>
        <p:nvSpPr>
          <p:cNvPr id="3" name="TextBox 2"/>
          <p:cNvSpPr txBox="1"/>
          <p:nvPr/>
        </p:nvSpPr>
        <p:spPr>
          <a:xfrm>
            <a:off x="323528" y="2060848"/>
            <a:ext cx="7704856" cy="3046988"/>
          </a:xfrm>
          <a:prstGeom prst="rect">
            <a:avLst/>
          </a:prstGeom>
          <a:noFill/>
        </p:spPr>
        <p:txBody>
          <a:bodyPr wrap="square" rtlCol="0">
            <a:spAutoFit/>
          </a:bodyPr>
          <a:lstStyle/>
          <a:p>
            <a:pPr marL="342900" indent="-342900">
              <a:buFont typeface="Arial" pitchFamily="34" charset="0"/>
              <a:buChar char="•"/>
            </a:pPr>
            <a:r>
              <a:rPr lang="en-IE" b="1" dirty="0" smtClean="0">
                <a:latin typeface="+mn-lt"/>
              </a:rPr>
              <a:t>80/20 Theory</a:t>
            </a:r>
          </a:p>
          <a:p>
            <a:pPr marL="342900" indent="-342900">
              <a:buFont typeface="Arial" pitchFamily="34" charset="0"/>
              <a:buChar char="•"/>
            </a:pPr>
            <a:endParaRPr lang="en-IE" dirty="0">
              <a:latin typeface="+mn-lt"/>
            </a:endParaRPr>
          </a:p>
          <a:p>
            <a:pPr marL="342900" indent="-342900">
              <a:buFont typeface="Arial" pitchFamily="34" charset="0"/>
              <a:buChar char="•"/>
            </a:pPr>
            <a:r>
              <a:rPr lang="en-IE" dirty="0" smtClean="0">
                <a:latin typeface="+mn-lt"/>
              </a:rPr>
              <a:t>For every 1.5 million Basic Searches, there were:</a:t>
            </a:r>
            <a:endParaRPr lang="en-IE" dirty="0">
              <a:latin typeface="+mn-lt"/>
            </a:endParaRPr>
          </a:p>
          <a:p>
            <a:pPr marL="1257300" lvl="2" indent="-342900">
              <a:buFont typeface="Arial" pitchFamily="34" charset="0"/>
              <a:buChar char="•"/>
            </a:pPr>
            <a:r>
              <a:rPr lang="en-IE" dirty="0" smtClean="0">
                <a:latin typeface="+mn-lt"/>
              </a:rPr>
              <a:t>50,000 Advanced Searches (3%)</a:t>
            </a:r>
          </a:p>
          <a:p>
            <a:pPr marL="1257300" lvl="2" indent="-342900">
              <a:buFont typeface="Arial" pitchFamily="34" charset="0"/>
              <a:buChar char="•"/>
            </a:pPr>
            <a:r>
              <a:rPr lang="en-IE" dirty="0" smtClean="0">
                <a:latin typeface="+mn-lt"/>
              </a:rPr>
              <a:t>14 reviews written</a:t>
            </a:r>
          </a:p>
          <a:p>
            <a:pPr marL="1257300" lvl="2" indent="-342900">
              <a:buFont typeface="Arial" pitchFamily="34" charset="0"/>
              <a:buChar char="•"/>
            </a:pPr>
            <a:r>
              <a:rPr lang="en-IE" dirty="0" smtClean="0">
                <a:latin typeface="+mn-lt"/>
              </a:rPr>
              <a:t>Several hundred items tagged</a:t>
            </a:r>
          </a:p>
          <a:p>
            <a:pPr marL="1257300" lvl="2" indent="-342900">
              <a:buFont typeface="Arial" pitchFamily="34" charset="0"/>
              <a:buChar char="•"/>
            </a:pPr>
            <a:endParaRPr lang="en-IE" dirty="0">
              <a:latin typeface="+mn-lt"/>
            </a:endParaRPr>
          </a:p>
          <a:p>
            <a:pPr marL="342900" indent="-342900">
              <a:buFont typeface="Arial" pitchFamily="34" charset="0"/>
              <a:buChar char="•"/>
            </a:pPr>
            <a:r>
              <a:rPr lang="en-IE" dirty="0" smtClean="0">
                <a:latin typeface="+mn-lt"/>
              </a:rPr>
              <a:t>Value-added features don’t get used</a:t>
            </a:r>
            <a:endParaRPr lang="en-IE" dirty="0">
              <a:latin typeface="+mn-lt"/>
            </a:endParaRPr>
          </a:p>
        </p:txBody>
      </p:sp>
    </p:spTree>
    <p:extLst>
      <p:ext uri="{BB962C8B-B14F-4D97-AF65-F5344CB8AC3E}">
        <p14:creationId xmlns:p14="http://schemas.microsoft.com/office/powerpoint/2010/main" val="36608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226369"/>
            <a:ext cx="8208912" cy="646331"/>
          </a:xfrm>
          <a:prstGeom prst="rect">
            <a:avLst/>
          </a:prstGeom>
          <a:noFill/>
        </p:spPr>
        <p:txBody>
          <a:bodyPr wrap="square" rtlCol="0">
            <a:spAutoFit/>
          </a:bodyPr>
          <a:lstStyle/>
          <a:p>
            <a:r>
              <a:rPr lang="en-IE" sz="3600" dirty="0" err="1" smtClean="0">
                <a:latin typeface="+mj-lt"/>
              </a:rPr>
              <a:t>LibQual</a:t>
            </a:r>
            <a:r>
              <a:rPr lang="en-IE" sz="3600" dirty="0" smtClean="0">
                <a:latin typeface="+mj-lt"/>
              </a:rPr>
              <a:t> Survey</a:t>
            </a:r>
            <a:endParaRPr lang="en-IE" sz="3600" dirty="0">
              <a:latin typeface="+mj-lt"/>
            </a:endParaRPr>
          </a:p>
        </p:txBody>
      </p:sp>
      <p:sp>
        <p:nvSpPr>
          <p:cNvPr id="3" name="TextBox 2"/>
          <p:cNvSpPr txBox="1"/>
          <p:nvPr/>
        </p:nvSpPr>
        <p:spPr>
          <a:xfrm>
            <a:off x="323528" y="2060848"/>
            <a:ext cx="7704856" cy="2677656"/>
          </a:xfrm>
          <a:prstGeom prst="rect">
            <a:avLst/>
          </a:prstGeom>
          <a:noFill/>
        </p:spPr>
        <p:txBody>
          <a:bodyPr wrap="square" rtlCol="0">
            <a:spAutoFit/>
          </a:bodyPr>
          <a:lstStyle/>
          <a:p>
            <a:endParaRPr lang="en-IE" dirty="0">
              <a:latin typeface="+mn-lt"/>
            </a:endParaRPr>
          </a:p>
          <a:p>
            <a:pPr marL="342900" indent="-342900">
              <a:buFont typeface="Arial" pitchFamily="34" charset="0"/>
              <a:buChar char="•"/>
            </a:pPr>
            <a:r>
              <a:rPr lang="en-IE" dirty="0" err="1">
                <a:latin typeface="+mn-lt"/>
              </a:rPr>
              <a:t>LibQUAL</a:t>
            </a:r>
            <a:r>
              <a:rPr lang="en-IE" dirty="0">
                <a:latin typeface="+mn-lt"/>
              </a:rPr>
              <a:t>+® is a suite of services that libraries use to solicit, track, understand, and act upon users' opinions of service quality. </a:t>
            </a:r>
            <a:endParaRPr lang="en-IE" dirty="0" smtClean="0">
              <a:latin typeface="+mn-lt"/>
            </a:endParaRPr>
          </a:p>
          <a:p>
            <a:endParaRPr lang="en-IE" dirty="0">
              <a:latin typeface="+mn-lt"/>
            </a:endParaRPr>
          </a:p>
          <a:p>
            <a:pPr marL="342900" indent="-342900">
              <a:buFont typeface="Arial" pitchFamily="34" charset="0"/>
              <a:buChar char="•"/>
            </a:pPr>
            <a:r>
              <a:rPr lang="en-IE" dirty="0" smtClean="0">
                <a:latin typeface="+mn-lt"/>
              </a:rPr>
              <a:t>Global; great for benchmarking between years and between institutions</a:t>
            </a:r>
            <a:endParaRPr lang="en-IE" dirty="0">
              <a:latin typeface="+mn-l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683444"/>
            <a:ext cx="30480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343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438803225"/>
              </p:ext>
            </p:extLst>
          </p:nvPr>
        </p:nvGraphicFramePr>
        <p:xfrm>
          <a:off x="574675" y="2852938"/>
          <a:ext cx="7961313" cy="1116123"/>
        </p:xfrm>
        <a:graphic>
          <a:graphicData uri="http://schemas.openxmlformats.org/drawingml/2006/table">
            <a:tbl>
              <a:tblPr firstRow="1" firstCol="1" bandRow="1"/>
              <a:tblGrid>
                <a:gridCol w="3789377"/>
                <a:gridCol w="905106"/>
                <a:gridCol w="662538"/>
                <a:gridCol w="539443"/>
                <a:gridCol w="671589"/>
                <a:gridCol w="660727"/>
                <a:gridCol w="732533"/>
              </a:tblGrid>
              <a:tr h="558063">
                <a:tc>
                  <a:txBody>
                    <a:bodyPr/>
                    <a:lstStyle/>
                    <a:p>
                      <a:pPr>
                        <a:lnSpc>
                          <a:spcPct val="115000"/>
                        </a:lnSpc>
                        <a:spcAft>
                          <a:spcPts val="0"/>
                        </a:spcAft>
                      </a:pPr>
                      <a:r>
                        <a:rPr lang="en-IE" sz="1000" b="1" dirty="0">
                          <a:solidFill>
                            <a:srgbClr val="000000"/>
                          </a:solidFill>
                          <a:effectLst/>
                          <a:latin typeface="Calibri"/>
                          <a:ea typeface="Times New Roman"/>
                          <a:cs typeface="Times New Roman"/>
                        </a:rPr>
                        <a:t> </a:t>
                      </a:r>
                      <a:endParaRPr lang="en-IE" sz="1000" dirty="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000" b="1" dirty="0">
                          <a:solidFill>
                            <a:srgbClr val="000000"/>
                          </a:solidFill>
                          <a:effectLst/>
                          <a:latin typeface="Calibri"/>
                          <a:ea typeface="Times New Roman"/>
                          <a:cs typeface="Times New Roman"/>
                        </a:rPr>
                        <a:t> </a:t>
                      </a:r>
                      <a:endParaRPr lang="en-IE" sz="1000" dirty="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000" b="1">
                          <a:solidFill>
                            <a:srgbClr val="000000"/>
                          </a:solidFill>
                          <a:effectLst/>
                          <a:latin typeface="Calibri"/>
                          <a:ea typeface="Times New Roman"/>
                          <a:cs typeface="Times New Roman"/>
                        </a:rPr>
                        <a:t>minimum</a:t>
                      </a:r>
                      <a:endParaRPr lang="en-IE" sz="100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000" b="1">
                          <a:solidFill>
                            <a:srgbClr val="000000"/>
                          </a:solidFill>
                          <a:effectLst/>
                          <a:latin typeface="Calibri"/>
                          <a:ea typeface="Times New Roman"/>
                          <a:cs typeface="Times New Roman"/>
                        </a:rPr>
                        <a:t>desired</a:t>
                      </a:r>
                      <a:endParaRPr lang="en-IE" sz="100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000" b="1">
                          <a:solidFill>
                            <a:srgbClr val="000000"/>
                          </a:solidFill>
                          <a:effectLst/>
                          <a:latin typeface="Calibri"/>
                          <a:ea typeface="Times New Roman"/>
                          <a:cs typeface="Times New Roman"/>
                        </a:rPr>
                        <a:t>perceived</a:t>
                      </a:r>
                      <a:endParaRPr lang="en-IE" sz="100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000" b="1">
                          <a:solidFill>
                            <a:srgbClr val="000000"/>
                          </a:solidFill>
                          <a:effectLst/>
                          <a:latin typeface="Calibri"/>
                          <a:ea typeface="Times New Roman"/>
                          <a:cs typeface="Times New Roman"/>
                        </a:rPr>
                        <a:t>adequacy</a:t>
                      </a:r>
                      <a:endParaRPr lang="en-IE" sz="100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000" b="1">
                          <a:solidFill>
                            <a:srgbClr val="000000"/>
                          </a:solidFill>
                          <a:effectLst/>
                          <a:latin typeface="Calibri"/>
                          <a:ea typeface="Times New Roman"/>
                          <a:cs typeface="Times New Roman"/>
                        </a:rPr>
                        <a:t>superiority</a:t>
                      </a:r>
                      <a:endParaRPr lang="en-IE" sz="100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79030">
                <a:tc>
                  <a:txBody>
                    <a:bodyPr/>
                    <a:lstStyle/>
                    <a:p>
                      <a:pPr>
                        <a:lnSpc>
                          <a:spcPct val="115000"/>
                        </a:lnSpc>
                        <a:spcAft>
                          <a:spcPts val="0"/>
                        </a:spcAft>
                      </a:pPr>
                      <a:r>
                        <a:rPr lang="en-IE" sz="1000" b="1" dirty="0" smtClean="0">
                          <a:solidFill>
                            <a:srgbClr val="000000"/>
                          </a:solidFill>
                          <a:effectLst/>
                          <a:latin typeface="Calibri"/>
                          <a:ea typeface="Times New Roman"/>
                          <a:cs typeface="Times New Roman"/>
                        </a:rPr>
                        <a:t>IC-1 Making </a:t>
                      </a:r>
                      <a:r>
                        <a:rPr lang="en-IE" sz="1000" b="1" dirty="0">
                          <a:solidFill>
                            <a:srgbClr val="000000"/>
                          </a:solidFill>
                          <a:effectLst/>
                          <a:latin typeface="Calibri"/>
                          <a:ea typeface="Times New Roman"/>
                          <a:cs typeface="Times New Roman"/>
                        </a:rPr>
                        <a:t>electronic resources accessible from my home or office</a:t>
                      </a:r>
                      <a:endParaRPr lang="en-IE" sz="1000" dirty="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000" b="1">
                          <a:solidFill>
                            <a:srgbClr val="000000"/>
                          </a:solidFill>
                          <a:effectLst/>
                          <a:latin typeface="Calibri"/>
                          <a:ea typeface="Times New Roman"/>
                          <a:cs typeface="Times New Roman"/>
                        </a:rPr>
                        <a:t>Overall</a:t>
                      </a:r>
                      <a:endParaRPr lang="en-IE" sz="100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E" sz="1000">
                          <a:solidFill>
                            <a:srgbClr val="000000"/>
                          </a:solidFill>
                          <a:effectLst/>
                          <a:latin typeface="Calibri"/>
                          <a:ea typeface="Times New Roman"/>
                          <a:cs typeface="Times New Roman"/>
                        </a:rPr>
                        <a:t>6.42</a:t>
                      </a:r>
                      <a:endParaRPr lang="en-IE" sz="100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E" sz="1000">
                          <a:solidFill>
                            <a:srgbClr val="000000"/>
                          </a:solidFill>
                          <a:effectLst/>
                          <a:latin typeface="Calibri"/>
                          <a:ea typeface="Times New Roman"/>
                          <a:cs typeface="Times New Roman"/>
                        </a:rPr>
                        <a:t>7.84</a:t>
                      </a:r>
                      <a:endParaRPr lang="en-IE" sz="100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E" sz="1000">
                          <a:solidFill>
                            <a:srgbClr val="000000"/>
                          </a:solidFill>
                          <a:effectLst/>
                          <a:latin typeface="Calibri"/>
                          <a:ea typeface="Times New Roman"/>
                          <a:cs typeface="Times New Roman"/>
                        </a:rPr>
                        <a:t>6.49</a:t>
                      </a:r>
                      <a:endParaRPr lang="en-IE" sz="100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E" sz="1000">
                          <a:solidFill>
                            <a:srgbClr val="000000"/>
                          </a:solidFill>
                          <a:effectLst/>
                          <a:latin typeface="Calibri"/>
                          <a:ea typeface="Times New Roman"/>
                          <a:cs typeface="Times New Roman"/>
                        </a:rPr>
                        <a:t>0.07</a:t>
                      </a:r>
                      <a:endParaRPr lang="en-IE" sz="100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E" sz="1000">
                          <a:solidFill>
                            <a:srgbClr val="000000"/>
                          </a:solidFill>
                          <a:effectLst/>
                          <a:latin typeface="Calibri"/>
                          <a:ea typeface="Times New Roman"/>
                          <a:cs typeface="Times New Roman"/>
                        </a:rPr>
                        <a:t>-1.35</a:t>
                      </a:r>
                      <a:endParaRPr lang="en-IE" sz="100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030">
                <a:tc>
                  <a:txBody>
                    <a:bodyPr/>
                    <a:lstStyle/>
                    <a:p>
                      <a:pPr>
                        <a:lnSpc>
                          <a:spcPct val="115000"/>
                        </a:lnSpc>
                        <a:spcAft>
                          <a:spcPts val="0"/>
                        </a:spcAft>
                      </a:pPr>
                      <a:r>
                        <a:rPr lang="en-IE" sz="1000" b="1" dirty="0" smtClean="0">
                          <a:solidFill>
                            <a:srgbClr val="000000"/>
                          </a:solidFill>
                          <a:effectLst/>
                          <a:latin typeface="Calibri"/>
                          <a:ea typeface="Times New Roman"/>
                          <a:cs typeface="Times New Roman"/>
                        </a:rPr>
                        <a:t>IC-2 A </a:t>
                      </a:r>
                      <a:r>
                        <a:rPr lang="en-IE" sz="1000" b="1" dirty="0">
                          <a:solidFill>
                            <a:srgbClr val="000000"/>
                          </a:solidFill>
                          <a:effectLst/>
                          <a:latin typeface="Calibri"/>
                          <a:ea typeface="Times New Roman"/>
                          <a:cs typeface="Times New Roman"/>
                        </a:rPr>
                        <a:t>library website enabling me to locate information on my own</a:t>
                      </a:r>
                      <a:endParaRPr lang="en-IE" sz="1000" dirty="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000" b="1" dirty="0">
                          <a:solidFill>
                            <a:srgbClr val="000000"/>
                          </a:solidFill>
                          <a:effectLst/>
                          <a:latin typeface="Calibri"/>
                          <a:ea typeface="Times New Roman"/>
                          <a:cs typeface="Times New Roman"/>
                        </a:rPr>
                        <a:t>Overall</a:t>
                      </a:r>
                      <a:endParaRPr lang="en-IE" sz="1000" dirty="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E" sz="1000" dirty="0">
                          <a:solidFill>
                            <a:srgbClr val="000000"/>
                          </a:solidFill>
                          <a:effectLst/>
                          <a:latin typeface="Calibri"/>
                          <a:ea typeface="Times New Roman"/>
                          <a:cs typeface="Times New Roman"/>
                        </a:rPr>
                        <a:t>6.53</a:t>
                      </a:r>
                      <a:endParaRPr lang="en-IE" sz="1000" dirty="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E" sz="1000" dirty="0">
                          <a:solidFill>
                            <a:srgbClr val="000000"/>
                          </a:solidFill>
                          <a:effectLst/>
                          <a:latin typeface="Calibri"/>
                          <a:ea typeface="Times New Roman"/>
                          <a:cs typeface="Times New Roman"/>
                        </a:rPr>
                        <a:t>8.00</a:t>
                      </a:r>
                      <a:endParaRPr lang="en-IE" sz="1000" dirty="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E" sz="1000" dirty="0">
                          <a:solidFill>
                            <a:srgbClr val="000000"/>
                          </a:solidFill>
                          <a:effectLst/>
                          <a:latin typeface="Calibri"/>
                          <a:ea typeface="Times New Roman"/>
                          <a:cs typeface="Times New Roman"/>
                        </a:rPr>
                        <a:t>6.49</a:t>
                      </a:r>
                      <a:endParaRPr lang="en-IE" sz="1000" dirty="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E" sz="1000" dirty="0">
                          <a:solidFill>
                            <a:srgbClr val="9C0006"/>
                          </a:solidFill>
                          <a:effectLst/>
                          <a:latin typeface="Calibri"/>
                          <a:ea typeface="Times New Roman"/>
                          <a:cs typeface="Times New Roman"/>
                        </a:rPr>
                        <a:t>-0.03</a:t>
                      </a:r>
                      <a:endParaRPr lang="en-IE" sz="1000" dirty="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E" sz="1000" dirty="0">
                          <a:solidFill>
                            <a:srgbClr val="000000"/>
                          </a:solidFill>
                          <a:effectLst/>
                          <a:latin typeface="Calibri"/>
                          <a:ea typeface="Times New Roman"/>
                          <a:cs typeface="Times New Roman"/>
                        </a:rPr>
                        <a:t>-1.51</a:t>
                      </a:r>
                      <a:endParaRPr lang="en-IE" sz="1000" dirty="0">
                        <a:effectLst/>
                        <a:latin typeface="Calibri"/>
                        <a:ea typeface="Calibri"/>
                        <a:cs typeface="Times New Roman"/>
                      </a:endParaRPr>
                    </a:p>
                  </a:txBody>
                  <a:tcPr marL="65168" marR="651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251520" y="1199379"/>
            <a:ext cx="8280920" cy="646331"/>
          </a:xfrm>
          <a:prstGeom prst="rect">
            <a:avLst/>
          </a:prstGeom>
          <a:noFill/>
        </p:spPr>
        <p:txBody>
          <a:bodyPr wrap="square" rtlCol="0">
            <a:spAutoFit/>
          </a:bodyPr>
          <a:lstStyle/>
          <a:p>
            <a:r>
              <a:rPr lang="en-IE" sz="3600" dirty="0" err="1" smtClean="0">
                <a:latin typeface="+mj-lt"/>
              </a:rPr>
              <a:t>LibQual</a:t>
            </a:r>
            <a:r>
              <a:rPr lang="en-IE" sz="3600" dirty="0" smtClean="0">
                <a:latin typeface="+mj-lt"/>
              </a:rPr>
              <a:t> - Information Control Remit</a:t>
            </a:r>
            <a:endParaRPr lang="en-IE" sz="3600" dirty="0">
              <a:latin typeface="+mj-lt"/>
            </a:endParaRPr>
          </a:p>
        </p:txBody>
      </p:sp>
      <p:sp>
        <p:nvSpPr>
          <p:cNvPr id="6" name="TextBox 5"/>
          <p:cNvSpPr txBox="1"/>
          <p:nvPr/>
        </p:nvSpPr>
        <p:spPr>
          <a:xfrm>
            <a:off x="611560" y="4653136"/>
            <a:ext cx="7740278" cy="461665"/>
          </a:xfrm>
          <a:prstGeom prst="rect">
            <a:avLst/>
          </a:prstGeom>
          <a:noFill/>
        </p:spPr>
        <p:txBody>
          <a:bodyPr wrap="square" rtlCol="0">
            <a:spAutoFit/>
          </a:bodyPr>
          <a:lstStyle/>
          <a:p>
            <a:r>
              <a:rPr lang="en-IE" dirty="0" smtClean="0">
                <a:latin typeface="+mn-lt"/>
              </a:rPr>
              <a:t>Let’s form a committee!!!</a:t>
            </a:r>
            <a:endParaRPr lang="en-IE" dirty="0">
              <a:latin typeface="+mn-l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631" y="4005065"/>
            <a:ext cx="4256473" cy="2016224"/>
          </a:xfrm>
          <a:prstGeom prst="rect">
            <a:avLst/>
          </a:prstGeom>
        </p:spPr>
      </p:pic>
      <p:sp>
        <p:nvSpPr>
          <p:cNvPr id="3" name="TextBox 2"/>
          <p:cNvSpPr txBox="1"/>
          <p:nvPr/>
        </p:nvSpPr>
        <p:spPr>
          <a:xfrm>
            <a:off x="2051720" y="5828120"/>
            <a:ext cx="3159951" cy="215444"/>
          </a:xfrm>
          <a:prstGeom prst="rect">
            <a:avLst/>
          </a:prstGeom>
          <a:noFill/>
        </p:spPr>
        <p:txBody>
          <a:bodyPr wrap="square" rtlCol="0">
            <a:spAutoFit/>
          </a:bodyPr>
          <a:lstStyle/>
          <a:p>
            <a:r>
              <a:rPr lang="en-IE" sz="800" dirty="0">
                <a:solidFill>
                  <a:schemeClr val="accent6"/>
                </a:solidFill>
              </a:rPr>
              <a:t>https://www.bundestag.de/htdocs_e/bundestag/committees</a:t>
            </a:r>
          </a:p>
        </p:txBody>
      </p:sp>
    </p:spTree>
    <p:extLst>
      <p:ext uri="{BB962C8B-B14F-4D97-AF65-F5344CB8AC3E}">
        <p14:creationId xmlns:p14="http://schemas.microsoft.com/office/powerpoint/2010/main" val="319392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64" y="0"/>
            <a:ext cx="9130036" cy="71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a:off x="5436096" y="3645024"/>
            <a:ext cx="574675" cy="1584325"/>
          </a:xfrm>
          <a:prstGeom prst="downArrow">
            <a:avLst/>
          </a:prstGeom>
          <a:solidFill>
            <a:srgbClr val="C0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9" name="Up Arrow 8"/>
          <p:cNvSpPr/>
          <p:nvPr/>
        </p:nvSpPr>
        <p:spPr>
          <a:xfrm>
            <a:off x="7086600" y="3429000"/>
            <a:ext cx="647700" cy="1584325"/>
          </a:xfrm>
          <a:prstGeom prst="upArrow">
            <a:avLst/>
          </a:prstGeom>
          <a:solidFill>
            <a:srgbClr val="C0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1710585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bwMode="auto">
          <a:xfrm>
            <a:off x="105933" y="1870672"/>
            <a:ext cx="2880320" cy="1224136"/>
          </a:xfrm>
          <a:prstGeom prst="wedgeEllipseCallou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IE" dirty="0">
                <a:latin typeface="Calibri" pitchFamily="34" charset="0"/>
              </a:rPr>
              <a:t>The website is difficult to use</a:t>
            </a:r>
          </a:p>
        </p:txBody>
      </p:sp>
      <p:sp>
        <p:nvSpPr>
          <p:cNvPr id="18" name="Oval Callout 17"/>
          <p:cNvSpPr/>
          <p:nvPr/>
        </p:nvSpPr>
        <p:spPr bwMode="auto">
          <a:xfrm>
            <a:off x="1619672" y="3082176"/>
            <a:ext cx="3219258" cy="1224136"/>
          </a:xfrm>
          <a:prstGeom prst="wedgeEllipseCallou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IE" sz="1800" dirty="0">
                <a:latin typeface="Calibri" pitchFamily="34" charset="0"/>
              </a:rPr>
              <a:t>Navigation of the website is confusing</a:t>
            </a:r>
          </a:p>
        </p:txBody>
      </p:sp>
      <p:sp>
        <p:nvSpPr>
          <p:cNvPr id="19" name="Oval Callout 18"/>
          <p:cNvSpPr/>
          <p:nvPr/>
        </p:nvSpPr>
        <p:spPr bwMode="auto">
          <a:xfrm>
            <a:off x="122313" y="4362497"/>
            <a:ext cx="3182266" cy="1496903"/>
          </a:xfrm>
          <a:prstGeom prst="wedgeEllipseCallou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IE" sz="1800" dirty="0">
                <a:latin typeface="Calibri" pitchFamily="34" charset="0"/>
              </a:rPr>
              <a:t>Access to e-resources needs to be more user-friendly</a:t>
            </a:r>
          </a:p>
        </p:txBody>
      </p:sp>
      <p:sp>
        <p:nvSpPr>
          <p:cNvPr id="17" name="Rounded Rectangular Callout 16"/>
          <p:cNvSpPr/>
          <p:nvPr/>
        </p:nvSpPr>
        <p:spPr bwMode="auto">
          <a:xfrm>
            <a:off x="6192608" y="2050692"/>
            <a:ext cx="2592288" cy="931711"/>
          </a:xfrm>
          <a:prstGeom prst="wedgeRoundRectCallou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IE" sz="2000" dirty="0">
                <a:latin typeface="Calibri" pitchFamily="34" charset="0"/>
              </a:rPr>
              <a:t>The website is easy to use since the </a:t>
            </a:r>
            <a:r>
              <a:rPr lang="en-IE" sz="2000" dirty="0" smtClean="0">
                <a:latin typeface="Calibri" pitchFamily="34" charset="0"/>
              </a:rPr>
              <a:t>redesign</a:t>
            </a:r>
            <a:endParaRPr lang="en-IE" sz="2000" dirty="0">
              <a:latin typeface="Calibri" pitchFamily="34" charset="0"/>
            </a:endParaRPr>
          </a:p>
        </p:txBody>
      </p:sp>
      <p:sp>
        <p:nvSpPr>
          <p:cNvPr id="20" name="Rounded Rectangular Callout 19"/>
          <p:cNvSpPr/>
          <p:nvPr/>
        </p:nvSpPr>
        <p:spPr bwMode="auto">
          <a:xfrm>
            <a:off x="5868144" y="3334204"/>
            <a:ext cx="2033736" cy="720080"/>
          </a:xfrm>
          <a:prstGeom prst="wedgeRoundRectCallou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IE" sz="2000" dirty="0">
                <a:latin typeface="Calibri" pitchFamily="34" charset="0"/>
              </a:rPr>
              <a:t>Online services are great!</a:t>
            </a:r>
          </a:p>
        </p:txBody>
      </p:sp>
      <p:sp>
        <p:nvSpPr>
          <p:cNvPr id="21" name="Rounded Rectangular Callout 20"/>
          <p:cNvSpPr/>
          <p:nvPr/>
        </p:nvSpPr>
        <p:spPr bwMode="auto">
          <a:xfrm>
            <a:off x="6228184" y="4757737"/>
            <a:ext cx="2376264" cy="844625"/>
          </a:xfrm>
          <a:prstGeom prst="wedgeRoundRectCallou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IE" sz="2000" dirty="0">
                <a:latin typeface="Calibri" pitchFamily="34" charset="0"/>
              </a:rPr>
              <a:t>Off-campus access works very well</a:t>
            </a:r>
          </a:p>
        </p:txBody>
      </p:sp>
      <p:sp>
        <p:nvSpPr>
          <p:cNvPr id="10" name="TextBox 9"/>
          <p:cNvSpPr txBox="1"/>
          <p:nvPr/>
        </p:nvSpPr>
        <p:spPr>
          <a:xfrm>
            <a:off x="2627784" y="5767972"/>
            <a:ext cx="4682091" cy="215444"/>
          </a:xfrm>
          <a:prstGeom prst="rect">
            <a:avLst/>
          </a:prstGeom>
          <a:noFill/>
        </p:spPr>
        <p:txBody>
          <a:bodyPr wrap="square" rtlCol="0">
            <a:spAutoFit/>
          </a:bodyPr>
          <a:lstStyle/>
          <a:p>
            <a:r>
              <a:rPr lang="en-IE" sz="800" dirty="0" smtClean="0">
                <a:solidFill>
                  <a:schemeClr val="accent6"/>
                </a:solidFill>
              </a:rPr>
              <a:t>http://</a:t>
            </a:r>
            <a:r>
              <a:rPr lang="en-IE" sz="800" dirty="0">
                <a:solidFill>
                  <a:schemeClr val="accent6"/>
                </a:solidFill>
              </a:rPr>
              <a:t>s-media-cache-ak0.pinimg.com/236x/63/02/b7/6302b7a9d6b26da7b04bc10fe4930ef3.jpg</a:t>
            </a:r>
          </a:p>
        </p:txBody>
      </p:sp>
      <p:pic>
        <p:nvPicPr>
          <p:cNvPr id="3" name="Picture 2"/>
          <p:cNvPicPr>
            <a:picLocks noChangeAspect="1"/>
          </p:cNvPicPr>
          <p:nvPr/>
        </p:nvPicPr>
        <p:blipFill>
          <a:blip r:embed="rId4"/>
          <a:stretch>
            <a:fillRect/>
          </a:stretch>
        </p:blipFill>
        <p:spPr>
          <a:xfrm>
            <a:off x="3326203" y="1941992"/>
            <a:ext cx="2594883" cy="3504503"/>
          </a:xfrm>
          <a:prstGeom prst="rect">
            <a:avLst/>
          </a:prstGeom>
        </p:spPr>
      </p:pic>
    </p:spTree>
    <p:extLst>
      <p:ext uri="{BB962C8B-B14F-4D97-AF65-F5344CB8AC3E}">
        <p14:creationId xmlns:p14="http://schemas.microsoft.com/office/powerpoint/2010/main" val="30230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8" grpId="0" animBg="1"/>
      <p:bldP spid="18" grpId="1" animBg="1"/>
      <p:bldP spid="19" grpId="0" animBg="1"/>
      <p:bldP spid="19" grpId="1" animBg="1"/>
      <p:bldP spid="17" grpId="0" animBg="1"/>
      <p:bldP spid="17" grpId="1" animBg="1"/>
      <p:bldP spid="20" grpId="0" animBg="1"/>
      <p:bldP spid="20" grpId="1" animBg="1"/>
      <p:bldP spid="21" grpId="0" animBg="1"/>
      <p:bldP spid="21" grpId="1"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060231"/>
            <a:ext cx="8208912" cy="646331"/>
          </a:xfrm>
          <a:prstGeom prst="rect">
            <a:avLst/>
          </a:prstGeom>
          <a:noFill/>
        </p:spPr>
        <p:txBody>
          <a:bodyPr wrap="square" rtlCol="0">
            <a:spAutoFit/>
          </a:bodyPr>
          <a:lstStyle/>
          <a:p>
            <a:r>
              <a:rPr lang="en-IE" sz="3600" dirty="0" smtClean="0">
                <a:latin typeface="+mj-lt"/>
              </a:rPr>
              <a:t>Assemble The Lab Rats!</a:t>
            </a:r>
            <a:endParaRPr lang="en-IE" sz="3600" dirty="0">
              <a:latin typeface="+mj-lt"/>
            </a:endParaRPr>
          </a:p>
        </p:txBody>
      </p:sp>
      <p:sp>
        <p:nvSpPr>
          <p:cNvPr id="5" name="Content Placeholder 2"/>
          <p:cNvSpPr txBox="1">
            <a:spLocks/>
          </p:cNvSpPr>
          <p:nvPr/>
        </p:nvSpPr>
        <p:spPr>
          <a:xfrm>
            <a:off x="574675" y="1981200"/>
            <a:ext cx="7961313" cy="3810000"/>
          </a:xfrm>
          <a:prstGeom prst="rect">
            <a:avLst/>
          </a:prstGeom>
        </p:spPr>
        <p:txBody>
          <a:bodyPr/>
          <a:lstStyle>
            <a:lvl1pPr marL="342900" indent="-342900" algn="l" rtl="0" eaLnBrk="0" fontAlgn="base" hangingPunct="0">
              <a:spcBef>
                <a:spcPct val="0"/>
              </a:spcBef>
              <a:spcAft>
                <a:spcPts val="900"/>
              </a:spcAft>
              <a:buChar char="•"/>
              <a:defRPr sz="2400">
                <a:solidFill>
                  <a:srgbClr val="304554"/>
                </a:solidFill>
                <a:latin typeface="+mn-lt"/>
                <a:ea typeface="+mn-ea"/>
                <a:cs typeface="+mn-cs"/>
              </a:defRPr>
            </a:lvl1pPr>
            <a:lvl2pPr marL="742950" indent="-285750" algn="l" rtl="0" eaLnBrk="0" fontAlgn="base" hangingPunct="0">
              <a:spcBef>
                <a:spcPct val="0"/>
              </a:spcBef>
              <a:spcAft>
                <a:spcPts val="900"/>
              </a:spcAft>
              <a:buChar char="–"/>
              <a:defRPr sz="2400">
                <a:solidFill>
                  <a:srgbClr val="304554"/>
                </a:solidFill>
                <a:latin typeface="+mn-lt"/>
                <a:ea typeface="+mn-ea"/>
              </a:defRPr>
            </a:lvl2pPr>
            <a:lvl3pPr marL="1143000" indent="-228600" algn="l" rtl="0" eaLnBrk="0" fontAlgn="base" hangingPunct="0">
              <a:spcBef>
                <a:spcPct val="0"/>
              </a:spcBef>
              <a:spcAft>
                <a:spcPts val="900"/>
              </a:spcAft>
              <a:buChar char="•"/>
              <a:defRPr sz="2100">
                <a:solidFill>
                  <a:srgbClr val="304554"/>
                </a:solidFill>
                <a:latin typeface="+mn-lt"/>
                <a:ea typeface="+mn-ea"/>
              </a:defRPr>
            </a:lvl3pPr>
            <a:lvl4pPr marL="1562100" indent="-228600" algn="l" rtl="0" eaLnBrk="0" fontAlgn="base" hangingPunct="0">
              <a:spcBef>
                <a:spcPct val="0"/>
              </a:spcBef>
              <a:spcAft>
                <a:spcPts val="900"/>
              </a:spcAft>
              <a:buChar char="–"/>
              <a:defRPr>
                <a:solidFill>
                  <a:srgbClr val="304554"/>
                </a:solidFill>
                <a:latin typeface="+mn-lt"/>
                <a:ea typeface="+mn-ea"/>
              </a:defRPr>
            </a:lvl4pPr>
            <a:lvl5pPr marL="1981200" indent="-228600" algn="l" rtl="0" eaLnBrk="0" fontAlgn="base" hangingPunct="0">
              <a:spcBef>
                <a:spcPct val="0"/>
              </a:spcBef>
              <a:spcAft>
                <a:spcPts val="900"/>
              </a:spcAft>
              <a:buChar char="»"/>
              <a:defRPr sz="1600">
                <a:solidFill>
                  <a:srgbClr val="304554"/>
                </a:solidFill>
                <a:latin typeface="+mn-lt"/>
                <a:ea typeface="+mn-ea"/>
              </a:defRPr>
            </a:lvl5pPr>
            <a:lvl6pPr marL="2438400" indent="-228600" algn="l" rtl="0" fontAlgn="base">
              <a:spcBef>
                <a:spcPct val="0"/>
              </a:spcBef>
              <a:spcAft>
                <a:spcPts val="900"/>
              </a:spcAft>
              <a:buChar char="»"/>
              <a:defRPr sz="1600">
                <a:solidFill>
                  <a:srgbClr val="304554"/>
                </a:solidFill>
                <a:latin typeface="+mn-lt"/>
                <a:ea typeface="+mn-ea"/>
              </a:defRPr>
            </a:lvl6pPr>
            <a:lvl7pPr marL="2895600" indent="-228600" algn="l" rtl="0" fontAlgn="base">
              <a:spcBef>
                <a:spcPct val="0"/>
              </a:spcBef>
              <a:spcAft>
                <a:spcPts val="900"/>
              </a:spcAft>
              <a:buChar char="»"/>
              <a:defRPr sz="1600">
                <a:solidFill>
                  <a:srgbClr val="304554"/>
                </a:solidFill>
                <a:latin typeface="+mn-lt"/>
                <a:ea typeface="+mn-ea"/>
              </a:defRPr>
            </a:lvl7pPr>
            <a:lvl8pPr marL="3352800" indent="-228600" algn="l" rtl="0" fontAlgn="base">
              <a:spcBef>
                <a:spcPct val="0"/>
              </a:spcBef>
              <a:spcAft>
                <a:spcPts val="900"/>
              </a:spcAft>
              <a:buChar char="»"/>
              <a:defRPr sz="1600">
                <a:solidFill>
                  <a:srgbClr val="304554"/>
                </a:solidFill>
                <a:latin typeface="+mn-lt"/>
                <a:ea typeface="+mn-ea"/>
              </a:defRPr>
            </a:lvl8pPr>
            <a:lvl9pPr marL="3810000" indent="-228600" algn="l" rtl="0" fontAlgn="base">
              <a:spcBef>
                <a:spcPct val="0"/>
              </a:spcBef>
              <a:spcAft>
                <a:spcPts val="900"/>
              </a:spcAft>
              <a:buChar char="»"/>
              <a:defRPr sz="1600">
                <a:solidFill>
                  <a:srgbClr val="304554"/>
                </a:solidFill>
                <a:latin typeface="+mn-lt"/>
                <a:ea typeface="+mn-ea"/>
              </a:defRPr>
            </a:lvl9pPr>
          </a:lstStyle>
          <a:p>
            <a:pPr eaLnBrk="1" hangingPunct="1"/>
            <a:r>
              <a:rPr lang="en-IE" kern="0" smtClean="0">
                <a:solidFill>
                  <a:schemeClr val="tx1"/>
                </a:solidFill>
              </a:rPr>
              <a:t>User Observation Study</a:t>
            </a:r>
          </a:p>
          <a:p>
            <a:pPr lvl="1" eaLnBrk="1" hangingPunct="1"/>
            <a:r>
              <a:rPr lang="en-IE" kern="0" smtClean="0">
                <a:solidFill>
                  <a:schemeClr val="tx1"/>
                </a:solidFill>
              </a:rPr>
              <a:t>Real Users</a:t>
            </a:r>
          </a:p>
          <a:p>
            <a:pPr lvl="1" eaLnBrk="1" hangingPunct="1"/>
            <a:r>
              <a:rPr lang="en-IE" kern="0" smtClean="0">
                <a:solidFill>
                  <a:schemeClr val="tx1"/>
                </a:solidFill>
              </a:rPr>
              <a:t>Real Tasks</a:t>
            </a:r>
          </a:p>
          <a:p>
            <a:pPr lvl="1" eaLnBrk="1" hangingPunct="1"/>
            <a:r>
              <a:rPr lang="en-IE" kern="0" smtClean="0">
                <a:solidFill>
                  <a:schemeClr val="tx1"/>
                </a:solidFill>
              </a:rPr>
              <a:t>1:1 User – Observer</a:t>
            </a:r>
          </a:p>
          <a:p>
            <a:pPr lvl="1" eaLnBrk="1" hangingPunct="1"/>
            <a:endParaRPr lang="en-IE" kern="0" smtClean="0">
              <a:solidFill>
                <a:schemeClr val="tx1"/>
              </a:solidFill>
            </a:endParaRPr>
          </a:p>
          <a:p>
            <a:pPr marL="0" indent="0" eaLnBrk="1" hangingPunct="1">
              <a:buFontTx/>
              <a:buNone/>
            </a:pPr>
            <a:endParaRPr lang="en-IE" kern="0" dirty="0" smtClean="0">
              <a:solidFill>
                <a:schemeClr val="tx1"/>
              </a:solidFill>
            </a:endParaRPr>
          </a:p>
        </p:txBody>
      </p:sp>
    </p:spTree>
    <p:extLst>
      <p:ext uri="{BB962C8B-B14F-4D97-AF65-F5344CB8AC3E}">
        <p14:creationId xmlns:p14="http://schemas.microsoft.com/office/powerpoint/2010/main" val="253432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520" y="1916832"/>
            <a:ext cx="8784976" cy="3416320"/>
          </a:xfrm>
          <a:prstGeom prst="rect">
            <a:avLst/>
          </a:prstGeom>
          <a:noFill/>
        </p:spPr>
        <p:txBody>
          <a:bodyPr wrap="square" rtlCol="0">
            <a:spAutoFit/>
          </a:bodyPr>
          <a:lstStyle/>
          <a:p>
            <a:pPr marL="342900" indent="-342900">
              <a:buFont typeface="Arial" pitchFamily="34" charset="0"/>
              <a:buChar char="•"/>
            </a:pPr>
            <a:r>
              <a:rPr lang="en-IE" dirty="0" smtClean="0">
                <a:latin typeface="Calibri" pitchFamily="34" charset="0"/>
                <a:cs typeface="Calibri" pitchFamily="34" charset="0"/>
              </a:rPr>
              <a:t>Logic behind why we did what we did</a:t>
            </a:r>
          </a:p>
          <a:p>
            <a:pPr marL="342900" indent="-342900">
              <a:buFont typeface="Arial" pitchFamily="34" charset="0"/>
              <a:buChar char="•"/>
            </a:pPr>
            <a:r>
              <a:rPr lang="en-IE" dirty="0" smtClean="0">
                <a:latin typeface="Calibri" pitchFamily="34" charset="0"/>
                <a:cs typeface="Calibri" pitchFamily="34" charset="0"/>
              </a:rPr>
              <a:t>Highlight some things we did, we shouldn’t have</a:t>
            </a:r>
          </a:p>
          <a:p>
            <a:pPr marL="342900" indent="-342900">
              <a:buFont typeface="Arial" pitchFamily="34" charset="0"/>
              <a:buChar char="•"/>
            </a:pPr>
            <a:r>
              <a:rPr lang="en-IE" dirty="0" smtClean="0">
                <a:latin typeface="Calibri" pitchFamily="34" charset="0"/>
                <a:cs typeface="Calibri" pitchFamily="34" charset="0"/>
              </a:rPr>
              <a:t>Highlight some things we didn’t do, we should have</a:t>
            </a:r>
          </a:p>
          <a:p>
            <a:pPr marL="342900" indent="-342900">
              <a:buFont typeface="Arial" pitchFamily="34" charset="0"/>
              <a:buChar char="•"/>
            </a:pPr>
            <a:endParaRPr lang="en-IE" dirty="0" smtClean="0">
              <a:latin typeface="Calibri" pitchFamily="34" charset="0"/>
              <a:cs typeface="Calibri" pitchFamily="34" charset="0"/>
            </a:endParaRPr>
          </a:p>
          <a:p>
            <a:pPr marL="342900" indent="-342900">
              <a:buFont typeface="Arial" pitchFamily="34" charset="0"/>
              <a:buChar char="•"/>
            </a:pPr>
            <a:endParaRPr lang="en-IE" dirty="0">
              <a:latin typeface="Calibri" pitchFamily="34" charset="0"/>
              <a:cs typeface="Calibri" pitchFamily="34" charset="0"/>
            </a:endParaRPr>
          </a:p>
          <a:p>
            <a:pPr marL="342900" indent="-342900">
              <a:buFont typeface="Arial" pitchFamily="34" charset="0"/>
              <a:buChar char="•"/>
            </a:pPr>
            <a:r>
              <a:rPr lang="en-IE" i="1" dirty="0" smtClean="0">
                <a:latin typeface="Calibri" pitchFamily="34" charset="0"/>
                <a:cs typeface="Calibri" pitchFamily="34" charset="0"/>
              </a:rPr>
              <a:t>How</a:t>
            </a:r>
            <a:r>
              <a:rPr lang="en-IE" dirty="0" smtClean="0">
                <a:latin typeface="Calibri" pitchFamily="34" charset="0"/>
                <a:cs typeface="Calibri" pitchFamily="34" charset="0"/>
              </a:rPr>
              <a:t> we found what we should have done originally but didn’t, and what made us realise what it was we shouldn’t have done and why we did it anyway, and what we did to make sure the things that weren’t originally done </a:t>
            </a:r>
            <a:r>
              <a:rPr lang="en-IE" i="1" dirty="0" smtClean="0">
                <a:latin typeface="Calibri" pitchFamily="34" charset="0"/>
                <a:cs typeface="Calibri" pitchFamily="34" charset="0"/>
              </a:rPr>
              <a:t>did</a:t>
            </a:r>
            <a:r>
              <a:rPr lang="en-IE" dirty="0" smtClean="0">
                <a:latin typeface="Calibri" pitchFamily="34" charset="0"/>
                <a:cs typeface="Calibri" pitchFamily="34" charset="0"/>
              </a:rPr>
              <a:t> get done</a:t>
            </a:r>
            <a:endParaRPr lang="en-IE" dirty="0">
              <a:latin typeface="Calibri" pitchFamily="34" charset="0"/>
              <a:cs typeface="Calibri" pitchFamily="34" charset="0"/>
            </a:endParaRPr>
          </a:p>
        </p:txBody>
      </p:sp>
      <p:pic>
        <p:nvPicPr>
          <p:cNvPr id="14342" name="Picture 6" descr="C:\Users\ronán kennedy\AppData\Local\Microsoft\Windows\Temporary Internet Files\Content.IE5\H3OH041N\MC9004419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653136"/>
            <a:ext cx="1033308" cy="1220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060231"/>
            <a:ext cx="8208912" cy="646331"/>
          </a:xfrm>
          <a:prstGeom prst="rect">
            <a:avLst/>
          </a:prstGeom>
          <a:noFill/>
        </p:spPr>
        <p:txBody>
          <a:bodyPr wrap="square" rtlCol="0">
            <a:spAutoFit/>
          </a:bodyPr>
          <a:lstStyle/>
          <a:p>
            <a:r>
              <a:rPr lang="en-IE" sz="3600" dirty="0" smtClean="0">
                <a:latin typeface="+mj-lt"/>
              </a:rPr>
              <a:t>Find Out:</a:t>
            </a:r>
            <a:endParaRPr lang="en-IE" sz="3600" dirty="0">
              <a:latin typeface="+mj-lt"/>
            </a:endParaRPr>
          </a:p>
        </p:txBody>
      </p:sp>
      <p:sp>
        <p:nvSpPr>
          <p:cNvPr id="6" name="Content Placeholder 2"/>
          <p:cNvSpPr txBox="1">
            <a:spLocks/>
          </p:cNvSpPr>
          <p:nvPr/>
        </p:nvSpPr>
        <p:spPr>
          <a:xfrm>
            <a:off x="574675" y="1981200"/>
            <a:ext cx="7961313" cy="3810000"/>
          </a:xfrm>
          <a:prstGeom prst="rect">
            <a:avLst/>
          </a:prstGeom>
        </p:spPr>
        <p:txBody>
          <a:bodyPr rtlCol="0">
            <a:normAutofit/>
          </a:bodyPr>
          <a:lstStyle>
            <a:lvl1pPr marL="342900" indent="-342900" algn="l" rtl="0" eaLnBrk="0" fontAlgn="base" hangingPunct="0">
              <a:spcBef>
                <a:spcPct val="0"/>
              </a:spcBef>
              <a:spcAft>
                <a:spcPts val="900"/>
              </a:spcAft>
              <a:buChar char="•"/>
              <a:defRPr sz="2400">
                <a:solidFill>
                  <a:srgbClr val="304554"/>
                </a:solidFill>
                <a:latin typeface="+mn-lt"/>
                <a:ea typeface="+mn-ea"/>
                <a:cs typeface="+mn-cs"/>
              </a:defRPr>
            </a:lvl1pPr>
            <a:lvl2pPr marL="742950" indent="-285750" algn="l" rtl="0" eaLnBrk="0" fontAlgn="base" hangingPunct="0">
              <a:spcBef>
                <a:spcPct val="0"/>
              </a:spcBef>
              <a:spcAft>
                <a:spcPts val="900"/>
              </a:spcAft>
              <a:buChar char="–"/>
              <a:defRPr sz="2400">
                <a:solidFill>
                  <a:srgbClr val="304554"/>
                </a:solidFill>
                <a:latin typeface="+mn-lt"/>
                <a:ea typeface="+mn-ea"/>
              </a:defRPr>
            </a:lvl2pPr>
            <a:lvl3pPr marL="1143000" indent="-228600" algn="l" rtl="0" eaLnBrk="0" fontAlgn="base" hangingPunct="0">
              <a:spcBef>
                <a:spcPct val="0"/>
              </a:spcBef>
              <a:spcAft>
                <a:spcPts val="900"/>
              </a:spcAft>
              <a:buChar char="•"/>
              <a:defRPr sz="2100">
                <a:solidFill>
                  <a:srgbClr val="304554"/>
                </a:solidFill>
                <a:latin typeface="+mn-lt"/>
                <a:ea typeface="+mn-ea"/>
              </a:defRPr>
            </a:lvl3pPr>
            <a:lvl4pPr marL="1562100" indent="-228600" algn="l" rtl="0" eaLnBrk="0" fontAlgn="base" hangingPunct="0">
              <a:spcBef>
                <a:spcPct val="0"/>
              </a:spcBef>
              <a:spcAft>
                <a:spcPts val="900"/>
              </a:spcAft>
              <a:buChar char="–"/>
              <a:defRPr>
                <a:solidFill>
                  <a:srgbClr val="304554"/>
                </a:solidFill>
                <a:latin typeface="+mn-lt"/>
                <a:ea typeface="+mn-ea"/>
              </a:defRPr>
            </a:lvl4pPr>
            <a:lvl5pPr marL="1981200" indent="-228600" algn="l" rtl="0" eaLnBrk="0" fontAlgn="base" hangingPunct="0">
              <a:spcBef>
                <a:spcPct val="0"/>
              </a:spcBef>
              <a:spcAft>
                <a:spcPts val="900"/>
              </a:spcAft>
              <a:buChar char="»"/>
              <a:defRPr sz="1600">
                <a:solidFill>
                  <a:srgbClr val="304554"/>
                </a:solidFill>
                <a:latin typeface="+mn-lt"/>
                <a:ea typeface="+mn-ea"/>
              </a:defRPr>
            </a:lvl5pPr>
            <a:lvl6pPr marL="2438400" indent="-228600" algn="l" rtl="0" fontAlgn="base">
              <a:spcBef>
                <a:spcPct val="0"/>
              </a:spcBef>
              <a:spcAft>
                <a:spcPts val="900"/>
              </a:spcAft>
              <a:buChar char="»"/>
              <a:defRPr sz="1600">
                <a:solidFill>
                  <a:srgbClr val="304554"/>
                </a:solidFill>
                <a:latin typeface="+mn-lt"/>
                <a:ea typeface="+mn-ea"/>
              </a:defRPr>
            </a:lvl6pPr>
            <a:lvl7pPr marL="2895600" indent="-228600" algn="l" rtl="0" fontAlgn="base">
              <a:spcBef>
                <a:spcPct val="0"/>
              </a:spcBef>
              <a:spcAft>
                <a:spcPts val="900"/>
              </a:spcAft>
              <a:buChar char="»"/>
              <a:defRPr sz="1600">
                <a:solidFill>
                  <a:srgbClr val="304554"/>
                </a:solidFill>
                <a:latin typeface="+mn-lt"/>
                <a:ea typeface="+mn-ea"/>
              </a:defRPr>
            </a:lvl7pPr>
            <a:lvl8pPr marL="3352800" indent="-228600" algn="l" rtl="0" fontAlgn="base">
              <a:spcBef>
                <a:spcPct val="0"/>
              </a:spcBef>
              <a:spcAft>
                <a:spcPts val="900"/>
              </a:spcAft>
              <a:buChar char="»"/>
              <a:defRPr sz="1600">
                <a:solidFill>
                  <a:srgbClr val="304554"/>
                </a:solidFill>
                <a:latin typeface="+mn-lt"/>
                <a:ea typeface="+mn-ea"/>
              </a:defRPr>
            </a:lvl8pPr>
            <a:lvl9pPr marL="3810000" indent="-228600" algn="l" rtl="0" fontAlgn="base">
              <a:spcBef>
                <a:spcPct val="0"/>
              </a:spcBef>
              <a:spcAft>
                <a:spcPts val="900"/>
              </a:spcAft>
              <a:buChar char="»"/>
              <a:defRPr sz="1600">
                <a:solidFill>
                  <a:srgbClr val="304554"/>
                </a:solidFill>
                <a:latin typeface="+mn-lt"/>
                <a:ea typeface="+mn-ea"/>
              </a:defRPr>
            </a:lvl9pPr>
          </a:lstStyle>
          <a:p>
            <a:pPr eaLnBrk="1" fontAlgn="auto" hangingPunct="1">
              <a:spcAft>
                <a:spcPts val="0"/>
              </a:spcAft>
              <a:buFont typeface="Arial" pitchFamily="34" charset="0"/>
              <a:buChar char="•"/>
              <a:defRPr/>
            </a:pPr>
            <a:r>
              <a:rPr lang="en-IE" sz="2800" kern="0" dirty="0">
                <a:solidFill>
                  <a:schemeClr val="tx1"/>
                </a:solidFill>
              </a:rPr>
              <a:t>W</a:t>
            </a:r>
            <a:r>
              <a:rPr lang="en-IE" sz="2800" kern="0" dirty="0" smtClean="0">
                <a:solidFill>
                  <a:schemeClr val="tx1"/>
                </a:solidFill>
              </a:rPr>
              <a:t>here were users becoming confused</a:t>
            </a:r>
          </a:p>
          <a:p>
            <a:pPr eaLnBrk="1" fontAlgn="auto" hangingPunct="1">
              <a:spcAft>
                <a:spcPts val="0"/>
              </a:spcAft>
              <a:buFont typeface="Arial" pitchFamily="34" charset="0"/>
              <a:buChar char="•"/>
              <a:defRPr/>
            </a:pPr>
            <a:r>
              <a:rPr lang="en-IE" sz="2800" kern="0" dirty="0" smtClean="0">
                <a:solidFill>
                  <a:schemeClr val="tx1"/>
                </a:solidFill>
              </a:rPr>
              <a:t>What interface features users didn’t notice</a:t>
            </a:r>
          </a:p>
          <a:p>
            <a:pPr eaLnBrk="1" fontAlgn="auto" hangingPunct="1">
              <a:spcAft>
                <a:spcPts val="0"/>
              </a:spcAft>
              <a:buFont typeface="Arial" pitchFamily="34" charset="0"/>
              <a:buChar char="•"/>
              <a:defRPr/>
            </a:pPr>
            <a:r>
              <a:rPr lang="en-IE" sz="2800" kern="0" dirty="0" smtClean="0">
                <a:solidFill>
                  <a:schemeClr val="tx1"/>
                </a:solidFill>
              </a:rPr>
              <a:t>Did users login for a better search experience?</a:t>
            </a:r>
          </a:p>
          <a:p>
            <a:pPr eaLnBrk="1" fontAlgn="auto" hangingPunct="1">
              <a:spcAft>
                <a:spcPts val="0"/>
              </a:spcAft>
              <a:buFont typeface="Arial" pitchFamily="34" charset="0"/>
              <a:buChar char="•"/>
              <a:defRPr/>
            </a:pPr>
            <a:r>
              <a:rPr lang="en-IE" sz="2800" kern="0" dirty="0">
                <a:solidFill>
                  <a:schemeClr val="tx1"/>
                </a:solidFill>
              </a:rPr>
              <a:t>A</a:t>
            </a:r>
            <a:r>
              <a:rPr lang="en-IE" sz="2800" kern="0" dirty="0" smtClean="0">
                <a:solidFill>
                  <a:schemeClr val="tx1"/>
                </a:solidFill>
              </a:rPr>
              <a:t>dditional features/on-screen guidance that might have benefitted users’ search experience</a:t>
            </a:r>
          </a:p>
          <a:p>
            <a:pPr eaLnBrk="1" fontAlgn="auto" hangingPunct="1">
              <a:spcAft>
                <a:spcPts val="0"/>
              </a:spcAft>
              <a:buFont typeface="Arial" pitchFamily="34" charset="0"/>
              <a:buChar char="•"/>
              <a:defRPr/>
            </a:pPr>
            <a:r>
              <a:rPr lang="en-IE" sz="2800" kern="0" dirty="0" smtClean="0">
                <a:solidFill>
                  <a:schemeClr val="tx1"/>
                </a:solidFill>
              </a:rPr>
              <a:t>Any issues affecting the success of the users’ search</a:t>
            </a:r>
            <a:endParaRPr lang="en-IE" kern="0" dirty="0" smtClean="0">
              <a:solidFill>
                <a:schemeClr val="tx1"/>
              </a:solidFill>
            </a:endParaRPr>
          </a:p>
        </p:txBody>
      </p:sp>
    </p:spTree>
    <p:extLst>
      <p:ext uri="{BB962C8B-B14F-4D97-AF65-F5344CB8AC3E}">
        <p14:creationId xmlns:p14="http://schemas.microsoft.com/office/powerpoint/2010/main" val="3837433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060231"/>
            <a:ext cx="8208912" cy="646331"/>
          </a:xfrm>
          <a:prstGeom prst="rect">
            <a:avLst/>
          </a:prstGeom>
          <a:noFill/>
        </p:spPr>
        <p:txBody>
          <a:bodyPr wrap="square" rtlCol="0">
            <a:spAutoFit/>
          </a:bodyPr>
          <a:lstStyle/>
          <a:p>
            <a:r>
              <a:rPr lang="en-IE" sz="3600" dirty="0">
                <a:latin typeface="+mj-lt"/>
              </a:rPr>
              <a:t>Structure of Observation</a:t>
            </a:r>
          </a:p>
        </p:txBody>
      </p:sp>
      <p:sp>
        <p:nvSpPr>
          <p:cNvPr id="5" name="Content Placeholder 2"/>
          <p:cNvSpPr txBox="1">
            <a:spLocks/>
          </p:cNvSpPr>
          <p:nvPr/>
        </p:nvSpPr>
        <p:spPr>
          <a:xfrm>
            <a:off x="574675" y="1981200"/>
            <a:ext cx="7961313" cy="3810000"/>
          </a:xfrm>
          <a:prstGeom prst="rect">
            <a:avLst/>
          </a:prstGeom>
        </p:spPr>
        <p:txBody>
          <a:bodyPr/>
          <a:lstStyle>
            <a:lvl1pPr marL="342900" indent="-342900" algn="l" rtl="0" eaLnBrk="0" fontAlgn="base" hangingPunct="0">
              <a:spcBef>
                <a:spcPct val="0"/>
              </a:spcBef>
              <a:spcAft>
                <a:spcPts val="900"/>
              </a:spcAft>
              <a:buChar char="•"/>
              <a:defRPr sz="2400">
                <a:solidFill>
                  <a:srgbClr val="304554"/>
                </a:solidFill>
                <a:latin typeface="+mn-lt"/>
                <a:ea typeface="+mn-ea"/>
                <a:cs typeface="+mn-cs"/>
              </a:defRPr>
            </a:lvl1pPr>
            <a:lvl2pPr marL="742950" indent="-285750" algn="l" rtl="0" eaLnBrk="0" fontAlgn="base" hangingPunct="0">
              <a:spcBef>
                <a:spcPct val="0"/>
              </a:spcBef>
              <a:spcAft>
                <a:spcPts val="900"/>
              </a:spcAft>
              <a:buChar char="–"/>
              <a:defRPr sz="2400">
                <a:solidFill>
                  <a:srgbClr val="304554"/>
                </a:solidFill>
                <a:latin typeface="+mn-lt"/>
                <a:ea typeface="+mn-ea"/>
              </a:defRPr>
            </a:lvl2pPr>
            <a:lvl3pPr marL="1143000" indent="-228600" algn="l" rtl="0" eaLnBrk="0" fontAlgn="base" hangingPunct="0">
              <a:spcBef>
                <a:spcPct val="0"/>
              </a:spcBef>
              <a:spcAft>
                <a:spcPts val="900"/>
              </a:spcAft>
              <a:buChar char="•"/>
              <a:defRPr sz="2100">
                <a:solidFill>
                  <a:srgbClr val="304554"/>
                </a:solidFill>
                <a:latin typeface="+mn-lt"/>
                <a:ea typeface="+mn-ea"/>
              </a:defRPr>
            </a:lvl3pPr>
            <a:lvl4pPr marL="1562100" indent="-228600" algn="l" rtl="0" eaLnBrk="0" fontAlgn="base" hangingPunct="0">
              <a:spcBef>
                <a:spcPct val="0"/>
              </a:spcBef>
              <a:spcAft>
                <a:spcPts val="900"/>
              </a:spcAft>
              <a:buChar char="–"/>
              <a:defRPr>
                <a:solidFill>
                  <a:srgbClr val="304554"/>
                </a:solidFill>
                <a:latin typeface="+mn-lt"/>
                <a:ea typeface="+mn-ea"/>
              </a:defRPr>
            </a:lvl4pPr>
            <a:lvl5pPr marL="1981200" indent="-228600" algn="l" rtl="0" eaLnBrk="0" fontAlgn="base" hangingPunct="0">
              <a:spcBef>
                <a:spcPct val="0"/>
              </a:spcBef>
              <a:spcAft>
                <a:spcPts val="900"/>
              </a:spcAft>
              <a:buChar char="»"/>
              <a:defRPr sz="1600">
                <a:solidFill>
                  <a:srgbClr val="304554"/>
                </a:solidFill>
                <a:latin typeface="+mn-lt"/>
                <a:ea typeface="+mn-ea"/>
              </a:defRPr>
            </a:lvl5pPr>
            <a:lvl6pPr marL="2438400" indent="-228600" algn="l" rtl="0" fontAlgn="base">
              <a:spcBef>
                <a:spcPct val="0"/>
              </a:spcBef>
              <a:spcAft>
                <a:spcPts val="900"/>
              </a:spcAft>
              <a:buChar char="»"/>
              <a:defRPr sz="1600">
                <a:solidFill>
                  <a:srgbClr val="304554"/>
                </a:solidFill>
                <a:latin typeface="+mn-lt"/>
                <a:ea typeface="+mn-ea"/>
              </a:defRPr>
            </a:lvl6pPr>
            <a:lvl7pPr marL="2895600" indent="-228600" algn="l" rtl="0" fontAlgn="base">
              <a:spcBef>
                <a:spcPct val="0"/>
              </a:spcBef>
              <a:spcAft>
                <a:spcPts val="900"/>
              </a:spcAft>
              <a:buChar char="»"/>
              <a:defRPr sz="1600">
                <a:solidFill>
                  <a:srgbClr val="304554"/>
                </a:solidFill>
                <a:latin typeface="+mn-lt"/>
                <a:ea typeface="+mn-ea"/>
              </a:defRPr>
            </a:lvl7pPr>
            <a:lvl8pPr marL="3352800" indent="-228600" algn="l" rtl="0" fontAlgn="base">
              <a:spcBef>
                <a:spcPct val="0"/>
              </a:spcBef>
              <a:spcAft>
                <a:spcPts val="900"/>
              </a:spcAft>
              <a:buChar char="»"/>
              <a:defRPr sz="1600">
                <a:solidFill>
                  <a:srgbClr val="304554"/>
                </a:solidFill>
                <a:latin typeface="+mn-lt"/>
                <a:ea typeface="+mn-ea"/>
              </a:defRPr>
            </a:lvl8pPr>
            <a:lvl9pPr marL="3810000" indent="-228600" algn="l" rtl="0" fontAlgn="base">
              <a:spcBef>
                <a:spcPct val="0"/>
              </a:spcBef>
              <a:spcAft>
                <a:spcPts val="900"/>
              </a:spcAft>
              <a:buChar char="»"/>
              <a:defRPr sz="1600">
                <a:solidFill>
                  <a:srgbClr val="304554"/>
                </a:solidFill>
                <a:latin typeface="+mn-lt"/>
                <a:ea typeface="+mn-ea"/>
              </a:defRPr>
            </a:lvl9pPr>
          </a:lstStyle>
          <a:p>
            <a:pPr eaLnBrk="1" hangingPunct="1"/>
            <a:r>
              <a:rPr lang="en-IE" kern="0" dirty="0" smtClean="0">
                <a:solidFill>
                  <a:schemeClr val="tx1"/>
                </a:solidFill>
              </a:rPr>
              <a:t>Pre-observation interview</a:t>
            </a:r>
          </a:p>
          <a:p>
            <a:pPr eaLnBrk="1" hangingPunct="1"/>
            <a:r>
              <a:rPr lang="en-IE" kern="0" dirty="0" smtClean="0">
                <a:solidFill>
                  <a:schemeClr val="tx1"/>
                </a:solidFill>
              </a:rPr>
              <a:t>Set list of tasks</a:t>
            </a:r>
          </a:p>
          <a:p>
            <a:pPr eaLnBrk="1" hangingPunct="1"/>
            <a:r>
              <a:rPr lang="en-IE" kern="0" dirty="0" smtClean="0">
                <a:solidFill>
                  <a:schemeClr val="tx1"/>
                </a:solidFill>
              </a:rPr>
              <a:t>Think aloud:</a:t>
            </a:r>
          </a:p>
          <a:p>
            <a:pPr lvl="1" eaLnBrk="1" hangingPunct="1"/>
            <a:r>
              <a:rPr lang="en-IE" kern="0" dirty="0" smtClean="0">
                <a:solidFill>
                  <a:schemeClr val="tx1"/>
                </a:solidFill>
              </a:rPr>
              <a:t>Explain choices</a:t>
            </a:r>
          </a:p>
          <a:p>
            <a:pPr lvl="1" eaLnBrk="1" hangingPunct="1"/>
            <a:r>
              <a:rPr lang="en-IE" kern="0" dirty="0" smtClean="0">
                <a:solidFill>
                  <a:schemeClr val="tx1"/>
                </a:solidFill>
              </a:rPr>
              <a:t>Highlight anything that’s confusing</a:t>
            </a:r>
          </a:p>
          <a:p>
            <a:pPr lvl="1" eaLnBrk="1" hangingPunct="1"/>
            <a:r>
              <a:rPr lang="en-IE" kern="0" dirty="0" smtClean="0">
                <a:solidFill>
                  <a:schemeClr val="tx1"/>
                </a:solidFill>
              </a:rPr>
              <a:t>Express pleasure or frustration</a:t>
            </a:r>
          </a:p>
          <a:p>
            <a:pPr lvl="1" eaLnBrk="1" hangingPunct="1"/>
            <a:r>
              <a:rPr lang="en-IE" kern="0" dirty="0" smtClean="0">
                <a:solidFill>
                  <a:schemeClr val="tx1"/>
                </a:solidFill>
              </a:rPr>
              <a:t>Explain how you would carry out a similar task in real life</a:t>
            </a:r>
          </a:p>
          <a:p>
            <a:pPr eaLnBrk="1" hangingPunct="1"/>
            <a:endParaRPr lang="en-IE" kern="0" dirty="0" smtClean="0"/>
          </a:p>
        </p:txBody>
      </p:sp>
    </p:spTree>
    <p:extLst>
      <p:ext uri="{BB962C8B-B14F-4D97-AF65-F5344CB8AC3E}">
        <p14:creationId xmlns:p14="http://schemas.microsoft.com/office/powerpoint/2010/main" val="1378177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060231"/>
            <a:ext cx="8208912" cy="646331"/>
          </a:xfrm>
          <a:prstGeom prst="rect">
            <a:avLst/>
          </a:prstGeom>
          <a:noFill/>
        </p:spPr>
        <p:txBody>
          <a:bodyPr wrap="square" rtlCol="0">
            <a:spAutoFit/>
          </a:bodyPr>
          <a:lstStyle/>
          <a:p>
            <a:r>
              <a:rPr lang="en-IE" sz="3600" dirty="0" smtClean="0">
                <a:latin typeface="+mj-lt"/>
              </a:rPr>
              <a:t>Key Findings</a:t>
            </a:r>
            <a:endParaRPr lang="en-IE" sz="3600" dirty="0">
              <a:latin typeface="+mj-lt"/>
            </a:endParaRPr>
          </a:p>
        </p:txBody>
      </p:sp>
      <p:sp>
        <p:nvSpPr>
          <p:cNvPr id="5" name="Content Placeholder 2"/>
          <p:cNvSpPr txBox="1">
            <a:spLocks/>
          </p:cNvSpPr>
          <p:nvPr/>
        </p:nvSpPr>
        <p:spPr>
          <a:xfrm>
            <a:off x="323529" y="1981200"/>
            <a:ext cx="8212460" cy="3810000"/>
          </a:xfrm>
          <a:prstGeom prst="rect">
            <a:avLst/>
          </a:prstGeom>
        </p:spPr>
        <p:txBody>
          <a:bodyPr/>
          <a:lstStyle>
            <a:lvl1pPr marL="342900" indent="-342900" algn="l" rtl="0" eaLnBrk="0" fontAlgn="base" hangingPunct="0">
              <a:spcBef>
                <a:spcPct val="0"/>
              </a:spcBef>
              <a:spcAft>
                <a:spcPts val="900"/>
              </a:spcAft>
              <a:buChar char="•"/>
              <a:defRPr sz="2400">
                <a:solidFill>
                  <a:srgbClr val="304554"/>
                </a:solidFill>
                <a:latin typeface="+mn-lt"/>
                <a:ea typeface="+mn-ea"/>
                <a:cs typeface="+mn-cs"/>
              </a:defRPr>
            </a:lvl1pPr>
            <a:lvl2pPr marL="742950" indent="-285750" algn="l" rtl="0" eaLnBrk="0" fontAlgn="base" hangingPunct="0">
              <a:spcBef>
                <a:spcPct val="0"/>
              </a:spcBef>
              <a:spcAft>
                <a:spcPts val="900"/>
              </a:spcAft>
              <a:buChar char="–"/>
              <a:defRPr sz="2400">
                <a:solidFill>
                  <a:srgbClr val="304554"/>
                </a:solidFill>
                <a:latin typeface="+mn-lt"/>
                <a:ea typeface="+mn-ea"/>
              </a:defRPr>
            </a:lvl2pPr>
            <a:lvl3pPr marL="1143000" indent="-228600" algn="l" rtl="0" eaLnBrk="0" fontAlgn="base" hangingPunct="0">
              <a:spcBef>
                <a:spcPct val="0"/>
              </a:spcBef>
              <a:spcAft>
                <a:spcPts val="900"/>
              </a:spcAft>
              <a:buChar char="•"/>
              <a:defRPr sz="2100">
                <a:solidFill>
                  <a:srgbClr val="304554"/>
                </a:solidFill>
                <a:latin typeface="+mn-lt"/>
                <a:ea typeface="+mn-ea"/>
              </a:defRPr>
            </a:lvl3pPr>
            <a:lvl4pPr marL="1562100" indent="-228600" algn="l" rtl="0" eaLnBrk="0" fontAlgn="base" hangingPunct="0">
              <a:spcBef>
                <a:spcPct val="0"/>
              </a:spcBef>
              <a:spcAft>
                <a:spcPts val="900"/>
              </a:spcAft>
              <a:buChar char="–"/>
              <a:defRPr>
                <a:solidFill>
                  <a:srgbClr val="304554"/>
                </a:solidFill>
                <a:latin typeface="+mn-lt"/>
                <a:ea typeface="+mn-ea"/>
              </a:defRPr>
            </a:lvl4pPr>
            <a:lvl5pPr marL="1981200" indent="-228600" algn="l" rtl="0" eaLnBrk="0" fontAlgn="base" hangingPunct="0">
              <a:spcBef>
                <a:spcPct val="0"/>
              </a:spcBef>
              <a:spcAft>
                <a:spcPts val="900"/>
              </a:spcAft>
              <a:buChar char="»"/>
              <a:defRPr sz="1600">
                <a:solidFill>
                  <a:srgbClr val="304554"/>
                </a:solidFill>
                <a:latin typeface="+mn-lt"/>
                <a:ea typeface="+mn-ea"/>
              </a:defRPr>
            </a:lvl5pPr>
            <a:lvl6pPr marL="2438400" indent="-228600" algn="l" rtl="0" fontAlgn="base">
              <a:spcBef>
                <a:spcPct val="0"/>
              </a:spcBef>
              <a:spcAft>
                <a:spcPts val="900"/>
              </a:spcAft>
              <a:buChar char="»"/>
              <a:defRPr sz="1600">
                <a:solidFill>
                  <a:srgbClr val="304554"/>
                </a:solidFill>
                <a:latin typeface="+mn-lt"/>
                <a:ea typeface="+mn-ea"/>
              </a:defRPr>
            </a:lvl6pPr>
            <a:lvl7pPr marL="2895600" indent="-228600" algn="l" rtl="0" fontAlgn="base">
              <a:spcBef>
                <a:spcPct val="0"/>
              </a:spcBef>
              <a:spcAft>
                <a:spcPts val="900"/>
              </a:spcAft>
              <a:buChar char="»"/>
              <a:defRPr sz="1600">
                <a:solidFill>
                  <a:srgbClr val="304554"/>
                </a:solidFill>
                <a:latin typeface="+mn-lt"/>
                <a:ea typeface="+mn-ea"/>
              </a:defRPr>
            </a:lvl7pPr>
            <a:lvl8pPr marL="3352800" indent="-228600" algn="l" rtl="0" fontAlgn="base">
              <a:spcBef>
                <a:spcPct val="0"/>
              </a:spcBef>
              <a:spcAft>
                <a:spcPts val="900"/>
              </a:spcAft>
              <a:buChar char="»"/>
              <a:defRPr sz="1600">
                <a:solidFill>
                  <a:srgbClr val="304554"/>
                </a:solidFill>
                <a:latin typeface="+mn-lt"/>
                <a:ea typeface="+mn-ea"/>
              </a:defRPr>
            </a:lvl8pPr>
            <a:lvl9pPr marL="3810000" indent="-228600" algn="l" rtl="0" fontAlgn="base">
              <a:spcBef>
                <a:spcPct val="0"/>
              </a:spcBef>
              <a:spcAft>
                <a:spcPts val="900"/>
              </a:spcAft>
              <a:buChar char="»"/>
              <a:defRPr sz="1600">
                <a:solidFill>
                  <a:srgbClr val="304554"/>
                </a:solidFill>
                <a:latin typeface="+mn-lt"/>
                <a:ea typeface="+mn-ea"/>
              </a:defRPr>
            </a:lvl9pPr>
          </a:lstStyle>
          <a:p>
            <a:pPr eaLnBrk="1" hangingPunct="1"/>
            <a:r>
              <a:rPr lang="en-IE" dirty="0">
                <a:solidFill>
                  <a:schemeClr val="tx1"/>
                </a:solidFill>
              </a:rPr>
              <a:t>Most of the </a:t>
            </a:r>
            <a:r>
              <a:rPr lang="en-IE" dirty="0" smtClean="0">
                <a:solidFill>
                  <a:schemeClr val="tx1"/>
                </a:solidFill>
              </a:rPr>
              <a:t>problems came from </a:t>
            </a:r>
            <a:r>
              <a:rPr lang="en-IE" dirty="0">
                <a:solidFill>
                  <a:schemeClr val="tx1"/>
                </a:solidFill>
              </a:rPr>
              <a:t>our links to our discovery tools and once they navigated into </a:t>
            </a:r>
            <a:r>
              <a:rPr lang="en-IE" dirty="0" smtClean="0">
                <a:solidFill>
                  <a:schemeClr val="tx1"/>
                </a:solidFill>
              </a:rPr>
              <a:t>them</a:t>
            </a:r>
            <a:r>
              <a:rPr lang="en-IE" dirty="0">
                <a:solidFill>
                  <a:schemeClr val="tx1"/>
                </a:solidFill>
              </a:rPr>
              <a:t> </a:t>
            </a:r>
            <a:r>
              <a:rPr lang="en-IE" dirty="0" smtClean="0">
                <a:solidFill>
                  <a:schemeClr val="tx1"/>
                </a:solidFill>
              </a:rPr>
              <a:t>– comments about ‘website’ meant our discovery tools</a:t>
            </a:r>
          </a:p>
          <a:p>
            <a:pPr marL="0" indent="0" eaLnBrk="1" hangingPunct="1">
              <a:buNone/>
            </a:pPr>
            <a:endParaRPr lang="en-IE" dirty="0">
              <a:solidFill>
                <a:schemeClr val="tx1"/>
              </a:solidFill>
            </a:endParaRPr>
          </a:p>
          <a:p>
            <a:pPr eaLnBrk="1" hangingPunct="1"/>
            <a:r>
              <a:rPr lang="en-IE" dirty="0">
                <a:solidFill>
                  <a:schemeClr val="tx1"/>
                </a:solidFill>
              </a:rPr>
              <a:t>Some users went to our webpage about books to find the book they wanted rather than using the search box</a:t>
            </a:r>
            <a:r>
              <a:rPr lang="en-IE" dirty="0" smtClean="0">
                <a:solidFill>
                  <a:schemeClr val="tx1"/>
                </a:solidFill>
              </a:rPr>
              <a:t>!</a:t>
            </a:r>
          </a:p>
          <a:p>
            <a:pPr marL="0" indent="0" eaLnBrk="1" hangingPunct="1">
              <a:buNone/>
            </a:pPr>
            <a:endParaRPr lang="en-IE" dirty="0" smtClean="0">
              <a:solidFill>
                <a:schemeClr val="tx1"/>
              </a:solidFill>
            </a:endParaRPr>
          </a:p>
          <a:p>
            <a:pPr eaLnBrk="1" hangingPunct="1"/>
            <a:r>
              <a:rPr lang="en-IE" dirty="0">
                <a:solidFill>
                  <a:schemeClr val="tx2"/>
                </a:solidFill>
                <a:ea typeface="Calibri" pitchFamily="34" charset="0"/>
                <a:cs typeface="Times New Roman" pitchFamily="18" charset="0"/>
              </a:rPr>
              <a:t>Journal article searching caused great confusion</a:t>
            </a:r>
          </a:p>
          <a:p>
            <a:pPr eaLnBrk="1" hangingPunct="1"/>
            <a:endParaRPr lang="en-IE" dirty="0">
              <a:solidFill>
                <a:schemeClr val="tx1"/>
              </a:solidFill>
            </a:endParaRPr>
          </a:p>
          <a:p>
            <a:pPr eaLnBrk="1" hangingPunct="1"/>
            <a:endParaRPr lang="en-IE" kern="0" dirty="0" smtClean="0"/>
          </a:p>
        </p:txBody>
      </p:sp>
    </p:spTree>
    <p:extLst>
      <p:ext uri="{BB962C8B-B14F-4D97-AF65-F5344CB8AC3E}">
        <p14:creationId xmlns:p14="http://schemas.microsoft.com/office/powerpoint/2010/main" val="339293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Content Placeholder 3" descr="old library site.jpg"/>
          <p:cNvPicPr>
            <a:picLocks noChangeAspect="1"/>
          </p:cNvPicPr>
          <p:nvPr/>
        </p:nvPicPr>
        <p:blipFill>
          <a:blip r:embed="rId3" cstate="print"/>
          <a:srcRect/>
          <a:stretch>
            <a:fillRect/>
          </a:stretch>
        </p:blipFill>
        <p:spPr bwMode="auto">
          <a:xfrm>
            <a:off x="827584" y="0"/>
            <a:ext cx="7301320" cy="606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p Arrow 5"/>
          <p:cNvSpPr/>
          <p:nvPr/>
        </p:nvSpPr>
        <p:spPr bwMode="auto">
          <a:xfrm rot="20194192">
            <a:off x="1592295" y="1724526"/>
            <a:ext cx="360077" cy="1161132"/>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7" name="Picture 6"/>
          <p:cNvPicPr>
            <a:picLocks noChangeAspect="1"/>
          </p:cNvPicPr>
          <p:nvPr/>
        </p:nvPicPr>
        <p:blipFill>
          <a:blip r:embed="rId6"/>
          <a:stretch>
            <a:fillRect/>
          </a:stretch>
        </p:blipFill>
        <p:spPr>
          <a:xfrm rot="18781811">
            <a:off x="1620869" y="4426066"/>
            <a:ext cx="734980" cy="1307690"/>
          </a:xfrm>
          <a:prstGeom prst="rect">
            <a:avLst/>
          </a:prstGeom>
        </p:spPr>
      </p:pic>
    </p:spTree>
    <p:extLst>
      <p:ext uri="{BB962C8B-B14F-4D97-AF65-F5344CB8AC3E}">
        <p14:creationId xmlns:p14="http://schemas.microsoft.com/office/powerpoint/2010/main" val="3241069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old library site.jpg"/>
          <p:cNvPicPr>
            <a:picLocks noChangeAspect="1"/>
          </p:cNvPicPr>
          <p:nvPr/>
        </p:nvPicPr>
        <p:blipFill>
          <a:blip r:embed="rId5" cstate="print"/>
          <a:srcRect/>
          <a:stretch>
            <a:fillRect/>
          </a:stretch>
        </p:blipFill>
        <p:spPr bwMode="auto">
          <a:xfrm>
            <a:off x="827584" y="0"/>
            <a:ext cx="7301320" cy="606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Up Arrow 9"/>
          <p:cNvSpPr/>
          <p:nvPr/>
        </p:nvSpPr>
        <p:spPr bwMode="auto">
          <a:xfrm rot="1256821">
            <a:off x="2319385" y="1654796"/>
            <a:ext cx="360077" cy="1161132"/>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Up Arrow 10"/>
          <p:cNvSpPr/>
          <p:nvPr/>
        </p:nvSpPr>
        <p:spPr bwMode="auto">
          <a:xfrm rot="20194192">
            <a:off x="4298205" y="3164686"/>
            <a:ext cx="360077" cy="1161132"/>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Up Arrow 11"/>
          <p:cNvSpPr/>
          <p:nvPr/>
        </p:nvSpPr>
        <p:spPr bwMode="auto">
          <a:xfrm rot="17364220">
            <a:off x="1767088" y="4651283"/>
            <a:ext cx="360077" cy="1161132"/>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572920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060231"/>
            <a:ext cx="8208912" cy="646331"/>
          </a:xfrm>
          <a:prstGeom prst="rect">
            <a:avLst/>
          </a:prstGeom>
          <a:noFill/>
        </p:spPr>
        <p:txBody>
          <a:bodyPr wrap="square" rtlCol="0">
            <a:spAutoFit/>
          </a:bodyPr>
          <a:lstStyle/>
          <a:p>
            <a:r>
              <a:rPr lang="en-IE" sz="3600" dirty="0" smtClean="0">
                <a:latin typeface="+mj-lt"/>
              </a:rPr>
              <a:t>Other Findings</a:t>
            </a:r>
            <a:endParaRPr lang="en-IE" sz="3600" dirty="0">
              <a:latin typeface="+mj-lt"/>
            </a:endParaRPr>
          </a:p>
        </p:txBody>
      </p:sp>
      <p:sp>
        <p:nvSpPr>
          <p:cNvPr id="5" name="Content Placeholder 2"/>
          <p:cNvSpPr txBox="1">
            <a:spLocks/>
          </p:cNvSpPr>
          <p:nvPr/>
        </p:nvSpPr>
        <p:spPr>
          <a:xfrm>
            <a:off x="574675" y="1981200"/>
            <a:ext cx="7961313" cy="3810000"/>
          </a:xfrm>
          <a:prstGeom prst="rect">
            <a:avLst/>
          </a:prstGeom>
        </p:spPr>
        <p:txBody>
          <a:bodyPr/>
          <a:lstStyle>
            <a:lvl1pPr marL="342900" indent="-342900" algn="l" rtl="0" eaLnBrk="0" fontAlgn="base" hangingPunct="0">
              <a:spcBef>
                <a:spcPct val="0"/>
              </a:spcBef>
              <a:spcAft>
                <a:spcPts val="900"/>
              </a:spcAft>
              <a:buChar char="•"/>
              <a:defRPr sz="2400">
                <a:solidFill>
                  <a:srgbClr val="304554"/>
                </a:solidFill>
                <a:latin typeface="+mn-lt"/>
                <a:ea typeface="+mn-ea"/>
                <a:cs typeface="+mn-cs"/>
              </a:defRPr>
            </a:lvl1pPr>
            <a:lvl2pPr marL="742950" indent="-285750" algn="l" rtl="0" eaLnBrk="0" fontAlgn="base" hangingPunct="0">
              <a:spcBef>
                <a:spcPct val="0"/>
              </a:spcBef>
              <a:spcAft>
                <a:spcPts val="900"/>
              </a:spcAft>
              <a:buChar char="–"/>
              <a:defRPr sz="2400">
                <a:solidFill>
                  <a:srgbClr val="304554"/>
                </a:solidFill>
                <a:latin typeface="+mn-lt"/>
                <a:ea typeface="+mn-ea"/>
              </a:defRPr>
            </a:lvl2pPr>
            <a:lvl3pPr marL="1143000" indent="-228600" algn="l" rtl="0" eaLnBrk="0" fontAlgn="base" hangingPunct="0">
              <a:spcBef>
                <a:spcPct val="0"/>
              </a:spcBef>
              <a:spcAft>
                <a:spcPts val="900"/>
              </a:spcAft>
              <a:buChar char="•"/>
              <a:defRPr sz="2100">
                <a:solidFill>
                  <a:srgbClr val="304554"/>
                </a:solidFill>
                <a:latin typeface="+mn-lt"/>
                <a:ea typeface="+mn-ea"/>
              </a:defRPr>
            </a:lvl3pPr>
            <a:lvl4pPr marL="1562100" indent="-228600" algn="l" rtl="0" eaLnBrk="0" fontAlgn="base" hangingPunct="0">
              <a:spcBef>
                <a:spcPct val="0"/>
              </a:spcBef>
              <a:spcAft>
                <a:spcPts val="900"/>
              </a:spcAft>
              <a:buChar char="–"/>
              <a:defRPr>
                <a:solidFill>
                  <a:srgbClr val="304554"/>
                </a:solidFill>
                <a:latin typeface="+mn-lt"/>
                <a:ea typeface="+mn-ea"/>
              </a:defRPr>
            </a:lvl4pPr>
            <a:lvl5pPr marL="1981200" indent="-228600" algn="l" rtl="0" eaLnBrk="0" fontAlgn="base" hangingPunct="0">
              <a:spcBef>
                <a:spcPct val="0"/>
              </a:spcBef>
              <a:spcAft>
                <a:spcPts val="900"/>
              </a:spcAft>
              <a:buChar char="»"/>
              <a:defRPr sz="1600">
                <a:solidFill>
                  <a:srgbClr val="304554"/>
                </a:solidFill>
                <a:latin typeface="+mn-lt"/>
                <a:ea typeface="+mn-ea"/>
              </a:defRPr>
            </a:lvl5pPr>
            <a:lvl6pPr marL="2438400" indent="-228600" algn="l" rtl="0" fontAlgn="base">
              <a:spcBef>
                <a:spcPct val="0"/>
              </a:spcBef>
              <a:spcAft>
                <a:spcPts val="900"/>
              </a:spcAft>
              <a:buChar char="»"/>
              <a:defRPr sz="1600">
                <a:solidFill>
                  <a:srgbClr val="304554"/>
                </a:solidFill>
                <a:latin typeface="+mn-lt"/>
                <a:ea typeface="+mn-ea"/>
              </a:defRPr>
            </a:lvl6pPr>
            <a:lvl7pPr marL="2895600" indent="-228600" algn="l" rtl="0" fontAlgn="base">
              <a:spcBef>
                <a:spcPct val="0"/>
              </a:spcBef>
              <a:spcAft>
                <a:spcPts val="900"/>
              </a:spcAft>
              <a:buChar char="»"/>
              <a:defRPr sz="1600">
                <a:solidFill>
                  <a:srgbClr val="304554"/>
                </a:solidFill>
                <a:latin typeface="+mn-lt"/>
                <a:ea typeface="+mn-ea"/>
              </a:defRPr>
            </a:lvl7pPr>
            <a:lvl8pPr marL="3352800" indent="-228600" algn="l" rtl="0" fontAlgn="base">
              <a:spcBef>
                <a:spcPct val="0"/>
              </a:spcBef>
              <a:spcAft>
                <a:spcPts val="900"/>
              </a:spcAft>
              <a:buChar char="»"/>
              <a:defRPr sz="1600">
                <a:solidFill>
                  <a:srgbClr val="304554"/>
                </a:solidFill>
                <a:latin typeface="+mn-lt"/>
                <a:ea typeface="+mn-ea"/>
              </a:defRPr>
            </a:lvl8pPr>
            <a:lvl9pPr marL="3810000" indent="-228600" algn="l" rtl="0" fontAlgn="base">
              <a:spcBef>
                <a:spcPct val="0"/>
              </a:spcBef>
              <a:spcAft>
                <a:spcPts val="900"/>
              </a:spcAft>
              <a:buChar char="»"/>
              <a:defRPr sz="1600">
                <a:solidFill>
                  <a:srgbClr val="304554"/>
                </a:solidFill>
                <a:latin typeface="+mn-lt"/>
                <a:ea typeface="+mn-ea"/>
              </a:defRPr>
            </a:lvl9pPr>
          </a:lstStyle>
          <a:p>
            <a:pPr eaLnBrk="1" hangingPunct="1"/>
            <a:r>
              <a:rPr lang="en-IE" dirty="0">
                <a:solidFill>
                  <a:schemeClr val="tx2"/>
                </a:solidFill>
              </a:rPr>
              <a:t>Reliance on Google by all </a:t>
            </a:r>
            <a:r>
              <a:rPr lang="en-IE" dirty="0" smtClean="0">
                <a:solidFill>
                  <a:schemeClr val="tx2"/>
                </a:solidFill>
              </a:rPr>
              <a:t>participants</a:t>
            </a:r>
          </a:p>
          <a:p>
            <a:pPr marL="0" indent="0" eaLnBrk="1" hangingPunct="1">
              <a:buNone/>
            </a:pPr>
            <a:endParaRPr lang="en-IE" dirty="0">
              <a:solidFill>
                <a:schemeClr val="tx2"/>
              </a:solidFill>
            </a:endParaRPr>
          </a:p>
          <a:p>
            <a:pPr eaLnBrk="1" hangingPunct="1"/>
            <a:r>
              <a:rPr lang="en-IE" dirty="0">
                <a:solidFill>
                  <a:schemeClr val="tx2"/>
                </a:solidFill>
              </a:rPr>
              <a:t>Prior attendance at library training hugely improved the users’ success in completing the set </a:t>
            </a:r>
            <a:r>
              <a:rPr lang="en-IE" dirty="0" smtClean="0">
                <a:solidFill>
                  <a:schemeClr val="tx2"/>
                </a:solidFill>
              </a:rPr>
              <a:t>tasks</a:t>
            </a:r>
          </a:p>
          <a:p>
            <a:pPr marL="0" indent="0" eaLnBrk="1" hangingPunct="1">
              <a:buNone/>
            </a:pPr>
            <a:endParaRPr lang="en-IE" dirty="0">
              <a:solidFill>
                <a:schemeClr val="tx2"/>
              </a:solidFill>
            </a:endParaRPr>
          </a:p>
          <a:p>
            <a:pPr eaLnBrk="1" hangingPunct="1"/>
            <a:r>
              <a:rPr lang="en-IE" dirty="0">
                <a:solidFill>
                  <a:schemeClr val="tx2"/>
                </a:solidFill>
                <a:ea typeface="Calibri" pitchFamily="34" charset="0"/>
                <a:cs typeface="Times New Roman" pitchFamily="18" charset="0"/>
              </a:rPr>
              <a:t>Several undergraduates were confused about references – they were unsure what was a journal and what was a book</a:t>
            </a:r>
          </a:p>
          <a:p>
            <a:pPr marL="457200" lvl="1" indent="0" eaLnBrk="1" hangingPunct="1">
              <a:buNone/>
            </a:pPr>
            <a:endParaRPr lang="en-IE" kern="0" dirty="0" smtClean="0">
              <a:solidFill>
                <a:schemeClr val="tx1"/>
              </a:solidFill>
            </a:endParaRPr>
          </a:p>
          <a:p>
            <a:pPr marL="0" indent="0" eaLnBrk="1" hangingPunct="1">
              <a:buFontTx/>
              <a:buNone/>
            </a:pPr>
            <a:endParaRPr lang="en-IE" kern="0" dirty="0" smtClean="0">
              <a:solidFill>
                <a:schemeClr val="tx1"/>
              </a:solidFill>
            </a:endParaRPr>
          </a:p>
        </p:txBody>
      </p:sp>
    </p:spTree>
    <p:extLst>
      <p:ext uri="{BB962C8B-B14F-4D97-AF65-F5344CB8AC3E}">
        <p14:creationId xmlns:p14="http://schemas.microsoft.com/office/powerpoint/2010/main" val="260370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060231"/>
            <a:ext cx="8208912" cy="646331"/>
          </a:xfrm>
          <a:prstGeom prst="rect">
            <a:avLst/>
          </a:prstGeom>
          <a:noFill/>
        </p:spPr>
        <p:txBody>
          <a:bodyPr wrap="square" rtlCol="0">
            <a:spAutoFit/>
          </a:bodyPr>
          <a:lstStyle/>
          <a:p>
            <a:r>
              <a:rPr lang="en-IE" sz="3600" dirty="0" smtClean="0">
                <a:latin typeface="+mj-lt"/>
              </a:rPr>
              <a:t>Primo-related Findings</a:t>
            </a:r>
            <a:endParaRPr lang="en-IE" sz="3600" dirty="0">
              <a:latin typeface="+mj-lt"/>
            </a:endParaRPr>
          </a:p>
        </p:txBody>
      </p:sp>
      <p:sp>
        <p:nvSpPr>
          <p:cNvPr id="5" name="Content Placeholder 2"/>
          <p:cNvSpPr txBox="1">
            <a:spLocks/>
          </p:cNvSpPr>
          <p:nvPr/>
        </p:nvSpPr>
        <p:spPr>
          <a:xfrm>
            <a:off x="574675" y="1981200"/>
            <a:ext cx="7961313" cy="3810000"/>
          </a:xfrm>
          <a:prstGeom prst="rect">
            <a:avLst/>
          </a:prstGeom>
        </p:spPr>
        <p:txBody>
          <a:bodyPr/>
          <a:lstStyle>
            <a:lvl1pPr marL="342900" indent="-342900" algn="l" rtl="0" eaLnBrk="0" fontAlgn="base" hangingPunct="0">
              <a:spcBef>
                <a:spcPct val="0"/>
              </a:spcBef>
              <a:spcAft>
                <a:spcPts val="900"/>
              </a:spcAft>
              <a:buChar char="•"/>
              <a:defRPr sz="2400">
                <a:solidFill>
                  <a:srgbClr val="304554"/>
                </a:solidFill>
                <a:latin typeface="+mn-lt"/>
                <a:ea typeface="+mn-ea"/>
                <a:cs typeface="+mn-cs"/>
              </a:defRPr>
            </a:lvl1pPr>
            <a:lvl2pPr marL="742950" indent="-285750" algn="l" rtl="0" eaLnBrk="0" fontAlgn="base" hangingPunct="0">
              <a:spcBef>
                <a:spcPct val="0"/>
              </a:spcBef>
              <a:spcAft>
                <a:spcPts val="900"/>
              </a:spcAft>
              <a:buChar char="–"/>
              <a:defRPr sz="2400">
                <a:solidFill>
                  <a:srgbClr val="304554"/>
                </a:solidFill>
                <a:latin typeface="+mn-lt"/>
                <a:ea typeface="+mn-ea"/>
              </a:defRPr>
            </a:lvl2pPr>
            <a:lvl3pPr marL="1143000" indent="-228600" algn="l" rtl="0" eaLnBrk="0" fontAlgn="base" hangingPunct="0">
              <a:spcBef>
                <a:spcPct val="0"/>
              </a:spcBef>
              <a:spcAft>
                <a:spcPts val="900"/>
              </a:spcAft>
              <a:buChar char="•"/>
              <a:defRPr sz="2100">
                <a:solidFill>
                  <a:srgbClr val="304554"/>
                </a:solidFill>
                <a:latin typeface="+mn-lt"/>
                <a:ea typeface="+mn-ea"/>
              </a:defRPr>
            </a:lvl3pPr>
            <a:lvl4pPr marL="1562100" indent="-228600" algn="l" rtl="0" eaLnBrk="0" fontAlgn="base" hangingPunct="0">
              <a:spcBef>
                <a:spcPct val="0"/>
              </a:spcBef>
              <a:spcAft>
                <a:spcPts val="900"/>
              </a:spcAft>
              <a:buChar char="–"/>
              <a:defRPr>
                <a:solidFill>
                  <a:srgbClr val="304554"/>
                </a:solidFill>
                <a:latin typeface="+mn-lt"/>
                <a:ea typeface="+mn-ea"/>
              </a:defRPr>
            </a:lvl4pPr>
            <a:lvl5pPr marL="1981200" indent="-228600" algn="l" rtl="0" eaLnBrk="0" fontAlgn="base" hangingPunct="0">
              <a:spcBef>
                <a:spcPct val="0"/>
              </a:spcBef>
              <a:spcAft>
                <a:spcPts val="900"/>
              </a:spcAft>
              <a:buChar char="»"/>
              <a:defRPr sz="1600">
                <a:solidFill>
                  <a:srgbClr val="304554"/>
                </a:solidFill>
                <a:latin typeface="+mn-lt"/>
                <a:ea typeface="+mn-ea"/>
              </a:defRPr>
            </a:lvl5pPr>
            <a:lvl6pPr marL="2438400" indent="-228600" algn="l" rtl="0" fontAlgn="base">
              <a:spcBef>
                <a:spcPct val="0"/>
              </a:spcBef>
              <a:spcAft>
                <a:spcPts val="900"/>
              </a:spcAft>
              <a:buChar char="»"/>
              <a:defRPr sz="1600">
                <a:solidFill>
                  <a:srgbClr val="304554"/>
                </a:solidFill>
                <a:latin typeface="+mn-lt"/>
                <a:ea typeface="+mn-ea"/>
              </a:defRPr>
            </a:lvl6pPr>
            <a:lvl7pPr marL="2895600" indent="-228600" algn="l" rtl="0" fontAlgn="base">
              <a:spcBef>
                <a:spcPct val="0"/>
              </a:spcBef>
              <a:spcAft>
                <a:spcPts val="900"/>
              </a:spcAft>
              <a:buChar char="»"/>
              <a:defRPr sz="1600">
                <a:solidFill>
                  <a:srgbClr val="304554"/>
                </a:solidFill>
                <a:latin typeface="+mn-lt"/>
                <a:ea typeface="+mn-ea"/>
              </a:defRPr>
            </a:lvl7pPr>
            <a:lvl8pPr marL="3352800" indent="-228600" algn="l" rtl="0" fontAlgn="base">
              <a:spcBef>
                <a:spcPct val="0"/>
              </a:spcBef>
              <a:spcAft>
                <a:spcPts val="900"/>
              </a:spcAft>
              <a:buChar char="»"/>
              <a:defRPr sz="1600">
                <a:solidFill>
                  <a:srgbClr val="304554"/>
                </a:solidFill>
                <a:latin typeface="+mn-lt"/>
                <a:ea typeface="+mn-ea"/>
              </a:defRPr>
            </a:lvl8pPr>
            <a:lvl9pPr marL="3810000" indent="-228600" algn="l" rtl="0" fontAlgn="base">
              <a:spcBef>
                <a:spcPct val="0"/>
              </a:spcBef>
              <a:spcAft>
                <a:spcPts val="900"/>
              </a:spcAft>
              <a:buChar char="»"/>
              <a:defRPr sz="1600">
                <a:solidFill>
                  <a:srgbClr val="304554"/>
                </a:solidFill>
                <a:latin typeface="+mn-lt"/>
                <a:ea typeface="+mn-ea"/>
              </a:defRPr>
            </a:lvl9pPr>
          </a:lstStyle>
          <a:p>
            <a:pPr eaLnBrk="1" hangingPunct="1"/>
            <a:r>
              <a:rPr lang="en-IE" dirty="0" smtClean="0">
                <a:solidFill>
                  <a:schemeClr val="tx2"/>
                </a:solidFill>
              </a:rPr>
              <a:t>Terminology is hard to understand e.g. ‘currently unavailable’ ‘online </a:t>
            </a:r>
            <a:r>
              <a:rPr lang="en-IE" dirty="0" err="1" smtClean="0">
                <a:solidFill>
                  <a:schemeClr val="tx2"/>
                </a:solidFill>
              </a:rPr>
              <a:t>access’</a:t>
            </a:r>
            <a:endParaRPr lang="en-IE" dirty="0" smtClean="0">
              <a:solidFill>
                <a:schemeClr val="tx2"/>
              </a:solidFill>
            </a:endParaRPr>
          </a:p>
          <a:p>
            <a:pPr marL="0" indent="0" eaLnBrk="1" hangingPunct="1">
              <a:buNone/>
            </a:pPr>
            <a:endParaRPr lang="en-IE" dirty="0">
              <a:solidFill>
                <a:schemeClr val="tx2"/>
              </a:solidFill>
            </a:endParaRPr>
          </a:p>
          <a:p>
            <a:pPr eaLnBrk="1" hangingPunct="1"/>
            <a:r>
              <a:rPr lang="en-IE" dirty="0" smtClean="0">
                <a:solidFill>
                  <a:schemeClr val="tx2"/>
                </a:solidFill>
              </a:rPr>
              <a:t>A simpler catalogue would be better</a:t>
            </a:r>
          </a:p>
          <a:p>
            <a:pPr lvl="1" eaLnBrk="1" hangingPunct="1"/>
            <a:r>
              <a:rPr lang="en-IE" b="1" dirty="0" smtClean="0">
                <a:solidFill>
                  <a:schemeClr val="tx2"/>
                </a:solidFill>
              </a:rPr>
              <a:t>“Make it simple – more like Google”</a:t>
            </a:r>
          </a:p>
          <a:p>
            <a:pPr marL="0" indent="0" eaLnBrk="1" hangingPunct="1">
              <a:buNone/>
            </a:pPr>
            <a:endParaRPr lang="en-IE" dirty="0">
              <a:solidFill>
                <a:schemeClr val="tx2"/>
              </a:solidFill>
            </a:endParaRPr>
          </a:p>
          <a:p>
            <a:pPr eaLnBrk="1" hangingPunct="1"/>
            <a:r>
              <a:rPr lang="en-IE" dirty="0" smtClean="0">
                <a:solidFill>
                  <a:schemeClr val="tx2"/>
                </a:solidFill>
                <a:ea typeface="Calibri" pitchFamily="34" charset="0"/>
                <a:cs typeface="Times New Roman" pitchFamily="18" charset="0"/>
              </a:rPr>
              <a:t>One user with experience of other libraries was emphatic that our online services were significantly easier to use than elsewhere</a:t>
            </a:r>
            <a:endParaRPr lang="en-IE" dirty="0">
              <a:solidFill>
                <a:schemeClr val="tx2"/>
              </a:solidFill>
              <a:ea typeface="Calibri" pitchFamily="34" charset="0"/>
              <a:cs typeface="Times New Roman" pitchFamily="18" charset="0"/>
            </a:endParaRPr>
          </a:p>
          <a:p>
            <a:pPr marL="457200" lvl="1" indent="0" eaLnBrk="1" hangingPunct="1">
              <a:buNone/>
            </a:pPr>
            <a:endParaRPr lang="en-IE" kern="0" dirty="0" smtClean="0">
              <a:solidFill>
                <a:schemeClr val="tx1"/>
              </a:solidFill>
            </a:endParaRPr>
          </a:p>
          <a:p>
            <a:pPr marL="0" indent="0" eaLnBrk="1" hangingPunct="1">
              <a:buFontTx/>
              <a:buNone/>
            </a:pPr>
            <a:endParaRPr lang="en-IE" kern="0" dirty="0" smtClean="0">
              <a:solidFill>
                <a:schemeClr val="tx1"/>
              </a:solidFill>
            </a:endParaRPr>
          </a:p>
        </p:txBody>
      </p:sp>
    </p:spTree>
    <p:extLst>
      <p:ext uri="{BB962C8B-B14F-4D97-AF65-F5344CB8AC3E}">
        <p14:creationId xmlns:p14="http://schemas.microsoft.com/office/powerpoint/2010/main" val="2086284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16632"/>
            <a:ext cx="2304256"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IE" sz="2800" dirty="0" smtClean="0"/>
              <a:t>The Solution?</a:t>
            </a:r>
            <a:endParaRPr lang="en-IE" sz="28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808" y="188640"/>
            <a:ext cx="3706673" cy="5640589"/>
          </a:xfrm>
          <a:prstGeom prst="rect">
            <a:avLst/>
          </a:prstGeom>
        </p:spPr>
      </p:pic>
      <p:sp>
        <p:nvSpPr>
          <p:cNvPr id="11" name="TextBox 10"/>
          <p:cNvSpPr txBox="1"/>
          <p:nvPr/>
        </p:nvSpPr>
        <p:spPr>
          <a:xfrm>
            <a:off x="142722" y="5829756"/>
            <a:ext cx="4682091" cy="215444"/>
          </a:xfrm>
          <a:prstGeom prst="rect">
            <a:avLst/>
          </a:prstGeom>
          <a:noFill/>
        </p:spPr>
        <p:txBody>
          <a:bodyPr wrap="square" rtlCol="0">
            <a:spAutoFit/>
          </a:bodyPr>
          <a:lstStyle/>
          <a:p>
            <a:r>
              <a:rPr lang="en-IE" sz="800" dirty="0">
                <a:solidFill>
                  <a:schemeClr val="accent6"/>
                </a:solidFill>
              </a:rPr>
              <a:t>https://s-media-cache-ak0.pinimg.com/736x/fd/a4/46/fda4463bfc161c52e2309497563bb461.jpg</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3768" y="1022400"/>
            <a:ext cx="4437112" cy="4437112"/>
          </a:xfrm>
          <a:prstGeom prst="rect">
            <a:avLst/>
          </a:prstGeom>
        </p:spPr>
      </p:pic>
      <p:sp>
        <p:nvSpPr>
          <p:cNvPr id="13" name="TextBox 12"/>
          <p:cNvSpPr txBox="1"/>
          <p:nvPr/>
        </p:nvSpPr>
        <p:spPr>
          <a:xfrm>
            <a:off x="4604694" y="5818735"/>
            <a:ext cx="4682091" cy="215444"/>
          </a:xfrm>
          <a:prstGeom prst="rect">
            <a:avLst/>
          </a:prstGeom>
          <a:noFill/>
        </p:spPr>
        <p:txBody>
          <a:bodyPr wrap="square" rtlCol="0">
            <a:spAutoFit/>
          </a:bodyPr>
          <a:lstStyle/>
          <a:p>
            <a:r>
              <a:rPr lang="en-IE" sz="800" dirty="0">
                <a:solidFill>
                  <a:schemeClr val="accent6"/>
                </a:solidFill>
              </a:rPr>
              <a:t>https://s-media-cache-ak0.pinimg.com/736x/fd/a4/46/fda4463bfc161c52e2309497563bb461.jpg</a:t>
            </a:r>
          </a:p>
        </p:txBody>
      </p:sp>
    </p:spTree>
    <p:extLst>
      <p:ext uri="{BB962C8B-B14F-4D97-AF65-F5344CB8AC3E}">
        <p14:creationId xmlns:p14="http://schemas.microsoft.com/office/powerpoint/2010/main" val="31999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060231"/>
            <a:ext cx="8208912" cy="1200329"/>
          </a:xfrm>
          <a:prstGeom prst="rect">
            <a:avLst/>
          </a:prstGeom>
          <a:noFill/>
        </p:spPr>
        <p:txBody>
          <a:bodyPr wrap="square" rtlCol="0">
            <a:spAutoFit/>
          </a:bodyPr>
          <a:lstStyle/>
          <a:p>
            <a:r>
              <a:rPr lang="en-IE" sz="3600" dirty="0" smtClean="0">
                <a:latin typeface="+mj-lt"/>
              </a:rPr>
              <a:t>Single Search Box</a:t>
            </a:r>
          </a:p>
          <a:p>
            <a:endParaRPr lang="en-IE" sz="3600" dirty="0">
              <a:latin typeface="+mj-lt"/>
            </a:endParaRPr>
          </a:p>
        </p:txBody>
      </p:sp>
      <p:pic>
        <p:nvPicPr>
          <p:cNvPr id="6" name="Picture 5" descr="old search block.JPG"/>
          <p:cNvPicPr>
            <a:picLocks noChangeAspect="1"/>
          </p:cNvPicPr>
          <p:nvPr/>
        </p:nvPicPr>
        <p:blipFill>
          <a:blip r:embed="rId4" cstate="print"/>
          <a:srcRect/>
          <a:stretch>
            <a:fillRect/>
          </a:stretch>
        </p:blipFill>
        <p:spPr bwMode="auto">
          <a:xfrm>
            <a:off x="1187624" y="2559185"/>
            <a:ext cx="6955160" cy="2671578"/>
          </a:xfrm>
          <a:prstGeom prst="rect">
            <a:avLst/>
          </a:prstGeom>
          <a:noFill/>
          <a:ln w="9525">
            <a:noFill/>
            <a:miter lim="800000"/>
            <a:headEnd/>
            <a:tailEnd/>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784" y="2647198"/>
            <a:ext cx="6962000" cy="2605777"/>
          </a:xfrm>
          <a:prstGeom prst="rect">
            <a:avLst/>
          </a:prstGeom>
        </p:spPr>
      </p:pic>
    </p:spTree>
    <p:extLst>
      <p:ext uri="{BB962C8B-B14F-4D97-AF65-F5344CB8AC3E}">
        <p14:creationId xmlns:p14="http://schemas.microsoft.com/office/powerpoint/2010/main" val="242523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060231"/>
            <a:ext cx="8208912" cy="1200329"/>
          </a:xfrm>
          <a:prstGeom prst="rect">
            <a:avLst/>
          </a:prstGeom>
          <a:noFill/>
        </p:spPr>
        <p:txBody>
          <a:bodyPr wrap="square" rtlCol="0">
            <a:spAutoFit/>
          </a:bodyPr>
          <a:lstStyle/>
          <a:p>
            <a:r>
              <a:rPr lang="en-IE" sz="3600" dirty="0" smtClean="0">
                <a:latin typeface="+mj-lt"/>
              </a:rPr>
              <a:t>Improve Login Visibility</a:t>
            </a:r>
          </a:p>
          <a:p>
            <a:endParaRPr lang="en-IE" sz="3600" dirty="0">
              <a:latin typeface="+mj-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97" y="1844824"/>
            <a:ext cx="6962000" cy="260577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1916832"/>
            <a:ext cx="7668344" cy="3563136"/>
          </a:xfrm>
          <a:prstGeom prst="rect">
            <a:avLst/>
          </a:prstGeom>
        </p:spPr>
      </p:pic>
    </p:spTree>
    <p:extLst>
      <p:ext uri="{BB962C8B-B14F-4D97-AF65-F5344CB8AC3E}">
        <p14:creationId xmlns:p14="http://schemas.microsoft.com/office/powerpoint/2010/main" val="363162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2954" y="1196752"/>
            <a:ext cx="8352928" cy="646331"/>
          </a:xfrm>
          <a:prstGeom prst="rect">
            <a:avLst/>
          </a:prstGeom>
          <a:noFill/>
        </p:spPr>
        <p:txBody>
          <a:bodyPr wrap="square" rtlCol="0">
            <a:spAutoFit/>
          </a:bodyPr>
          <a:lstStyle/>
          <a:p>
            <a:r>
              <a:rPr lang="en-IE" sz="3600" dirty="0" smtClean="0">
                <a:latin typeface="Calibri" pitchFamily="34" charset="0"/>
                <a:cs typeface="Calibri" pitchFamily="34" charset="0"/>
              </a:rPr>
              <a:t>Discovery Tools are a big deal for libraries</a:t>
            </a:r>
            <a:endParaRPr lang="en-IE" sz="3600" dirty="0">
              <a:latin typeface="Calibri" pitchFamily="34" charset="0"/>
              <a:cs typeface="Calibri" pitchFamily="34" charset="0"/>
            </a:endParaRPr>
          </a:p>
        </p:txBody>
      </p:sp>
      <p:sp>
        <p:nvSpPr>
          <p:cNvPr id="3" name="TextBox 2"/>
          <p:cNvSpPr txBox="1"/>
          <p:nvPr/>
        </p:nvSpPr>
        <p:spPr>
          <a:xfrm>
            <a:off x="179512" y="1916832"/>
            <a:ext cx="8640960" cy="3216265"/>
          </a:xfrm>
          <a:prstGeom prst="rect">
            <a:avLst/>
          </a:prstGeom>
          <a:noFill/>
        </p:spPr>
        <p:txBody>
          <a:bodyPr wrap="square" rtlCol="0">
            <a:spAutoFit/>
          </a:bodyPr>
          <a:lstStyle/>
          <a:p>
            <a:pPr marL="342900" indent="-342900">
              <a:buFont typeface="Arial" pitchFamily="34" charset="0"/>
              <a:buChar char="•"/>
            </a:pPr>
            <a:r>
              <a:rPr lang="en-IE" dirty="0" smtClean="0">
                <a:latin typeface="Calibri" pitchFamily="34" charset="0"/>
                <a:cs typeface="Calibri" pitchFamily="34" charset="0"/>
              </a:rPr>
              <a:t>- And a bigger deal for library users</a:t>
            </a:r>
          </a:p>
          <a:p>
            <a:pPr marL="342900" indent="-342900">
              <a:buFont typeface="Arial" pitchFamily="34" charset="0"/>
              <a:buChar char="•"/>
            </a:pPr>
            <a:r>
              <a:rPr lang="en-IE" dirty="0" smtClean="0">
                <a:latin typeface="Calibri" pitchFamily="34" charset="0"/>
                <a:cs typeface="Calibri" pitchFamily="34" charset="0"/>
              </a:rPr>
              <a:t>Primo Implementation Group</a:t>
            </a:r>
          </a:p>
          <a:p>
            <a:endParaRPr lang="en-IE" dirty="0">
              <a:latin typeface="Calibri" pitchFamily="34" charset="0"/>
              <a:cs typeface="Calibri" pitchFamily="34" charset="0"/>
            </a:endParaRPr>
          </a:p>
          <a:p>
            <a:pPr marL="342900" indent="-342900">
              <a:buFont typeface="Arial" pitchFamily="34" charset="0"/>
              <a:buChar char="•"/>
            </a:pPr>
            <a:r>
              <a:rPr lang="en-IE" sz="3500" b="1" dirty="0" smtClean="0">
                <a:solidFill>
                  <a:srgbClr val="C00000"/>
                </a:solidFill>
                <a:latin typeface="Calibri" pitchFamily="34" charset="0"/>
                <a:cs typeface="Calibri" pitchFamily="34" charset="0"/>
              </a:rPr>
              <a:t>P</a:t>
            </a:r>
            <a:r>
              <a:rPr lang="en-IE" dirty="0" smtClean="0">
                <a:latin typeface="Calibri" pitchFamily="34" charset="0"/>
                <a:cs typeface="Calibri" pitchFamily="34" charset="0"/>
              </a:rPr>
              <a:t>rimo </a:t>
            </a:r>
            <a:r>
              <a:rPr lang="en-IE" sz="3500" b="1" dirty="0" smtClean="0">
                <a:solidFill>
                  <a:srgbClr val="C00000"/>
                </a:solidFill>
                <a:latin typeface="Calibri" pitchFamily="34" charset="0"/>
                <a:cs typeface="Calibri" pitchFamily="34" charset="0"/>
              </a:rPr>
              <a:t>I</a:t>
            </a:r>
            <a:r>
              <a:rPr lang="en-IE" dirty="0" smtClean="0">
                <a:latin typeface="Calibri" pitchFamily="34" charset="0"/>
                <a:cs typeface="Calibri" pitchFamily="34" charset="0"/>
              </a:rPr>
              <a:t>mplementation</a:t>
            </a:r>
            <a:r>
              <a:rPr lang="en-IE" dirty="0">
                <a:latin typeface="Calibri" pitchFamily="34" charset="0"/>
                <a:cs typeface="Calibri" pitchFamily="34" charset="0"/>
              </a:rPr>
              <a:t> </a:t>
            </a:r>
            <a:r>
              <a:rPr lang="en-IE" sz="3500" b="1" dirty="0" smtClean="0">
                <a:solidFill>
                  <a:srgbClr val="C00000"/>
                </a:solidFill>
                <a:latin typeface="Calibri" pitchFamily="34" charset="0"/>
                <a:cs typeface="Calibri" pitchFamily="34" charset="0"/>
              </a:rPr>
              <a:t>G</a:t>
            </a:r>
            <a:r>
              <a:rPr lang="en-IE" dirty="0" smtClean="0">
                <a:latin typeface="Calibri" pitchFamily="34" charset="0"/>
                <a:cs typeface="Calibri" pitchFamily="34" charset="0"/>
              </a:rPr>
              <a:t>roup</a:t>
            </a:r>
          </a:p>
          <a:p>
            <a:endParaRPr lang="en-IE" dirty="0">
              <a:latin typeface="Calibri" pitchFamily="34" charset="0"/>
              <a:cs typeface="Calibri" pitchFamily="34" charset="0"/>
            </a:endParaRPr>
          </a:p>
          <a:p>
            <a:pPr marL="342900" indent="-342900">
              <a:buFont typeface="Arial" pitchFamily="34" charset="0"/>
              <a:buChar char="•"/>
            </a:pPr>
            <a:r>
              <a:rPr lang="en-IE" dirty="0" smtClean="0">
                <a:latin typeface="Calibri" pitchFamily="34" charset="0"/>
                <a:cs typeface="Calibri" pitchFamily="34" charset="0"/>
              </a:rPr>
              <a:t>Interface Group</a:t>
            </a:r>
          </a:p>
          <a:p>
            <a:pPr marL="800100" lvl="1" indent="-342900">
              <a:buFont typeface="Arial" pitchFamily="34" charset="0"/>
              <a:buChar char="•"/>
            </a:pPr>
            <a:r>
              <a:rPr lang="en-IE" dirty="0" smtClean="0">
                <a:latin typeface="Calibri" pitchFamily="34" charset="0"/>
                <a:cs typeface="Calibri" pitchFamily="34" charset="0"/>
              </a:rPr>
              <a:t>subject librarians; research librarians; e-resource librarian, etc.</a:t>
            </a:r>
            <a:endParaRPr lang="en-IE" dirty="0">
              <a:latin typeface="Calibri" pitchFamily="34" charset="0"/>
              <a:cs typeface="Calibri" pitchFamily="34" charset="0"/>
            </a:endParaRPr>
          </a:p>
        </p:txBody>
      </p:sp>
    </p:spTree>
    <p:extLst>
      <p:ext uri="{BB962C8B-B14F-4D97-AF65-F5344CB8AC3E}">
        <p14:creationId xmlns:p14="http://schemas.microsoft.com/office/powerpoint/2010/main" val="297993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16632"/>
            <a:ext cx="403244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E" sz="2800" dirty="0" smtClean="0"/>
              <a:t>System Upgrades Helped</a:t>
            </a:r>
            <a:endParaRPr lang="en-IE" sz="2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764704"/>
            <a:ext cx="7056784" cy="512442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301" y="984733"/>
            <a:ext cx="7689429" cy="4684365"/>
          </a:xfrm>
          <a:prstGeom prst="rect">
            <a:avLst/>
          </a:prstGeom>
        </p:spPr>
      </p:pic>
    </p:spTree>
    <p:extLst>
      <p:ext uri="{BB962C8B-B14F-4D97-AF65-F5344CB8AC3E}">
        <p14:creationId xmlns:p14="http://schemas.microsoft.com/office/powerpoint/2010/main" val="42485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16632"/>
            <a:ext cx="403244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E" sz="2800" dirty="0" smtClean="0"/>
              <a:t>System Upgrades Helped</a:t>
            </a:r>
            <a:endParaRPr lang="en-IE" sz="28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690652"/>
            <a:ext cx="7111736" cy="5164328"/>
          </a:xfrm>
          <a:prstGeom prst="rect">
            <a:avLst/>
          </a:prstGeom>
        </p:spPr>
      </p:pic>
    </p:spTree>
    <p:extLst>
      <p:ext uri="{BB962C8B-B14F-4D97-AF65-F5344CB8AC3E}">
        <p14:creationId xmlns:p14="http://schemas.microsoft.com/office/powerpoint/2010/main" val="2964370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16632"/>
            <a:ext cx="403244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E" sz="2800" dirty="0" smtClean="0"/>
              <a:t>System Upgrades Helped</a:t>
            </a:r>
            <a:endParaRPr lang="en-IE" sz="2800" dirty="0"/>
          </a:p>
        </p:txBody>
      </p:sp>
      <p:pic>
        <p:nvPicPr>
          <p:cNvPr id="6" name="Picture 5"/>
          <p:cNvPicPr>
            <a:picLocks noChangeAspect="1"/>
          </p:cNvPicPr>
          <p:nvPr/>
        </p:nvPicPr>
        <p:blipFill>
          <a:blip r:embed="rId5"/>
          <a:stretch>
            <a:fillRect/>
          </a:stretch>
        </p:blipFill>
        <p:spPr>
          <a:xfrm>
            <a:off x="872946" y="1948692"/>
            <a:ext cx="7315834" cy="2810500"/>
          </a:xfrm>
          <a:prstGeom prst="rect">
            <a:avLst/>
          </a:prstGeom>
        </p:spPr>
      </p:pic>
      <p:sp>
        <p:nvSpPr>
          <p:cNvPr id="7" name="Right Arrow 6"/>
          <p:cNvSpPr/>
          <p:nvPr/>
        </p:nvSpPr>
        <p:spPr bwMode="auto">
          <a:xfrm rot="20455734">
            <a:off x="4499992" y="4725144"/>
            <a:ext cx="1800200" cy="432048"/>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954" y="702922"/>
            <a:ext cx="7447679" cy="5275603"/>
          </a:xfrm>
          <a:prstGeom prst="rect">
            <a:avLst/>
          </a:prstGeom>
        </p:spPr>
      </p:pic>
    </p:spTree>
    <p:extLst>
      <p:ext uri="{BB962C8B-B14F-4D97-AF65-F5344CB8AC3E}">
        <p14:creationId xmlns:p14="http://schemas.microsoft.com/office/powerpoint/2010/main" val="75784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16632"/>
            <a:ext cx="403244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E" sz="2800" dirty="0" smtClean="0"/>
              <a:t>System Upgrades Helped</a:t>
            </a:r>
            <a:endParaRPr lang="en-IE" sz="28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44" y="1916832"/>
            <a:ext cx="9029700" cy="3419475"/>
          </a:xfrm>
          <a:prstGeom prst="rect">
            <a:avLst/>
          </a:prstGeom>
        </p:spPr>
      </p:pic>
      <p:sp>
        <p:nvSpPr>
          <p:cNvPr id="8" name="TextBox 7"/>
          <p:cNvSpPr txBox="1"/>
          <p:nvPr/>
        </p:nvSpPr>
        <p:spPr>
          <a:xfrm>
            <a:off x="899592" y="908720"/>
            <a:ext cx="5184576" cy="830997"/>
          </a:xfrm>
          <a:prstGeom prst="rect">
            <a:avLst/>
          </a:prstGeom>
          <a:solidFill>
            <a:schemeClr val="accent1"/>
          </a:solidFill>
        </p:spPr>
        <p:txBody>
          <a:bodyPr wrap="square" rtlCol="0">
            <a:spAutoFit/>
          </a:bodyPr>
          <a:lstStyle/>
          <a:p>
            <a:r>
              <a:rPr lang="en-IE" dirty="0" smtClean="0"/>
              <a:t>OPAC via Primo</a:t>
            </a:r>
          </a:p>
          <a:p>
            <a:pPr marL="800100" lvl="1" indent="-342900">
              <a:buFont typeface="Arial" panose="020B0604020202020204" pitchFamily="34" charset="0"/>
              <a:buChar char="•"/>
            </a:pPr>
            <a:r>
              <a:rPr lang="en-IE" dirty="0"/>
              <a:t>	</a:t>
            </a:r>
            <a:r>
              <a:rPr lang="en-IE" dirty="0" smtClean="0"/>
              <a:t>Clearer holdings information</a:t>
            </a:r>
            <a:endParaRPr lang="en-IE" dirty="0"/>
          </a:p>
        </p:txBody>
      </p:sp>
    </p:spTree>
    <p:extLst>
      <p:ext uri="{BB962C8B-B14F-4D97-AF65-F5344CB8AC3E}">
        <p14:creationId xmlns:p14="http://schemas.microsoft.com/office/powerpoint/2010/main" val="3431243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060231"/>
            <a:ext cx="8208912" cy="646331"/>
          </a:xfrm>
          <a:prstGeom prst="rect">
            <a:avLst/>
          </a:prstGeom>
          <a:noFill/>
        </p:spPr>
        <p:txBody>
          <a:bodyPr wrap="square" rtlCol="0">
            <a:spAutoFit/>
          </a:bodyPr>
          <a:lstStyle/>
          <a:p>
            <a:r>
              <a:rPr lang="en-IE" sz="3600" dirty="0" smtClean="0">
                <a:latin typeface="+mj-lt"/>
              </a:rPr>
              <a:t>Feedback</a:t>
            </a:r>
            <a:endParaRPr lang="en-IE" sz="3600" dirty="0">
              <a:latin typeface="+mj-lt"/>
            </a:endParaRPr>
          </a:p>
        </p:txBody>
      </p:sp>
      <p:sp>
        <p:nvSpPr>
          <p:cNvPr id="6" name="Content Placeholder 2"/>
          <p:cNvSpPr txBox="1">
            <a:spLocks/>
          </p:cNvSpPr>
          <p:nvPr/>
        </p:nvSpPr>
        <p:spPr>
          <a:xfrm>
            <a:off x="251520" y="1916832"/>
            <a:ext cx="8229600" cy="4056931"/>
          </a:xfrm>
          <a:prstGeom prst="rect">
            <a:avLst/>
          </a:prstGeom>
        </p:spPr>
        <p:txBody>
          <a:bodyPr/>
          <a:lstStyle>
            <a:lvl1pPr marL="342900" indent="-342900" algn="l" rtl="0" eaLnBrk="0" fontAlgn="base" hangingPunct="0">
              <a:spcBef>
                <a:spcPct val="0"/>
              </a:spcBef>
              <a:spcAft>
                <a:spcPts val="900"/>
              </a:spcAft>
              <a:buChar char="•"/>
              <a:defRPr sz="2400">
                <a:solidFill>
                  <a:srgbClr val="304554"/>
                </a:solidFill>
                <a:latin typeface="+mn-lt"/>
                <a:ea typeface="+mn-ea"/>
                <a:cs typeface="+mn-cs"/>
              </a:defRPr>
            </a:lvl1pPr>
            <a:lvl2pPr marL="742950" indent="-285750" algn="l" rtl="0" eaLnBrk="0" fontAlgn="base" hangingPunct="0">
              <a:spcBef>
                <a:spcPct val="0"/>
              </a:spcBef>
              <a:spcAft>
                <a:spcPts val="900"/>
              </a:spcAft>
              <a:buChar char="–"/>
              <a:defRPr sz="2400">
                <a:solidFill>
                  <a:srgbClr val="304554"/>
                </a:solidFill>
                <a:latin typeface="+mn-lt"/>
                <a:ea typeface="+mn-ea"/>
              </a:defRPr>
            </a:lvl2pPr>
            <a:lvl3pPr marL="1143000" indent="-228600" algn="l" rtl="0" eaLnBrk="0" fontAlgn="base" hangingPunct="0">
              <a:spcBef>
                <a:spcPct val="0"/>
              </a:spcBef>
              <a:spcAft>
                <a:spcPts val="900"/>
              </a:spcAft>
              <a:buChar char="•"/>
              <a:defRPr sz="2100">
                <a:solidFill>
                  <a:srgbClr val="304554"/>
                </a:solidFill>
                <a:latin typeface="+mn-lt"/>
                <a:ea typeface="+mn-ea"/>
              </a:defRPr>
            </a:lvl3pPr>
            <a:lvl4pPr marL="1562100" indent="-228600" algn="l" rtl="0" eaLnBrk="0" fontAlgn="base" hangingPunct="0">
              <a:spcBef>
                <a:spcPct val="0"/>
              </a:spcBef>
              <a:spcAft>
                <a:spcPts val="900"/>
              </a:spcAft>
              <a:buChar char="–"/>
              <a:defRPr>
                <a:solidFill>
                  <a:srgbClr val="304554"/>
                </a:solidFill>
                <a:latin typeface="+mn-lt"/>
                <a:ea typeface="+mn-ea"/>
              </a:defRPr>
            </a:lvl4pPr>
            <a:lvl5pPr marL="1981200" indent="-228600" algn="l" rtl="0" eaLnBrk="0" fontAlgn="base" hangingPunct="0">
              <a:spcBef>
                <a:spcPct val="0"/>
              </a:spcBef>
              <a:spcAft>
                <a:spcPts val="900"/>
              </a:spcAft>
              <a:buChar char="»"/>
              <a:defRPr sz="1600">
                <a:solidFill>
                  <a:srgbClr val="304554"/>
                </a:solidFill>
                <a:latin typeface="+mn-lt"/>
                <a:ea typeface="+mn-ea"/>
              </a:defRPr>
            </a:lvl5pPr>
            <a:lvl6pPr marL="2438400" indent="-228600" algn="l" rtl="0" fontAlgn="base">
              <a:spcBef>
                <a:spcPct val="0"/>
              </a:spcBef>
              <a:spcAft>
                <a:spcPts val="900"/>
              </a:spcAft>
              <a:buChar char="»"/>
              <a:defRPr sz="1600">
                <a:solidFill>
                  <a:srgbClr val="304554"/>
                </a:solidFill>
                <a:latin typeface="+mn-lt"/>
                <a:ea typeface="+mn-ea"/>
              </a:defRPr>
            </a:lvl6pPr>
            <a:lvl7pPr marL="2895600" indent="-228600" algn="l" rtl="0" fontAlgn="base">
              <a:spcBef>
                <a:spcPct val="0"/>
              </a:spcBef>
              <a:spcAft>
                <a:spcPts val="900"/>
              </a:spcAft>
              <a:buChar char="»"/>
              <a:defRPr sz="1600">
                <a:solidFill>
                  <a:srgbClr val="304554"/>
                </a:solidFill>
                <a:latin typeface="+mn-lt"/>
                <a:ea typeface="+mn-ea"/>
              </a:defRPr>
            </a:lvl7pPr>
            <a:lvl8pPr marL="3352800" indent="-228600" algn="l" rtl="0" fontAlgn="base">
              <a:spcBef>
                <a:spcPct val="0"/>
              </a:spcBef>
              <a:spcAft>
                <a:spcPts val="900"/>
              </a:spcAft>
              <a:buChar char="»"/>
              <a:defRPr sz="1600">
                <a:solidFill>
                  <a:srgbClr val="304554"/>
                </a:solidFill>
                <a:latin typeface="+mn-lt"/>
                <a:ea typeface="+mn-ea"/>
              </a:defRPr>
            </a:lvl8pPr>
            <a:lvl9pPr marL="3810000" indent="-228600" algn="l" rtl="0" fontAlgn="base">
              <a:spcBef>
                <a:spcPct val="0"/>
              </a:spcBef>
              <a:spcAft>
                <a:spcPts val="900"/>
              </a:spcAft>
              <a:buChar char="»"/>
              <a:defRPr sz="1600">
                <a:solidFill>
                  <a:srgbClr val="304554"/>
                </a:solidFill>
                <a:latin typeface="+mn-lt"/>
                <a:ea typeface="+mn-ea"/>
              </a:defRPr>
            </a:lvl9pPr>
          </a:lstStyle>
          <a:p>
            <a:r>
              <a:rPr lang="en-IE" kern="0" smtClean="0">
                <a:solidFill>
                  <a:schemeClr val="tx2"/>
                </a:solidFill>
              </a:rPr>
              <a:t>Over-whelmingly positive:</a:t>
            </a:r>
          </a:p>
          <a:p>
            <a:pPr lvl="1"/>
            <a:r>
              <a:rPr lang="en-IE" kern="0" smtClean="0">
                <a:solidFill>
                  <a:schemeClr val="tx2"/>
                </a:solidFill>
              </a:rPr>
              <a:t>“the new catalogue is amazing!”</a:t>
            </a:r>
          </a:p>
          <a:p>
            <a:pPr lvl="1"/>
            <a:r>
              <a:rPr lang="en-IE" kern="0" smtClean="0">
                <a:solidFill>
                  <a:schemeClr val="tx2"/>
                </a:solidFill>
              </a:rPr>
              <a:t>“I like the new look  - design and layout - it mirrors the layout in many of our databases e.g., Ebsco, Proquest, Scopus.”</a:t>
            </a:r>
          </a:p>
          <a:p>
            <a:pPr lvl="1"/>
            <a:r>
              <a:rPr lang="en-IE" kern="0" smtClean="0">
                <a:solidFill>
                  <a:schemeClr val="tx2"/>
                </a:solidFill>
              </a:rPr>
              <a:t>“it looks very good – easy to search and smooth integration with SFX and OPAC”</a:t>
            </a:r>
          </a:p>
          <a:p>
            <a:pPr lvl="1"/>
            <a:r>
              <a:rPr lang="en-IE" kern="0" smtClean="0">
                <a:solidFill>
                  <a:schemeClr val="tx2"/>
                </a:solidFill>
              </a:rPr>
              <a:t>“an enjoyable and fruitful search experience”</a:t>
            </a:r>
          </a:p>
          <a:p>
            <a:pPr lvl="1"/>
            <a:r>
              <a:rPr lang="en-IE" kern="0" smtClean="0">
                <a:solidFill>
                  <a:schemeClr val="tx2"/>
                </a:solidFill>
              </a:rPr>
              <a:t>“intuitive and intelligent layout and design”</a:t>
            </a:r>
            <a:endParaRPr lang="en-IE" kern="0" dirty="0" smtClean="0">
              <a:solidFill>
                <a:schemeClr val="tx2"/>
              </a:solidFill>
            </a:endParaRPr>
          </a:p>
        </p:txBody>
      </p:sp>
    </p:spTree>
    <p:extLst>
      <p:ext uri="{BB962C8B-B14F-4D97-AF65-F5344CB8AC3E}">
        <p14:creationId xmlns:p14="http://schemas.microsoft.com/office/powerpoint/2010/main" val="31212547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060231"/>
            <a:ext cx="8208912" cy="646331"/>
          </a:xfrm>
          <a:prstGeom prst="rect">
            <a:avLst/>
          </a:prstGeom>
          <a:noFill/>
        </p:spPr>
        <p:txBody>
          <a:bodyPr wrap="square" rtlCol="0">
            <a:spAutoFit/>
          </a:bodyPr>
          <a:lstStyle/>
          <a:p>
            <a:r>
              <a:rPr lang="en-IE" sz="3600" dirty="0" smtClean="0">
                <a:latin typeface="+mj-lt"/>
              </a:rPr>
              <a:t>Feedback</a:t>
            </a:r>
            <a:endParaRPr lang="en-IE" sz="3600" dirty="0">
              <a:latin typeface="+mj-lt"/>
            </a:endParaRPr>
          </a:p>
        </p:txBody>
      </p:sp>
      <p:sp>
        <p:nvSpPr>
          <p:cNvPr id="6" name="Content Placeholder 2"/>
          <p:cNvSpPr txBox="1">
            <a:spLocks/>
          </p:cNvSpPr>
          <p:nvPr/>
        </p:nvSpPr>
        <p:spPr>
          <a:xfrm>
            <a:off x="251520" y="1916832"/>
            <a:ext cx="8229600" cy="4056931"/>
          </a:xfrm>
          <a:prstGeom prst="rect">
            <a:avLst/>
          </a:prstGeom>
        </p:spPr>
        <p:txBody>
          <a:bodyPr/>
          <a:lstStyle>
            <a:lvl1pPr marL="342900" indent="-342900" algn="l" rtl="0" eaLnBrk="0" fontAlgn="base" hangingPunct="0">
              <a:spcBef>
                <a:spcPct val="0"/>
              </a:spcBef>
              <a:spcAft>
                <a:spcPts val="900"/>
              </a:spcAft>
              <a:buChar char="•"/>
              <a:defRPr sz="2400">
                <a:solidFill>
                  <a:srgbClr val="304554"/>
                </a:solidFill>
                <a:latin typeface="+mn-lt"/>
                <a:ea typeface="+mn-ea"/>
                <a:cs typeface="+mn-cs"/>
              </a:defRPr>
            </a:lvl1pPr>
            <a:lvl2pPr marL="742950" indent="-285750" algn="l" rtl="0" eaLnBrk="0" fontAlgn="base" hangingPunct="0">
              <a:spcBef>
                <a:spcPct val="0"/>
              </a:spcBef>
              <a:spcAft>
                <a:spcPts val="900"/>
              </a:spcAft>
              <a:buChar char="–"/>
              <a:defRPr sz="2400">
                <a:solidFill>
                  <a:srgbClr val="304554"/>
                </a:solidFill>
                <a:latin typeface="+mn-lt"/>
                <a:ea typeface="+mn-ea"/>
              </a:defRPr>
            </a:lvl2pPr>
            <a:lvl3pPr marL="1143000" indent="-228600" algn="l" rtl="0" eaLnBrk="0" fontAlgn="base" hangingPunct="0">
              <a:spcBef>
                <a:spcPct val="0"/>
              </a:spcBef>
              <a:spcAft>
                <a:spcPts val="900"/>
              </a:spcAft>
              <a:buChar char="•"/>
              <a:defRPr sz="2100">
                <a:solidFill>
                  <a:srgbClr val="304554"/>
                </a:solidFill>
                <a:latin typeface="+mn-lt"/>
                <a:ea typeface="+mn-ea"/>
              </a:defRPr>
            </a:lvl3pPr>
            <a:lvl4pPr marL="1562100" indent="-228600" algn="l" rtl="0" eaLnBrk="0" fontAlgn="base" hangingPunct="0">
              <a:spcBef>
                <a:spcPct val="0"/>
              </a:spcBef>
              <a:spcAft>
                <a:spcPts val="900"/>
              </a:spcAft>
              <a:buChar char="–"/>
              <a:defRPr>
                <a:solidFill>
                  <a:srgbClr val="304554"/>
                </a:solidFill>
                <a:latin typeface="+mn-lt"/>
                <a:ea typeface="+mn-ea"/>
              </a:defRPr>
            </a:lvl4pPr>
            <a:lvl5pPr marL="1981200" indent="-228600" algn="l" rtl="0" eaLnBrk="0" fontAlgn="base" hangingPunct="0">
              <a:spcBef>
                <a:spcPct val="0"/>
              </a:spcBef>
              <a:spcAft>
                <a:spcPts val="900"/>
              </a:spcAft>
              <a:buChar char="»"/>
              <a:defRPr sz="1600">
                <a:solidFill>
                  <a:srgbClr val="304554"/>
                </a:solidFill>
                <a:latin typeface="+mn-lt"/>
                <a:ea typeface="+mn-ea"/>
              </a:defRPr>
            </a:lvl5pPr>
            <a:lvl6pPr marL="2438400" indent="-228600" algn="l" rtl="0" fontAlgn="base">
              <a:spcBef>
                <a:spcPct val="0"/>
              </a:spcBef>
              <a:spcAft>
                <a:spcPts val="900"/>
              </a:spcAft>
              <a:buChar char="»"/>
              <a:defRPr sz="1600">
                <a:solidFill>
                  <a:srgbClr val="304554"/>
                </a:solidFill>
                <a:latin typeface="+mn-lt"/>
                <a:ea typeface="+mn-ea"/>
              </a:defRPr>
            </a:lvl6pPr>
            <a:lvl7pPr marL="2895600" indent="-228600" algn="l" rtl="0" fontAlgn="base">
              <a:spcBef>
                <a:spcPct val="0"/>
              </a:spcBef>
              <a:spcAft>
                <a:spcPts val="900"/>
              </a:spcAft>
              <a:buChar char="»"/>
              <a:defRPr sz="1600">
                <a:solidFill>
                  <a:srgbClr val="304554"/>
                </a:solidFill>
                <a:latin typeface="+mn-lt"/>
                <a:ea typeface="+mn-ea"/>
              </a:defRPr>
            </a:lvl7pPr>
            <a:lvl8pPr marL="3352800" indent="-228600" algn="l" rtl="0" fontAlgn="base">
              <a:spcBef>
                <a:spcPct val="0"/>
              </a:spcBef>
              <a:spcAft>
                <a:spcPts val="900"/>
              </a:spcAft>
              <a:buChar char="»"/>
              <a:defRPr sz="1600">
                <a:solidFill>
                  <a:srgbClr val="304554"/>
                </a:solidFill>
                <a:latin typeface="+mn-lt"/>
                <a:ea typeface="+mn-ea"/>
              </a:defRPr>
            </a:lvl8pPr>
            <a:lvl9pPr marL="3810000" indent="-228600" algn="l" rtl="0" fontAlgn="base">
              <a:spcBef>
                <a:spcPct val="0"/>
              </a:spcBef>
              <a:spcAft>
                <a:spcPts val="900"/>
              </a:spcAft>
              <a:buChar char="»"/>
              <a:defRPr sz="1600">
                <a:solidFill>
                  <a:srgbClr val="304554"/>
                </a:solidFill>
                <a:latin typeface="+mn-lt"/>
                <a:ea typeface="+mn-ea"/>
              </a:defRPr>
            </a:lvl9pPr>
          </a:lstStyle>
          <a:p>
            <a:endParaRPr lang="en-IE" kern="0" dirty="0" smtClean="0">
              <a:solidFill>
                <a:schemeClr val="tx2"/>
              </a:solidFill>
            </a:endParaRPr>
          </a:p>
        </p:txBody>
      </p:sp>
      <p:pic>
        <p:nvPicPr>
          <p:cNvPr id="3" name="Picture 2"/>
          <p:cNvPicPr>
            <a:picLocks noChangeAspect="1"/>
          </p:cNvPicPr>
          <p:nvPr/>
        </p:nvPicPr>
        <p:blipFill>
          <a:blip r:embed="rId4"/>
          <a:stretch>
            <a:fillRect/>
          </a:stretch>
        </p:blipFill>
        <p:spPr>
          <a:xfrm>
            <a:off x="827584" y="2852936"/>
            <a:ext cx="7584046" cy="1459408"/>
          </a:xfrm>
          <a:prstGeom prst="rect">
            <a:avLst/>
          </a:prstGeom>
        </p:spPr>
      </p:pic>
    </p:spTree>
    <p:extLst>
      <p:ext uri="{BB962C8B-B14F-4D97-AF65-F5344CB8AC3E}">
        <p14:creationId xmlns:p14="http://schemas.microsoft.com/office/powerpoint/2010/main" val="4255668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060231"/>
            <a:ext cx="8208912" cy="646331"/>
          </a:xfrm>
          <a:prstGeom prst="rect">
            <a:avLst/>
          </a:prstGeom>
          <a:noFill/>
        </p:spPr>
        <p:txBody>
          <a:bodyPr wrap="square" rtlCol="0">
            <a:spAutoFit/>
          </a:bodyPr>
          <a:lstStyle/>
          <a:p>
            <a:r>
              <a:rPr lang="en-IE" sz="3600" dirty="0" smtClean="0">
                <a:latin typeface="+mj-lt"/>
              </a:rPr>
              <a:t>But…</a:t>
            </a:r>
            <a:endParaRPr lang="en-IE" sz="3600" dirty="0">
              <a:latin typeface="+mj-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1988840"/>
            <a:ext cx="4563337" cy="3422503"/>
          </a:xfrm>
          <a:prstGeom prst="rect">
            <a:avLst/>
          </a:prstGeom>
        </p:spPr>
      </p:pic>
      <p:sp>
        <p:nvSpPr>
          <p:cNvPr id="4" name="TextBox 3"/>
          <p:cNvSpPr txBox="1"/>
          <p:nvPr/>
        </p:nvSpPr>
        <p:spPr>
          <a:xfrm>
            <a:off x="5796136" y="5630868"/>
            <a:ext cx="3168352" cy="215444"/>
          </a:xfrm>
          <a:prstGeom prst="rect">
            <a:avLst/>
          </a:prstGeom>
          <a:noFill/>
        </p:spPr>
        <p:txBody>
          <a:bodyPr wrap="square" rtlCol="0">
            <a:spAutoFit/>
          </a:bodyPr>
          <a:lstStyle/>
          <a:p>
            <a:r>
              <a:rPr lang="en-IE" sz="800" dirty="0">
                <a:solidFill>
                  <a:schemeClr val="accent6"/>
                </a:solidFill>
              </a:rPr>
              <a:t>https://c2.staticflickr.com/8/7172/6802655619_94bfb76881_b.jpg</a:t>
            </a:r>
          </a:p>
        </p:txBody>
      </p:sp>
    </p:spTree>
    <p:extLst>
      <p:ext uri="{BB962C8B-B14F-4D97-AF65-F5344CB8AC3E}">
        <p14:creationId xmlns:p14="http://schemas.microsoft.com/office/powerpoint/2010/main" val="26390080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060231"/>
            <a:ext cx="8208912" cy="646331"/>
          </a:xfrm>
          <a:prstGeom prst="rect">
            <a:avLst/>
          </a:prstGeom>
          <a:noFill/>
        </p:spPr>
        <p:txBody>
          <a:bodyPr wrap="square" rtlCol="0">
            <a:spAutoFit/>
          </a:bodyPr>
          <a:lstStyle/>
          <a:p>
            <a:r>
              <a:rPr lang="en-IE" sz="3600" dirty="0" smtClean="0">
                <a:latin typeface="+mj-lt"/>
              </a:rPr>
              <a:t>But…</a:t>
            </a:r>
            <a:endParaRPr lang="en-IE" sz="3600" dirty="0">
              <a:latin typeface="+mj-lt"/>
            </a:endParaRPr>
          </a:p>
        </p:txBody>
      </p:sp>
      <p:sp>
        <p:nvSpPr>
          <p:cNvPr id="5" name="TextBox 4"/>
          <p:cNvSpPr txBox="1"/>
          <p:nvPr/>
        </p:nvSpPr>
        <p:spPr>
          <a:xfrm>
            <a:off x="395536" y="1916832"/>
            <a:ext cx="8352928" cy="461665"/>
          </a:xfrm>
          <a:prstGeom prst="rect">
            <a:avLst/>
          </a:prstGeom>
          <a:noFill/>
        </p:spPr>
        <p:txBody>
          <a:bodyPr wrap="square" rtlCol="0">
            <a:spAutoFit/>
          </a:bodyPr>
          <a:lstStyle/>
          <a:p>
            <a:endParaRPr lang="en-IE" dirty="0">
              <a:latin typeface="+mn-lt"/>
            </a:endParaRPr>
          </a:p>
        </p:txBody>
      </p:sp>
      <p:sp>
        <p:nvSpPr>
          <p:cNvPr id="6" name="TextBox 5"/>
          <p:cNvSpPr txBox="1"/>
          <p:nvPr/>
        </p:nvSpPr>
        <p:spPr>
          <a:xfrm>
            <a:off x="323528" y="1988840"/>
            <a:ext cx="8568952" cy="2308324"/>
          </a:xfrm>
          <a:prstGeom prst="rect">
            <a:avLst/>
          </a:prstGeom>
          <a:noFill/>
        </p:spPr>
        <p:txBody>
          <a:bodyPr wrap="square" rtlCol="0">
            <a:spAutoFit/>
          </a:bodyPr>
          <a:lstStyle/>
          <a:p>
            <a:pPr marL="342900" indent="-342900">
              <a:buFont typeface="Arial" panose="020B0604020202020204" pitchFamily="34" charset="0"/>
              <a:buChar char="•"/>
            </a:pPr>
            <a:r>
              <a:rPr lang="en-IE" dirty="0" smtClean="0">
                <a:latin typeface="+mn-lt"/>
              </a:rPr>
              <a:t>“Meeting users’ needs” = meeting what users think they need?</a:t>
            </a:r>
          </a:p>
          <a:p>
            <a:pPr marL="342900" indent="-342900">
              <a:buFont typeface="Arial" panose="020B0604020202020204" pitchFamily="34" charset="0"/>
              <a:buChar char="•"/>
            </a:pPr>
            <a:endParaRPr lang="en-IE" dirty="0">
              <a:latin typeface="+mn-lt"/>
            </a:endParaRPr>
          </a:p>
          <a:p>
            <a:pPr marL="342900" indent="-342900">
              <a:buFont typeface="Arial" panose="020B0604020202020204" pitchFamily="34" charset="0"/>
              <a:buChar char="•"/>
            </a:pPr>
            <a:r>
              <a:rPr lang="en-IE" dirty="0" smtClean="0">
                <a:latin typeface="+mn-lt"/>
              </a:rPr>
              <a:t>They don’t know what it is they don’t know</a:t>
            </a:r>
          </a:p>
          <a:p>
            <a:pPr marL="342900" indent="-342900">
              <a:buFont typeface="Arial" panose="020B0604020202020204" pitchFamily="34" charset="0"/>
              <a:buChar char="•"/>
            </a:pPr>
            <a:endParaRPr lang="en-IE" dirty="0">
              <a:latin typeface="+mn-lt"/>
            </a:endParaRPr>
          </a:p>
          <a:p>
            <a:pPr marL="342900" indent="-342900">
              <a:buFont typeface="Arial" panose="020B0604020202020204" pitchFamily="34" charset="0"/>
              <a:buChar char="•"/>
            </a:pPr>
            <a:r>
              <a:rPr lang="en-IE" dirty="0" smtClean="0">
                <a:latin typeface="+mn-lt"/>
              </a:rPr>
              <a:t>De facto trust relationship for users of libraries; they trust that what they get is accurate, complete and valuable.</a:t>
            </a:r>
            <a:endParaRPr lang="en-IE" dirty="0">
              <a:latin typeface="+mn-lt"/>
            </a:endParaRPr>
          </a:p>
        </p:txBody>
      </p:sp>
    </p:spTree>
    <p:extLst>
      <p:ext uri="{BB962C8B-B14F-4D97-AF65-F5344CB8AC3E}">
        <p14:creationId xmlns:p14="http://schemas.microsoft.com/office/powerpoint/2010/main" val="7660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060231"/>
            <a:ext cx="8208912" cy="646331"/>
          </a:xfrm>
          <a:prstGeom prst="rect">
            <a:avLst/>
          </a:prstGeom>
          <a:noFill/>
        </p:spPr>
        <p:txBody>
          <a:bodyPr wrap="square" rtlCol="0">
            <a:spAutoFit/>
          </a:bodyPr>
          <a:lstStyle/>
          <a:p>
            <a:r>
              <a:rPr lang="en-IE" sz="3600" dirty="0" smtClean="0">
                <a:latin typeface="+mj-lt"/>
              </a:rPr>
              <a:t>But…</a:t>
            </a:r>
            <a:endParaRPr lang="en-IE" sz="3600" dirty="0">
              <a:latin typeface="+mj-lt"/>
            </a:endParaRPr>
          </a:p>
        </p:txBody>
      </p:sp>
      <p:sp>
        <p:nvSpPr>
          <p:cNvPr id="5" name="TextBox 4"/>
          <p:cNvSpPr txBox="1"/>
          <p:nvPr/>
        </p:nvSpPr>
        <p:spPr>
          <a:xfrm>
            <a:off x="395536" y="1916832"/>
            <a:ext cx="8352928" cy="461665"/>
          </a:xfrm>
          <a:prstGeom prst="rect">
            <a:avLst/>
          </a:prstGeom>
          <a:noFill/>
        </p:spPr>
        <p:txBody>
          <a:bodyPr wrap="square" rtlCol="0">
            <a:spAutoFit/>
          </a:bodyPr>
          <a:lstStyle/>
          <a:p>
            <a:endParaRPr lang="en-IE" dirty="0">
              <a:latin typeface="+mn-lt"/>
            </a:endParaRPr>
          </a:p>
        </p:txBody>
      </p:sp>
      <p:sp>
        <p:nvSpPr>
          <p:cNvPr id="6" name="TextBox 5"/>
          <p:cNvSpPr txBox="1"/>
          <p:nvPr/>
        </p:nvSpPr>
        <p:spPr>
          <a:xfrm>
            <a:off x="323528" y="1988840"/>
            <a:ext cx="8568952" cy="3416320"/>
          </a:xfrm>
          <a:prstGeom prst="rect">
            <a:avLst/>
          </a:prstGeom>
          <a:noFill/>
        </p:spPr>
        <p:txBody>
          <a:bodyPr wrap="square" rtlCol="0">
            <a:spAutoFit/>
          </a:bodyPr>
          <a:lstStyle/>
          <a:p>
            <a:pPr marL="342900" indent="-342900">
              <a:buFont typeface="Arial" panose="020B0604020202020204" pitchFamily="34" charset="0"/>
              <a:buChar char="•"/>
            </a:pPr>
            <a:r>
              <a:rPr lang="en-IE" dirty="0" smtClean="0">
                <a:latin typeface="+mn-lt"/>
              </a:rPr>
              <a:t>Easy to improve aesthetics and organisation of interactive features</a:t>
            </a:r>
          </a:p>
          <a:p>
            <a:endParaRPr lang="en-IE" dirty="0">
              <a:latin typeface="+mn-lt"/>
            </a:endParaRPr>
          </a:p>
          <a:p>
            <a:pPr marL="342900" indent="-342900">
              <a:buFont typeface="Arial" panose="020B0604020202020204" pitchFamily="34" charset="0"/>
              <a:buChar char="•"/>
            </a:pPr>
            <a:r>
              <a:rPr lang="en-IE" b="1" dirty="0" smtClean="0">
                <a:latin typeface="+mn-lt"/>
              </a:rPr>
              <a:t>What about functionality?</a:t>
            </a:r>
          </a:p>
          <a:p>
            <a:pPr marL="800100" lvl="1" indent="-342900">
              <a:buFont typeface="Arial" panose="020B0604020202020204" pitchFamily="34" charset="0"/>
              <a:buChar char="•"/>
            </a:pPr>
            <a:r>
              <a:rPr lang="en-IE" dirty="0" smtClean="0">
                <a:latin typeface="+mn-lt"/>
              </a:rPr>
              <a:t>Intelligence of record organisation</a:t>
            </a:r>
          </a:p>
          <a:p>
            <a:pPr marL="800100" lvl="1" indent="-342900">
              <a:buFont typeface="Arial" panose="020B0604020202020204" pitchFamily="34" charset="0"/>
              <a:buChar char="•"/>
            </a:pPr>
            <a:r>
              <a:rPr lang="en-IE" dirty="0" smtClean="0">
                <a:latin typeface="+mn-lt"/>
              </a:rPr>
              <a:t>What data is being searched and how that data is ranked</a:t>
            </a:r>
          </a:p>
          <a:p>
            <a:pPr marL="800100" lvl="1" indent="-342900">
              <a:buFont typeface="Arial" panose="020B0604020202020204" pitchFamily="34" charset="0"/>
              <a:buChar char="•"/>
            </a:pPr>
            <a:r>
              <a:rPr lang="en-IE" b="1" dirty="0" smtClean="0">
                <a:latin typeface="+mn-lt"/>
              </a:rPr>
              <a:t>What is being left out?</a:t>
            </a:r>
          </a:p>
          <a:p>
            <a:pPr marL="800100" lvl="1" indent="-342900">
              <a:buFont typeface="Arial" panose="020B0604020202020204" pitchFamily="34" charset="0"/>
              <a:buChar char="•"/>
            </a:pPr>
            <a:endParaRPr lang="en-IE" b="1" dirty="0">
              <a:latin typeface="+mn-lt"/>
            </a:endParaRPr>
          </a:p>
          <a:p>
            <a:pPr marL="342900" indent="-342900">
              <a:buFont typeface="Arial" panose="020B0604020202020204" pitchFamily="34" charset="0"/>
              <a:buChar char="•"/>
            </a:pPr>
            <a:r>
              <a:rPr lang="en-IE" dirty="0" smtClean="0">
                <a:latin typeface="+mn-lt"/>
              </a:rPr>
              <a:t>How do we as Librarians assess data organisation?</a:t>
            </a:r>
            <a:endParaRPr lang="en-IE" dirty="0">
              <a:latin typeface="+mn-lt"/>
            </a:endParaRPr>
          </a:p>
        </p:txBody>
      </p:sp>
    </p:spTree>
    <p:extLst>
      <p:ext uri="{BB962C8B-B14F-4D97-AF65-F5344CB8AC3E}">
        <p14:creationId xmlns:p14="http://schemas.microsoft.com/office/powerpoint/2010/main" val="3639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95536" y="1916832"/>
            <a:ext cx="8352928" cy="461665"/>
          </a:xfrm>
          <a:prstGeom prst="rect">
            <a:avLst/>
          </a:prstGeom>
          <a:noFill/>
        </p:spPr>
        <p:txBody>
          <a:bodyPr wrap="square" rtlCol="0">
            <a:spAutoFit/>
          </a:bodyPr>
          <a:lstStyle/>
          <a:p>
            <a:endParaRPr lang="en-IE" dirty="0">
              <a:latin typeface="+mn-lt"/>
            </a:endParaRPr>
          </a:p>
        </p:txBody>
      </p:sp>
      <p:sp>
        <p:nvSpPr>
          <p:cNvPr id="6" name="TextBox 5"/>
          <p:cNvSpPr txBox="1"/>
          <p:nvPr/>
        </p:nvSpPr>
        <p:spPr>
          <a:xfrm>
            <a:off x="323528" y="1988840"/>
            <a:ext cx="8568952" cy="3785652"/>
          </a:xfrm>
          <a:prstGeom prst="rect">
            <a:avLst/>
          </a:prstGeom>
          <a:noFill/>
        </p:spPr>
        <p:txBody>
          <a:bodyPr wrap="square" rtlCol="0">
            <a:spAutoFit/>
          </a:bodyPr>
          <a:lstStyle/>
          <a:p>
            <a:endParaRPr lang="en-IE" dirty="0"/>
          </a:p>
          <a:p>
            <a:r>
              <a:rPr lang="en-IE" dirty="0"/>
              <a:t> </a:t>
            </a:r>
          </a:p>
          <a:p>
            <a:r>
              <a:rPr lang="en-IE" dirty="0" smtClean="0"/>
              <a:t>“There </a:t>
            </a:r>
            <a:r>
              <a:rPr lang="en-IE" dirty="0"/>
              <a:t>are strong and positive correlations, irrespective of institutional size, between </a:t>
            </a:r>
            <a:r>
              <a:rPr lang="en-IE" i="1" dirty="0"/>
              <a:t>per capita </a:t>
            </a:r>
            <a:r>
              <a:rPr lang="en-IE" dirty="0"/>
              <a:t>expenditure and use of e-journals, and numbers of papers published, citation impact, numbers of PhD awards, and research grant and contract income</a:t>
            </a:r>
            <a:r>
              <a:rPr lang="en-IE" dirty="0" smtClean="0"/>
              <a:t>.”</a:t>
            </a:r>
          </a:p>
          <a:p>
            <a:endParaRPr lang="en-IE" dirty="0"/>
          </a:p>
          <a:p>
            <a:pPr algn="r"/>
            <a:r>
              <a:rPr lang="en-IE" sz="1800" i="1" dirty="0" smtClean="0">
                <a:latin typeface="+mn-lt"/>
              </a:rPr>
              <a:t>E-Journals: Their Use, Value </a:t>
            </a:r>
            <a:r>
              <a:rPr lang="en-IE" sz="1800" i="1" dirty="0">
                <a:latin typeface="+mn-lt"/>
              </a:rPr>
              <a:t>A</a:t>
            </a:r>
            <a:r>
              <a:rPr lang="en-IE" sz="1800" i="1" dirty="0" smtClean="0">
                <a:latin typeface="+mn-lt"/>
              </a:rPr>
              <a:t>nd Impact</a:t>
            </a:r>
            <a:r>
              <a:rPr lang="en-IE" sz="1800" dirty="0" smtClean="0">
                <a:latin typeface="+mn-lt"/>
              </a:rPr>
              <a:t>, RIN, 2009</a:t>
            </a:r>
            <a:endParaRPr lang="en-IE" sz="1800" dirty="0">
              <a:latin typeface="+mn-lt"/>
            </a:endParaRPr>
          </a:p>
          <a:p>
            <a:endParaRPr lang="en-IE" dirty="0">
              <a:latin typeface="+mn-lt"/>
            </a:endParaRPr>
          </a:p>
        </p:txBody>
      </p:sp>
    </p:spTree>
    <p:extLst>
      <p:ext uri="{BB962C8B-B14F-4D97-AF65-F5344CB8AC3E}">
        <p14:creationId xmlns:p14="http://schemas.microsoft.com/office/powerpoint/2010/main" val="1267561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680"/>
            <a:ext cx="9144000" cy="6050880"/>
          </a:xfrm>
          <a:prstGeom prst="rect">
            <a:avLst/>
          </a:prstGeom>
        </p:spPr>
      </p:pic>
    </p:spTree>
    <p:extLst>
      <p:ext uri="{BB962C8B-B14F-4D97-AF65-F5344CB8AC3E}">
        <p14:creationId xmlns:p14="http://schemas.microsoft.com/office/powerpoint/2010/main" val="3192616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2926" y="1060231"/>
            <a:ext cx="8208912" cy="646331"/>
          </a:xfrm>
          <a:prstGeom prst="rect">
            <a:avLst/>
          </a:prstGeom>
          <a:noFill/>
        </p:spPr>
        <p:txBody>
          <a:bodyPr wrap="square" rtlCol="0">
            <a:spAutoFit/>
          </a:bodyPr>
          <a:lstStyle/>
          <a:p>
            <a:r>
              <a:rPr lang="en-IE" sz="3600" dirty="0" smtClean="0">
                <a:latin typeface="+mj-lt"/>
              </a:rPr>
              <a:t>Final Thoughts</a:t>
            </a:r>
            <a:endParaRPr lang="en-IE" sz="3600" dirty="0">
              <a:latin typeface="+mj-lt"/>
            </a:endParaRPr>
          </a:p>
        </p:txBody>
      </p:sp>
      <p:sp>
        <p:nvSpPr>
          <p:cNvPr id="5" name="TextBox 4"/>
          <p:cNvSpPr txBox="1"/>
          <p:nvPr/>
        </p:nvSpPr>
        <p:spPr>
          <a:xfrm>
            <a:off x="395536" y="1916832"/>
            <a:ext cx="8352928" cy="461665"/>
          </a:xfrm>
          <a:prstGeom prst="rect">
            <a:avLst/>
          </a:prstGeom>
          <a:noFill/>
        </p:spPr>
        <p:txBody>
          <a:bodyPr wrap="square" rtlCol="0">
            <a:spAutoFit/>
          </a:bodyPr>
          <a:lstStyle/>
          <a:p>
            <a:endParaRPr lang="en-IE" dirty="0">
              <a:latin typeface="+mn-lt"/>
            </a:endParaRPr>
          </a:p>
        </p:txBody>
      </p:sp>
      <p:sp>
        <p:nvSpPr>
          <p:cNvPr id="6" name="TextBox 5"/>
          <p:cNvSpPr txBox="1"/>
          <p:nvPr/>
        </p:nvSpPr>
        <p:spPr>
          <a:xfrm>
            <a:off x="323528" y="1988840"/>
            <a:ext cx="8568952" cy="3416320"/>
          </a:xfrm>
          <a:prstGeom prst="rect">
            <a:avLst/>
          </a:prstGeom>
          <a:noFill/>
        </p:spPr>
        <p:txBody>
          <a:bodyPr wrap="square" rtlCol="0">
            <a:spAutoFit/>
          </a:bodyPr>
          <a:lstStyle/>
          <a:p>
            <a:pPr marL="342900" indent="-342900">
              <a:buFont typeface="Arial" panose="020B0604020202020204" pitchFamily="34" charset="0"/>
              <a:buChar char="•"/>
            </a:pPr>
            <a:r>
              <a:rPr lang="en-IE" dirty="0" smtClean="0">
                <a:latin typeface="+mn-lt"/>
              </a:rPr>
              <a:t>Improve the User Experience by asking the user</a:t>
            </a:r>
          </a:p>
          <a:p>
            <a:pPr marL="342900" indent="-342900">
              <a:buFont typeface="Arial" panose="020B0604020202020204" pitchFamily="34" charset="0"/>
              <a:buChar char="•"/>
            </a:pPr>
            <a:endParaRPr lang="en-IE" dirty="0" smtClean="0">
              <a:latin typeface="+mn-lt"/>
            </a:endParaRPr>
          </a:p>
          <a:p>
            <a:pPr marL="342900" indent="-342900">
              <a:buFont typeface="Arial" panose="020B0604020202020204" pitchFamily="34" charset="0"/>
              <a:buChar char="•"/>
            </a:pPr>
            <a:r>
              <a:rPr lang="en-IE" dirty="0" smtClean="0">
                <a:latin typeface="+mn-lt"/>
              </a:rPr>
              <a:t>Observation is very informative</a:t>
            </a:r>
          </a:p>
          <a:p>
            <a:pPr marL="342900" indent="-342900">
              <a:buFont typeface="Arial" panose="020B0604020202020204" pitchFamily="34" charset="0"/>
              <a:buChar char="•"/>
            </a:pPr>
            <a:endParaRPr lang="en-IE" dirty="0" smtClean="0">
              <a:latin typeface="+mn-lt"/>
            </a:endParaRPr>
          </a:p>
          <a:p>
            <a:pPr marL="342900" indent="-342900">
              <a:buFont typeface="Arial" panose="020B0604020202020204" pitchFamily="34" charset="0"/>
              <a:buChar char="•"/>
            </a:pPr>
            <a:r>
              <a:rPr lang="en-IE" dirty="0" smtClean="0">
                <a:latin typeface="+mn-lt"/>
              </a:rPr>
              <a:t>The evolutionary nature of Discovery Systems is beneficial to us</a:t>
            </a:r>
          </a:p>
          <a:p>
            <a:pPr marL="342900" indent="-342900">
              <a:buFont typeface="Arial" panose="020B0604020202020204" pitchFamily="34" charset="0"/>
              <a:buChar char="•"/>
            </a:pPr>
            <a:endParaRPr lang="en-IE" dirty="0">
              <a:latin typeface="+mn-lt"/>
            </a:endParaRPr>
          </a:p>
          <a:p>
            <a:pPr marL="342900" indent="-342900">
              <a:buFont typeface="Arial" panose="020B0604020202020204" pitchFamily="34" charset="0"/>
              <a:buChar char="•"/>
            </a:pPr>
            <a:r>
              <a:rPr lang="en-IE" dirty="0" smtClean="0">
                <a:latin typeface="+mn-lt"/>
              </a:rPr>
              <a:t>We have a duty of care to ensure users are presented with the best quality information</a:t>
            </a:r>
          </a:p>
          <a:p>
            <a:endParaRPr lang="en-IE" dirty="0">
              <a:latin typeface="+mn-lt"/>
            </a:endParaRPr>
          </a:p>
        </p:txBody>
      </p:sp>
    </p:spTree>
    <p:extLst>
      <p:ext uri="{BB962C8B-B14F-4D97-AF65-F5344CB8AC3E}">
        <p14:creationId xmlns:p14="http://schemas.microsoft.com/office/powerpoint/2010/main" val="1625632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9552" y="2060848"/>
            <a:ext cx="7776864" cy="1569660"/>
          </a:xfrm>
          <a:prstGeom prst="rect">
            <a:avLst/>
          </a:prstGeom>
          <a:noFill/>
        </p:spPr>
        <p:txBody>
          <a:bodyPr wrap="square" rtlCol="0">
            <a:spAutoFit/>
          </a:bodyPr>
          <a:lstStyle/>
          <a:p>
            <a:pPr algn="ctr"/>
            <a:r>
              <a:rPr lang="en-IE" dirty="0" smtClean="0"/>
              <a:t>ronan.kennedy@nuigalway.ie</a:t>
            </a:r>
          </a:p>
          <a:p>
            <a:pPr algn="ctr"/>
            <a:endParaRPr lang="en-IE" dirty="0" smtClean="0"/>
          </a:p>
          <a:p>
            <a:pPr algn="ctr"/>
            <a:endParaRPr lang="en-IE" dirty="0"/>
          </a:p>
          <a:p>
            <a:pPr algn="ctr"/>
            <a:r>
              <a:rPr lang="en-IE" dirty="0" err="1"/>
              <a:t>s</a:t>
            </a:r>
            <a:r>
              <a:rPr lang="en-IE" dirty="0" err="1" smtClean="0"/>
              <a:t>kype</a:t>
            </a:r>
            <a:r>
              <a:rPr lang="en-IE" dirty="0" smtClean="0"/>
              <a:t>: </a:t>
            </a:r>
            <a:r>
              <a:rPr lang="en-IE" dirty="0" err="1" smtClean="0"/>
              <a:t>ronan.the.librarian</a:t>
            </a:r>
            <a:endParaRPr lang="en-IE" dirty="0"/>
          </a:p>
        </p:txBody>
      </p:sp>
    </p:spTree>
    <p:extLst>
      <p:ext uri="{BB962C8B-B14F-4D97-AF65-F5344CB8AC3E}">
        <p14:creationId xmlns:p14="http://schemas.microsoft.com/office/powerpoint/2010/main" val="1457920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894" y="34186"/>
            <a:ext cx="7035800" cy="600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082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520" y="1124744"/>
            <a:ext cx="8280920" cy="646331"/>
          </a:xfrm>
          <a:prstGeom prst="rect">
            <a:avLst/>
          </a:prstGeom>
          <a:noFill/>
        </p:spPr>
        <p:txBody>
          <a:bodyPr wrap="square" rtlCol="0">
            <a:spAutoFit/>
          </a:bodyPr>
          <a:lstStyle/>
          <a:p>
            <a:r>
              <a:rPr lang="en-IE" sz="3600" dirty="0" smtClean="0">
                <a:latin typeface="Calibri" pitchFamily="34" charset="0"/>
                <a:cs typeface="Calibri" pitchFamily="34" charset="0"/>
              </a:rPr>
              <a:t>Initial Interface Work</a:t>
            </a:r>
            <a:endParaRPr lang="en-IE" sz="3600" dirty="0">
              <a:latin typeface="Calibri" pitchFamily="34" charset="0"/>
              <a:cs typeface="Calibri" pitchFamily="34" charset="0"/>
            </a:endParaRPr>
          </a:p>
        </p:txBody>
      </p:sp>
      <p:sp>
        <p:nvSpPr>
          <p:cNvPr id="3" name="TextBox 2"/>
          <p:cNvSpPr txBox="1"/>
          <p:nvPr/>
        </p:nvSpPr>
        <p:spPr>
          <a:xfrm>
            <a:off x="251520" y="2636912"/>
            <a:ext cx="8640960" cy="1938992"/>
          </a:xfrm>
          <a:prstGeom prst="rect">
            <a:avLst/>
          </a:prstGeom>
          <a:noFill/>
        </p:spPr>
        <p:txBody>
          <a:bodyPr wrap="square" rtlCol="0">
            <a:spAutoFit/>
          </a:bodyPr>
          <a:lstStyle/>
          <a:p>
            <a:pPr marL="342900" indent="-342900">
              <a:buFont typeface="Arial" pitchFamily="34" charset="0"/>
              <a:buChar char="•"/>
            </a:pPr>
            <a:r>
              <a:rPr lang="en-IE" dirty="0" smtClean="0">
                <a:latin typeface="Calibri" pitchFamily="34" charset="0"/>
                <a:cs typeface="Calibri" pitchFamily="34" charset="0"/>
              </a:rPr>
              <a:t>Demos of out-of-the-box version</a:t>
            </a:r>
          </a:p>
          <a:p>
            <a:pPr marL="342900" indent="-342900">
              <a:buFont typeface="Arial" pitchFamily="34" charset="0"/>
              <a:buChar char="•"/>
            </a:pPr>
            <a:endParaRPr lang="en-IE" dirty="0">
              <a:latin typeface="Calibri" pitchFamily="34" charset="0"/>
              <a:cs typeface="Calibri" pitchFamily="34" charset="0"/>
            </a:endParaRPr>
          </a:p>
          <a:p>
            <a:pPr marL="342900" indent="-342900">
              <a:buFont typeface="Arial" pitchFamily="34" charset="0"/>
              <a:buChar char="•"/>
            </a:pPr>
            <a:r>
              <a:rPr lang="en-IE" dirty="0" smtClean="0">
                <a:latin typeface="Calibri" pitchFamily="34" charset="0"/>
                <a:cs typeface="Calibri" pitchFamily="34" charset="0"/>
              </a:rPr>
              <a:t>Examples of global sites – NYU, Princeton, </a:t>
            </a:r>
            <a:r>
              <a:rPr lang="en-IE" dirty="0" err="1" smtClean="0">
                <a:latin typeface="Calibri" pitchFamily="34" charset="0"/>
                <a:cs typeface="Calibri" pitchFamily="34" charset="0"/>
              </a:rPr>
              <a:t>etc</a:t>
            </a:r>
            <a:endParaRPr lang="en-IE" dirty="0" smtClean="0">
              <a:latin typeface="Calibri" pitchFamily="34" charset="0"/>
              <a:cs typeface="Calibri" pitchFamily="34" charset="0"/>
            </a:endParaRPr>
          </a:p>
          <a:p>
            <a:pPr marL="342900" indent="-342900">
              <a:buFont typeface="Arial" pitchFamily="34" charset="0"/>
              <a:buChar char="•"/>
            </a:pPr>
            <a:endParaRPr lang="en-IE" dirty="0">
              <a:latin typeface="Calibri" pitchFamily="34" charset="0"/>
              <a:cs typeface="Calibri" pitchFamily="34" charset="0"/>
            </a:endParaRPr>
          </a:p>
          <a:p>
            <a:pPr marL="342900" indent="-342900">
              <a:buFont typeface="Arial" pitchFamily="34" charset="0"/>
              <a:buChar char="•"/>
            </a:pPr>
            <a:r>
              <a:rPr lang="en-IE" dirty="0" smtClean="0">
                <a:latin typeface="Calibri" pitchFamily="34" charset="0"/>
                <a:cs typeface="Calibri" pitchFamily="34" charset="0"/>
              </a:rPr>
              <a:t>Interface Group members liaison role</a:t>
            </a:r>
            <a:endParaRPr lang="en-IE" dirty="0">
              <a:latin typeface="Calibri" pitchFamily="34" charset="0"/>
              <a:cs typeface="Calibri" pitchFamily="34" charset="0"/>
            </a:endParaRPr>
          </a:p>
        </p:txBody>
      </p:sp>
      <p:pic>
        <p:nvPicPr>
          <p:cNvPr id="1028" name="Picture 4" descr="C:\Users\ronán kennedy\AppData\Local\Microsoft\Windows\Temporary Internet Files\Content.IE5\0RRS1A7G\MC90007083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155" y="3789040"/>
            <a:ext cx="2334285" cy="203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7171" y="1124744"/>
            <a:ext cx="8280920" cy="646331"/>
          </a:xfrm>
          <a:prstGeom prst="rect">
            <a:avLst/>
          </a:prstGeom>
          <a:noFill/>
        </p:spPr>
        <p:txBody>
          <a:bodyPr wrap="square" rtlCol="0">
            <a:spAutoFit/>
          </a:bodyPr>
          <a:lstStyle/>
          <a:p>
            <a:r>
              <a:rPr lang="en-IE" sz="3600" dirty="0" smtClean="0">
                <a:latin typeface="Calibri" pitchFamily="34" charset="0"/>
                <a:cs typeface="Calibri" pitchFamily="34" charset="0"/>
              </a:rPr>
              <a:t>Initial Concerns – Radical Departure</a:t>
            </a:r>
            <a:endParaRPr lang="en-IE" sz="3600" dirty="0">
              <a:latin typeface="Calibri" pitchFamily="34" charset="0"/>
              <a:cs typeface="Calibri" pitchFamily="34" charset="0"/>
            </a:endParaRPr>
          </a:p>
        </p:txBody>
      </p:sp>
      <p:sp>
        <p:nvSpPr>
          <p:cNvPr id="3" name="TextBox 2"/>
          <p:cNvSpPr txBox="1"/>
          <p:nvPr/>
        </p:nvSpPr>
        <p:spPr>
          <a:xfrm>
            <a:off x="251520" y="2636912"/>
            <a:ext cx="8640960" cy="1938992"/>
          </a:xfrm>
          <a:prstGeom prst="rect">
            <a:avLst/>
          </a:prstGeom>
          <a:noFill/>
        </p:spPr>
        <p:txBody>
          <a:bodyPr wrap="square" rtlCol="0">
            <a:spAutoFit/>
          </a:bodyPr>
          <a:lstStyle/>
          <a:p>
            <a:pPr marL="342900" indent="-342900">
              <a:buFont typeface="Arial" pitchFamily="34" charset="0"/>
              <a:buChar char="•"/>
            </a:pPr>
            <a:r>
              <a:rPr lang="en-IE" dirty="0" smtClean="0">
                <a:latin typeface="+mn-lt"/>
              </a:rPr>
              <a:t>New interface could be radically different</a:t>
            </a:r>
          </a:p>
          <a:p>
            <a:pPr marL="342900" indent="-342900">
              <a:buFont typeface="Arial" pitchFamily="34" charset="0"/>
              <a:buChar char="•"/>
            </a:pPr>
            <a:endParaRPr lang="en-IE" dirty="0">
              <a:latin typeface="+mn-lt"/>
            </a:endParaRPr>
          </a:p>
          <a:p>
            <a:pPr marL="342900" indent="-342900">
              <a:buFont typeface="Arial" pitchFamily="34" charset="0"/>
              <a:buChar char="•"/>
            </a:pPr>
            <a:r>
              <a:rPr lang="en-IE" dirty="0" smtClean="0">
                <a:latin typeface="+mn-lt"/>
              </a:rPr>
              <a:t>Big departure from Aleph (function &amp; cosmetics)</a:t>
            </a:r>
          </a:p>
          <a:p>
            <a:pPr marL="342900" indent="-342900">
              <a:buFont typeface="Arial" pitchFamily="34" charset="0"/>
              <a:buChar char="•"/>
            </a:pPr>
            <a:r>
              <a:rPr lang="en-IE" dirty="0" smtClean="0">
                <a:latin typeface="+mn-lt"/>
              </a:rPr>
              <a:t>Academic opposition</a:t>
            </a:r>
          </a:p>
          <a:p>
            <a:pPr marL="342900" indent="-342900">
              <a:buFont typeface="Arial" pitchFamily="34" charset="0"/>
              <a:buChar char="•"/>
            </a:pPr>
            <a:r>
              <a:rPr lang="en-IE" dirty="0" smtClean="0">
                <a:latin typeface="+mn-lt"/>
              </a:rPr>
              <a:t>Possible training problems</a:t>
            </a:r>
            <a:endParaRPr lang="en-IE" dirty="0">
              <a:latin typeface="+mn-lt"/>
            </a:endParaRPr>
          </a:p>
        </p:txBody>
      </p:sp>
    </p:spTree>
    <p:extLst>
      <p:ext uri="{BB962C8B-B14F-4D97-AF65-F5344CB8AC3E}">
        <p14:creationId xmlns:p14="http://schemas.microsoft.com/office/powerpoint/2010/main" val="127571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noChangeArrowheads="1"/>
          </p:cNvSpPr>
          <p:nvPr>
            <p:ph type="ftr" sz="quarter" idx="10"/>
          </p:nvPr>
        </p:nvSpPr>
        <p:spPr/>
        <p:txBody>
          <a:bodyPr/>
          <a:lstStyle/>
          <a:p>
            <a:pPr>
              <a:defRPr/>
            </a:pPr>
            <a:r>
              <a:rPr lang="en-US"/>
              <a:t>School Institute Name to go here</a:t>
            </a:r>
          </a:p>
        </p:txBody>
      </p:sp>
      <p:pic>
        <p:nvPicPr>
          <p:cNvPr id="21507" name="Picture 4" descr="NUIG _Master_Strip_S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5200"/>
            <a:ext cx="9145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6388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r"/>
            <a:endParaRPr lang="en-US" sz="1100">
              <a:solidFill>
                <a:srgbClr val="304554"/>
              </a:solidFill>
              <a:latin typeface="Times New Roman" pitchFamily="1" charset="0"/>
            </a:endParaRPr>
          </a:p>
        </p:txBody>
      </p:sp>
      <p:pic>
        <p:nvPicPr>
          <p:cNvPr id="215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6065838"/>
            <a:ext cx="2700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0688"/>
            <a:ext cx="9144000" cy="4536504"/>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13450</TotalTime>
  <Words>1524</Words>
  <Application>Microsoft Office PowerPoint</Application>
  <PresentationFormat>On-screen Show (4:3)</PresentationFormat>
  <Paragraphs>331</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ＭＳ Ｐゴシック</vt:lpstr>
      <vt:lpstr>Arial</vt:lpstr>
      <vt:lpstr>Calibri</vt:lpstr>
      <vt:lpstr>Times New Roman</vt:lpstr>
      <vt:lpstr>Blank Presentation</vt:lpstr>
      <vt:lpstr>Discovery Tools  - Walking the tightrope between complexity and simplicity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BFK Strategic Design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Kennedy</dc:creator>
  <cp:lastModifiedBy>Ronán Kennedy</cp:lastModifiedBy>
  <cp:revision>196</cp:revision>
  <cp:lastPrinted>2012-02-21T11:23:48Z</cp:lastPrinted>
  <dcterms:created xsi:type="dcterms:W3CDTF">2009-04-28T13:07:38Z</dcterms:created>
  <dcterms:modified xsi:type="dcterms:W3CDTF">2015-03-26T17:02:30Z</dcterms:modified>
</cp:coreProperties>
</file>