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3" r:id="rId4"/>
    <p:sldId id="264" r:id="rId5"/>
    <p:sldId id="258" r:id="rId6"/>
    <p:sldId id="260" r:id="rId7"/>
    <p:sldId id="257" r:id="rId8"/>
    <p:sldId id="265" r:id="rId9"/>
    <p:sldId id="280" r:id="rId10"/>
    <p:sldId id="279" r:id="rId11"/>
    <p:sldId id="272" r:id="rId12"/>
    <p:sldId id="28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350B4-4D45-4180-AC79-6B7BD8ED80D3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E3DBA-E0E8-4FE5-892F-86CB22F66D6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4801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9E183-4F50-4F62-B1BB-85AAE75FF3A1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30D5F-0ADF-4010-870F-229C74129E1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485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712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990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971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1869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889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063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359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0211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8600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6585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438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974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9CEFF6F-53EA-483C-9D56-899339EFA627}" type="datetimeFigureOut">
              <a:rPr lang="en-IE" smtClean="0"/>
              <a:t>20/03/2014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73DD97-82F2-4A96-8F8C-B6327B0AD7C5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pubs.rcsi.ie/" TargetMode="External"/><Relationship Id="rId2" Type="http://schemas.openxmlformats.org/officeDocument/2006/relationships/hyperlink" Target="http://arrow.dit.i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hyperlink" Target="http://repec.org/" TargetMode="External"/><Relationship Id="rId18" Type="http://schemas.microsoft.com/office/2007/relationships/hdphoto" Target="../media/hdphoto1.wdp"/><Relationship Id="rId3" Type="http://schemas.openxmlformats.org/officeDocument/2006/relationships/image" Target="../media/image10.jpeg"/><Relationship Id="rId7" Type="http://schemas.openxmlformats.org/officeDocument/2006/relationships/hyperlink" Target="https://openaire.cern.ch/?ln=en" TargetMode="External"/><Relationship Id="rId12" Type="http://schemas.openxmlformats.org/officeDocument/2006/relationships/image" Target="../media/image17.gif"/><Relationship Id="rId17" Type="http://schemas.openxmlformats.org/officeDocument/2006/relationships/image" Target="../media/image20.png"/><Relationship Id="rId2" Type="http://schemas.openxmlformats.org/officeDocument/2006/relationships/image" Target="../media/image9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hyperlink" Target="http://www.google.ie/url?sa=t&amp;rct=j&amp;q=&amp;esrc=s&amp;source=web&amp;cd=59&amp;ved=0CHYQFjAIODI&amp;url=http://lib.harvard.edu/blog-post-topics/open-access&amp;ei=py4oU4P7C8_B7Aa8oYHQBg&amp;usg=AFQjCNHK1WdYMk6o_5bvU4sTFIpg7K4nsg&amp;sig2=1zcHETeu1oZLRS-9UUAZug&amp;bvm=bv.62922401,d.ZGU" TargetMode="External"/><Relationship Id="rId10" Type="http://schemas.openxmlformats.org/officeDocument/2006/relationships/hyperlink" Target="http://www.opendoar.org/index.html" TargetMode="External"/><Relationship Id="rId19" Type="http://schemas.openxmlformats.org/officeDocument/2006/relationships/image" Target="../media/image21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igitalcommons.bepress.com/subscriber_galler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232247"/>
          </a:xfrm>
        </p:spPr>
        <p:txBody>
          <a:bodyPr/>
          <a:lstStyle/>
          <a:p>
            <a:r>
              <a:rPr lang="en-IE" dirty="0" smtClean="0">
                <a:latin typeface="Verdana" panose="020B0604030504040204" pitchFamily="34" charset="0"/>
              </a:rPr>
              <a:t>Portals: Pride not Prejudice!</a:t>
            </a:r>
            <a:endParaRPr lang="en-IE" dirty="0">
              <a:latin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Yvonne Desmond</a:t>
            </a:r>
            <a:endParaRPr lang="en-IE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LIR </a:t>
            </a: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Annual Seminar</a:t>
            </a:r>
          </a:p>
          <a:p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21 March, 2014</a:t>
            </a:r>
            <a:endParaRPr lang="en-IE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23" y="3859637"/>
            <a:ext cx="1517855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yvonne.desmond\My Documents\My Pictures\dit_crest_2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480" y="3717032"/>
            <a:ext cx="1872000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7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4464496" cy="1143000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rgbClr val="7030A0"/>
                </a:solidFill>
              </a:rPr>
              <a:t>Taxonomy</a:t>
            </a:r>
            <a:endParaRPr lang="en-IE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052736"/>
            <a:ext cx="7164288" cy="5616624"/>
          </a:xfrm>
        </p:spPr>
        <p:txBody>
          <a:bodyPr>
            <a:normAutofit/>
          </a:bodyPr>
          <a:lstStyle/>
          <a:p>
            <a:r>
              <a:rPr lang="en-IE" sz="2400" dirty="0" smtClean="0"/>
              <a:t>Architecture,</a:t>
            </a:r>
          </a:p>
          <a:p>
            <a:r>
              <a:rPr lang="en-IE" sz="2400" dirty="0" smtClean="0"/>
              <a:t>Arts/Humanities</a:t>
            </a:r>
          </a:p>
          <a:p>
            <a:r>
              <a:rPr lang="en-IE" sz="2400" dirty="0" smtClean="0"/>
              <a:t>Business</a:t>
            </a:r>
          </a:p>
          <a:p>
            <a:r>
              <a:rPr lang="en-IE" sz="2400" dirty="0" smtClean="0"/>
              <a:t>Education</a:t>
            </a:r>
          </a:p>
          <a:p>
            <a:r>
              <a:rPr lang="en-IE" sz="2400" dirty="0" smtClean="0"/>
              <a:t>Engineering</a:t>
            </a:r>
          </a:p>
          <a:p>
            <a:r>
              <a:rPr lang="en-IE" sz="2400" dirty="0" smtClean="0"/>
              <a:t>Life Sciences</a:t>
            </a:r>
          </a:p>
          <a:p>
            <a:r>
              <a:rPr lang="en-IE" sz="2400" dirty="0" smtClean="0"/>
              <a:t>Medicine/Health Sciences</a:t>
            </a:r>
          </a:p>
          <a:p>
            <a:r>
              <a:rPr lang="en-IE" sz="2400" dirty="0" smtClean="0"/>
              <a:t>Physical Sciences and Mathematics</a:t>
            </a:r>
          </a:p>
          <a:p>
            <a:r>
              <a:rPr lang="en-IE" sz="2400" dirty="0" smtClean="0"/>
              <a:t>Social &amp; Behavioural Sciences</a:t>
            </a:r>
          </a:p>
          <a:p>
            <a:r>
              <a:rPr lang="en-IE" sz="2400" dirty="0" smtClean="0"/>
              <a:t>Law</a:t>
            </a:r>
          </a:p>
          <a:p>
            <a:pPr marL="0" indent="0">
              <a:buNone/>
            </a:pPr>
            <a:r>
              <a:rPr lang="en-IE" dirty="0" smtClean="0">
                <a:hlinkClick r:id="rId2"/>
              </a:rPr>
              <a:t>http</a:t>
            </a:r>
            <a:r>
              <a:rPr lang="en-IE" dirty="0">
                <a:hlinkClick r:id="rId2"/>
              </a:rPr>
              <a:t>://</a:t>
            </a:r>
            <a:r>
              <a:rPr lang="en-IE" dirty="0" smtClean="0">
                <a:hlinkClick r:id="rId2"/>
              </a:rPr>
              <a:t>arrow.dit.ie/</a:t>
            </a:r>
            <a:r>
              <a:rPr lang="en-IE" dirty="0" smtClean="0"/>
              <a:t> : </a:t>
            </a:r>
            <a:r>
              <a:rPr lang="en-IE" dirty="0" smtClean="0">
                <a:hlinkClick r:id="rId3"/>
              </a:rPr>
              <a:t>http</a:t>
            </a:r>
            <a:r>
              <a:rPr lang="en-IE" dirty="0">
                <a:hlinkClick r:id="rId3"/>
              </a:rPr>
              <a:t>://epubs.rcsi.ie/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888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Demonstration of the wheel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49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/>
          <a:lstStyle/>
          <a:p>
            <a:r>
              <a:rPr lang="en-IE" dirty="0" smtClean="0">
                <a:solidFill>
                  <a:srgbClr val="002060"/>
                </a:solidFill>
                <a:latin typeface="Verdana" panose="020B0604030504040204" pitchFamily="34" charset="0"/>
              </a:rPr>
              <a:t>Open Access Promise</a:t>
            </a:r>
            <a:endParaRPr lang="en-IE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0"/>
            <a:ext cx="7848872" cy="4137323"/>
          </a:xfrm>
        </p:spPr>
        <p:txBody>
          <a:bodyPr>
            <a:normAutofit/>
          </a:bodyPr>
          <a:lstStyle/>
          <a:p>
            <a:r>
              <a:rPr lang="en-IE" sz="3600" dirty="0" smtClean="0">
                <a:latin typeface="Verdana" panose="020B0604030504040204" pitchFamily="34" charset="0"/>
              </a:rPr>
              <a:t>Shiny new digital landscape</a:t>
            </a:r>
          </a:p>
          <a:p>
            <a:r>
              <a:rPr lang="en-IE" sz="3600" dirty="0" smtClean="0">
                <a:latin typeface="Verdana" panose="020B0604030504040204" pitchFamily="34" charset="0"/>
              </a:rPr>
              <a:t>Knowledge freely shared</a:t>
            </a:r>
          </a:p>
          <a:p>
            <a:r>
              <a:rPr lang="en-IE" sz="3600" dirty="0" smtClean="0">
                <a:latin typeface="Verdana" panose="020B0604030504040204" pitchFamily="34" charset="0"/>
              </a:rPr>
              <a:t>Freely available to all</a:t>
            </a:r>
          </a:p>
          <a:p>
            <a:r>
              <a:rPr lang="en-IE" sz="3600" dirty="0" smtClean="0">
                <a:latin typeface="Verdana" panose="020B0604030504040204" pitchFamily="34" charset="0"/>
              </a:rPr>
              <a:t>Potential to change the research landscape</a:t>
            </a:r>
            <a:endParaRPr lang="en-IE" sz="3600" dirty="0">
              <a:latin typeface="Verdana" panose="020B0604030504040204" pitchFamily="34" charset="0"/>
            </a:endParaRPr>
          </a:p>
          <a:p>
            <a:r>
              <a:rPr lang="en-IE" sz="3600" dirty="0" smtClean="0">
                <a:latin typeface="Verdana" panose="020B0604030504040204" pitchFamily="34" charset="0"/>
              </a:rPr>
              <a:t>Movement slow to grow</a:t>
            </a:r>
          </a:p>
        </p:txBody>
      </p:sp>
    </p:spTree>
    <p:extLst>
      <p:ext uri="{BB962C8B-B14F-4D97-AF65-F5344CB8AC3E}">
        <p14:creationId xmlns:p14="http://schemas.microsoft.com/office/powerpoint/2010/main" val="25977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IE" dirty="0" smtClean="0">
                <a:solidFill>
                  <a:srgbClr val="7030A0"/>
                </a:solidFill>
                <a:latin typeface="Verdana" panose="020B0604030504040204" pitchFamily="34" charset="0"/>
              </a:rPr>
              <a:t>Achievements</a:t>
            </a:r>
            <a:endParaRPr lang="en-IE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628800"/>
            <a:ext cx="5400600" cy="4497363"/>
          </a:xfrm>
        </p:spPr>
        <p:txBody>
          <a:bodyPr>
            <a:normAutofit/>
          </a:bodyPr>
          <a:lstStyle/>
          <a:p>
            <a:r>
              <a:rPr lang="en-IE" sz="3600" dirty="0" smtClean="0"/>
              <a:t>Repositories</a:t>
            </a:r>
          </a:p>
          <a:p>
            <a:r>
              <a:rPr lang="en-IE" sz="3600" dirty="0" smtClean="0"/>
              <a:t>Open </a:t>
            </a:r>
            <a:r>
              <a:rPr lang="en-IE" sz="3600" dirty="0" smtClean="0"/>
              <a:t>access </a:t>
            </a:r>
            <a:r>
              <a:rPr lang="en-IE" sz="3600" dirty="0" smtClean="0"/>
              <a:t>Publishing</a:t>
            </a:r>
          </a:p>
          <a:p>
            <a:r>
              <a:rPr lang="en-IE" sz="3600" dirty="0" smtClean="0"/>
              <a:t>Open licensing</a:t>
            </a:r>
          </a:p>
          <a:p>
            <a:r>
              <a:rPr lang="en-IE" sz="3600" dirty="0" smtClean="0"/>
              <a:t>Institutional </a:t>
            </a:r>
            <a:r>
              <a:rPr lang="en-IE" sz="3600" dirty="0" smtClean="0"/>
              <a:t>support</a:t>
            </a:r>
            <a:endParaRPr lang="en-IE" sz="3600" dirty="0" smtClean="0"/>
          </a:p>
          <a:p>
            <a:r>
              <a:rPr lang="en-IE" sz="3600" dirty="0" smtClean="0"/>
              <a:t>Funder </a:t>
            </a:r>
            <a:r>
              <a:rPr lang="en-IE" sz="3600" dirty="0" smtClean="0"/>
              <a:t>mandates</a:t>
            </a:r>
            <a:endParaRPr lang="en-IE" sz="3600" dirty="0" smtClean="0"/>
          </a:p>
          <a:p>
            <a:r>
              <a:rPr lang="en-IE" sz="3600" dirty="0" smtClean="0"/>
              <a:t>Impact as metric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4687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ired.com/insights/wp-content/uploads/2012/05/sil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096000" cy="373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76470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/>
              <a:t>   </a:t>
            </a:r>
            <a:r>
              <a:rPr lang="en-IE" sz="3600" dirty="0" smtClean="0">
                <a:solidFill>
                  <a:srgbClr val="7030A0"/>
                </a:solidFill>
                <a:latin typeface="Verdana" panose="020B0604030504040204" pitchFamily="34" charset="0"/>
              </a:rPr>
              <a:t>The</a:t>
            </a:r>
            <a:r>
              <a:rPr lang="en-IE" sz="3600" dirty="0" smtClean="0">
                <a:solidFill>
                  <a:srgbClr val="7030A0"/>
                </a:solidFill>
              </a:rPr>
              <a:t> Problem of the Silo</a:t>
            </a:r>
            <a:endParaRPr lang="en-IE" sz="36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0543" y="583381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 </a:t>
            </a:r>
            <a:r>
              <a:rPr lang="en-IE" sz="3600" dirty="0" smtClean="0">
                <a:solidFill>
                  <a:srgbClr val="7030A0"/>
                </a:solidFill>
              </a:rPr>
              <a:t>Pockets of </a:t>
            </a:r>
            <a:r>
              <a:rPr lang="en-IE" sz="3600" dirty="0" smtClean="0">
                <a:solidFill>
                  <a:srgbClr val="7030A0"/>
                </a:solidFill>
                <a:latin typeface="Verdana" panose="020B0604030504040204" pitchFamily="34" charset="0"/>
              </a:rPr>
              <a:t>Research</a:t>
            </a:r>
            <a:r>
              <a:rPr lang="en-IE" sz="3600" dirty="0" smtClean="0">
                <a:solidFill>
                  <a:srgbClr val="7030A0"/>
                </a:solidFill>
              </a:rPr>
              <a:t> </a:t>
            </a:r>
            <a:endParaRPr lang="en-IE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5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wired.com/insights/wp-content/uploads/2012/05/sil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522522" cy="46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1.gstatic.com/images?q=tbn:ANd9GcSTwRQBdvw_aDcVopvN45WREiYgRxc1zBfstKn7nGyj6fmkbY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47907"/>
            <a:ext cx="1071961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t1.gstatic.com/images?q=tbn:ANd9GcSTwRQBdvw_aDcVopvN45WREiYgRxc1zBfstKn7nGyj6fmkbY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935" y="1222927"/>
            <a:ext cx="1071961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t1.gstatic.com/images?q=tbn:ANd9GcSTwRQBdvw_aDcVopvN45WREiYgRxc1zBfstKn7nGyj6fmkbY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47907"/>
            <a:ext cx="1071961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rakewarehouse.com/images/red-arrow-curved-downleft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32" y="2039907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brakewarehouse.com/images/red-arrow-curved-downleft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39907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www.brakewarehouse.com/images/red-arrow-curved-downleft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705" y="2192307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862525175.r.cdn77.net/wp-content/uploads/2010/03/Google-Tal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-99392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si.ie/wp-content/uploads/2013/10/More-Talk-More-Action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248" y="5804752"/>
            <a:ext cx="4595955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0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583" y="5313292"/>
            <a:ext cx="3943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Directory of Open Access Journ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721" y="1593394"/>
            <a:ext cx="3267075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nowledgeunlatched.org/wp-content/uploads/2012/05/knowledge-unlatched-logo-type-300x2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05548"/>
            <a:ext cx="2857500" cy="34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ian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60" y="4437112"/>
            <a:ext cx="141922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7077" y="2829169"/>
            <a:ext cx="413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Social Science Research Network</a:t>
            </a:r>
            <a:endParaRPr lang="en-IE" dirty="0"/>
          </a:p>
        </p:txBody>
      </p:sp>
      <p:pic>
        <p:nvPicPr>
          <p:cNvPr id="1034" name="Picture 10" descr="Lenu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121" y="621014"/>
            <a:ext cx="21526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26046" y="361366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/>
              <a:t>OpenAIRE</a:t>
            </a:r>
            <a:endParaRPr lang="en-IE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134075"/>
              </p:ext>
            </p:extLst>
          </p:nvPr>
        </p:nvGraphicFramePr>
        <p:xfrm>
          <a:off x="4963488" y="4143248"/>
          <a:ext cx="3754760" cy="432048"/>
        </p:xfrm>
        <a:graphic>
          <a:graphicData uri="http://schemas.openxmlformats.org/drawingml/2006/table">
            <a:tbl>
              <a:tblPr/>
              <a:tblGrid>
                <a:gridCol w="3754760"/>
              </a:tblGrid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en-IE" dirty="0" smtClean="0"/>
                        <a:t> </a:t>
                      </a:r>
                      <a:r>
                        <a:rPr lang="en-IE" dirty="0" smtClean="0">
                          <a:hlinkClick r:id="rId7"/>
                        </a:rPr>
                        <a:t>OpenAIRE </a:t>
                      </a:r>
                      <a:r>
                        <a:rPr lang="en-IE" dirty="0">
                          <a:hlinkClick r:id="rId7"/>
                        </a:rPr>
                        <a:t>Orphan Record Repository</a:t>
                      </a:r>
                      <a:r>
                        <a:rPr lang="en-IE" dirty="0"/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41" name="Picture 17" descr="http://wa1.www.unesco.org/new/fileadmin/MULTIMEDIA/HQ/CI/CI/images/GOAP/goap_logo_en_transparent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71" y="3244334"/>
            <a:ext cx="1850644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048" y="59505"/>
            <a:ext cx="1082880" cy="16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55776" y="361366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T-Stór</a:t>
            </a:r>
            <a:endParaRPr lang="en-IE" sz="3200" dirty="0"/>
          </a:p>
        </p:txBody>
      </p:sp>
      <p:pic>
        <p:nvPicPr>
          <p:cNvPr id="1044" name="Picture 20" descr="OpenDOAR logo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76" y="1284140"/>
            <a:ext cx="1495425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BioMed Centra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727" y="1030327"/>
            <a:ext cx="17335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672954" y="3244334"/>
            <a:ext cx="5083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dirty="0" smtClean="0">
                <a:effectLst/>
                <a:hlinkClick r:id="rId13"/>
              </a:rPr>
              <a:t>RePEc</a:t>
            </a:r>
            <a:r>
              <a:rPr lang="en-IE" sz="2400" b="1" dirty="0" smtClean="0">
                <a:hlinkClick r:id="rId13"/>
              </a:rPr>
              <a:t> (</a:t>
            </a:r>
            <a:r>
              <a:rPr lang="en-IE" sz="2400" b="1" dirty="0">
                <a:hlinkClick r:id="rId13"/>
              </a:rPr>
              <a:t>Re</a:t>
            </a:r>
            <a:r>
              <a:rPr lang="en-IE" sz="2400" b="1" dirty="0" smtClean="0">
                <a:hlinkClick r:id="rId13"/>
              </a:rPr>
              <a:t>search </a:t>
            </a:r>
            <a:r>
              <a:rPr lang="en-IE" sz="2400" b="1" dirty="0">
                <a:hlinkClick r:id="rId13"/>
              </a:rPr>
              <a:t>P</a:t>
            </a:r>
            <a:r>
              <a:rPr lang="en-IE" sz="2400" b="1" dirty="0" smtClean="0">
                <a:hlinkClick r:id="rId13"/>
              </a:rPr>
              <a:t>apers in </a:t>
            </a:r>
            <a:r>
              <a:rPr lang="en-IE" sz="2400" b="1" dirty="0">
                <a:hlinkClick r:id="rId13"/>
              </a:rPr>
              <a:t>Ec</a:t>
            </a:r>
            <a:r>
              <a:rPr lang="en-IE" sz="2400" b="1" dirty="0" smtClean="0">
                <a:hlinkClick r:id="rId13"/>
              </a:rPr>
              <a:t>onomics) </a:t>
            </a:r>
            <a:endParaRPr lang="en-IE" sz="2400" b="1" dirty="0"/>
          </a:p>
        </p:txBody>
      </p:sp>
      <p:pic>
        <p:nvPicPr>
          <p:cNvPr id="1048" name="Picture 24" descr="DART-Europe 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70" y="1630664"/>
            <a:ext cx="14382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211960" y="2750412"/>
            <a:ext cx="45365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b="1" i="1" dirty="0" smtClean="0">
                <a:hlinkClick r:id="rId15"/>
              </a:rPr>
              <a:t>Open Access</a:t>
            </a:r>
            <a:r>
              <a:rPr lang="en-IE" sz="2000" b="1" dirty="0" smtClean="0">
                <a:hlinkClick r:id="rId15"/>
              </a:rPr>
              <a:t> | Harvard Library </a:t>
            </a:r>
            <a:r>
              <a:rPr lang="en-IE" sz="2000" b="1" i="1" dirty="0" smtClean="0">
                <a:hlinkClick r:id="rId15"/>
              </a:rPr>
              <a:t>Portal</a:t>
            </a:r>
            <a:endParaRPr lang="en-IE" sz="2000" b="1" dirty="0"/>
          </a:p>
        </p:txBody>
      </p:sp>
      <p:pic>
        <p:nvPicPr>
          <p:cNvPr id="1049" name="Picture 25" descr="http://biorxiv.org/sites/default/files/bioRxiv_logo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313292"/>
            <a:ext cx="2176913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PLOS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artisticGlowEdges trans="1000" smoothness="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02" y="164653"/>
            <a:ext cx="3200400" cy="9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555776" y="208514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2400" dirty="0" smtClean="0"/>
              <a:t>Hindawi Publishing Corporation</a:t>
            </a:r>
            <a:endParaRPr lang="en-IE" sz="3200" dirty="0"/>
          </a:p>
        </p:txBody>
      </p:sp>
      <p:sp>
        <p:nvSpPr>
          <p:cNvPr id="2" name="Rectangle 1"/>
          <p:cNvSpPr/>
          <p:nvPr/>
        </p:nvSpPr>
        <p:spPr>
          <a:xfrm>
            <a:off x="2947088" y="4054188"/>
            <a:ext cx="18066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3200" dirty="0">
                <a:solidFill>
                  <a:prstClr val="black"/>
                </a:solidFill>
              </a:rPr>
              <a:t>OAI</a:t>
            </a:r>
            <a:r>
              <a:rPr lang="en-IE" sz="3200" b="1" dirty="0">
                <a:solidFill>
                  <a:prstClr val="black"/>
                </a:solidFill>
              </a:rPr>
              <a:t>ster</a:t>
            </a:r>
            <a:r>
              <a:rPr lang="en-IE" sz="3200" b="1" baseline="30000" dirty="0">
                <a:solidFill>
                  <a:prstClr val="black"/>
                </a:solidFill>
              </a:rPr>
              <a:t>®</a:t>
            </a:r>
            <a:r>
              <a:rPr lang="en-IE" sz="32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3" name="Picture 2" descr="http://www.oapen.org/resources/img_struct/logo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963" y="4541767"/>
            <a:ext cx="115252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2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556792"/>
            <a:ext cx="7149480" cy="50300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i="1" dirty="0" smtClean="0"/>
          </a:p>
          <a:p>
            <a:pPr marL="0" indent="0">
              <a:buNone/>
            </a:pPr>
            <a:r>
              <a:rPr lang="en-IE" i="1" dirty="0" smtClean="0">
                <a:latin typeface="Verdana" panose="020B0604030504040204" pitchFamily="34" charset="0"/>
              </a:rPr>
              <a:t>What if you took the content of over 300 universities and made it browsable in a meaningful way to scholars, enabling them to search by discipline and always obtain full text at the end of the search</a:t>
            </a:r>
            <a:r>
              <a:rPr lang="en-IE" i="1" dirty="0" smtClean="0"/>
              <a:t>?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sz="3600" dirty="0" smtClean="0">
                <a:solidFill>
                  <a:srgbClr val="0070C0"/>
                </a:solidFill>
                <a:latin typeface="Britannic Bold" panose="020B0903060703020204" pitchFamily="34" charset="0"/>
              </a:rPr>
              <a:t>The Digital Commons 	Discipline 			Wheel</a:t>
            </a:r>
          </a:p>
          <a:p>
            <a:endParaRPr lang="en-IE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0"/>
            <a:ext cx="1908000" cy="19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0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714202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IE" sz="4000" i="1" dirty="0">
                <a:solidFill>
                  <a:srgbClr val="7030A0"/>
                </a:solidFill>
                <a:latin typeface="Verdana" panose="020B0604030504040204" pitchFamily="34" charset="0"/>
              </a:rPr>
              <a:t>Open Access, Powered by Scholars, </a:t>
            </a:r>
            <a:r>
              <a:rPr lang="en-IE" sz="4000" i="1" dirty="0" smtClean="0">
                <a:solidFill>
                  <a:srgbClr val="7030A0"/>
                </a:solidFill>
                <a:latin typeface="Verdana" panose="020B0604030504040204" pitchFamily="34" charset="0"/>
              </a:rPr>
              <a:t>Published </a:t>
            </a:r>
            <a:r>
              <a:rPr lang="en-IE" sz="4000" i="1" dirty="0">
                <a:solidFill>
                  <a:srgbClr val="7030A0"/>
                </a:solidFill>
                <a:latin typeface="Verdana" panose="020B0604030504040204" pitchFamily="34" charset="0"/>
              </a:rPr>
              <a:t>by Universities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204864"/>
            <a:ext cx="7437512" cy="4464496"/>
          </a:xfrm>
        </p:spPr>
        <p:txBody>
          <a:bodyPr>
            <a:normAutofit/>
          </a:bodyPr>
          <a:lstStyle/>
          <a:p>
            <a:r>
              <a:rPr lang="en-IE" dirty="0" smtClean="0"/>
              <a:t>Not another cross search</a:t>
            </a:r>
          </a:p>
          <a:p>
            <a:r>
              <a:rPr lang="en-IE" dirty="0" smtClean="0"/>
              <a:t>Aggregates around subjects</a:t>
            </a:r>
          </a:p>
          <a:p>
            <a:r>
              <a:rPr lang="en-IE" dirty="0"/>
              <a:t>Graphical browsing</a:t>
            </a:r>
          </a:p>
          <a:p>
            <a:r>
              <a:rPr lang="en-IE" dirty="0" smtClean="0"/>
              <a:t>Full text articles/No barriers</a:t>
            </a:r>
          </a:p>
          <a:p>
            <a:r>
              <a:rPr lang="en-IE" dirty="0" smtClean="0"/>
              <a:t>Totally free/curated</a:t>
            </a:r>
          </a:p>
          <a:p>
            <a:pPr marL="0" indent="0">
              <a:buNone/>
            </a:pPr>
            <a:r>
              <a:rPr lang="en-IE" sz="2400" i="1" dirty="0" smtClean="0">
                <a:hlinkClick r:id="rId2"/>
              </a:rPr>
              <a:t>  http</a:t>
            </a:r>
            <a:r>
              <a:rPr lang="en-IE" sz="2400" i="1" dirty="0">
                <a:hlinkClick r:id="rId2"/>
              </a:rPr>
              <a:t>://digitalcommons.bepress.com/subscriber_gallery</a:t>
            </a:r>
            <a:r>
              <a:rPr lang="en-IE" sz="2400" i="1" dirty="0" smtClean="0">
                <a:hlinkClick r:id="rId2"/>
              </a:rPr>
              <a:t>/</a:t>
            </a:r>
            <a:r>
              <a:rPr lang="en-IE" sz="2400" i="1" dirty="0" smtClean="0"/>
              <a:t>   	participating universities</a:t>
            </a:r>
            <a:endParaRPr lang="en-IE" sz="2400" i="1" dirty="0"/>
          </a:p>
        </p:txBody>
      </p:sp>
    </p:spTree>
    <p:extLst>
      <p:ext uri="{BB962C8B-B14F-4D97-AF65-F5344CB8AC3E}">
        <p14:creationId xmlns:p14="http://schemas.microsoft.com/office/powerpoint/2010/main" val="20493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rgbClr val="7030A0"/>
                </a:solidFill>
                <a:latin typeface="Verdana" panose="020B0604030504040204" pitchFamily="34" charset="0"/>
              </a:rPr>
              <a:t>Open Access Promise</a:t>
            </a:r>
            <a:endParaRPr lang="en-IE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427168" cy="4785395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True Open Access/Trusted resource</a:t>
            </a:r>
          </a:p>
          <a:p>
            <a:r>
              <a:rPr lang="en-IE" dirty="0" smtClean="0"/>
              <a:t>Potential to change the research landscape</a:t>
            </a:r>
          </a:p>
          <a:p>
            <a:r>
              <a:rPr lang="en-IE" dirty="0" smtClean="0"/>
              <a:t>Restores serendipity</a:t>
            </a:r>
          </a:p>
          <a:p>
            <a:pPr marL="400050" lvl="1" indent="0">
              <a:buNone/>
            </a:pPr>
            <a:r>
              <a:rPr lang="en-IE" b="1" dirty="0" smtClean="0"/>
              <a:t>	Contribution</a:t>
            </a:r>
            <a:r>
              <a:rPr lang="en-IE" dirty="0" smtClean="0"/>
              <a:t> to the local repository 	connects to the network</a:t>
            </a:r>
          </a:p>
          <a:p>
            <a:pPr marL="400050" lvl="1" indent="0">
              <a:buNone/>
            </a:pPr>
            <a:r>
              <a:rPr lang="en-IE" b="1" dirty="0" smtClean="0"/>
              <a:t>	Exploration </a:t>
            </a:r>
            <a:r>
              <a:rPr lang="en-IE" dirty="0" smtClean="0"/>
              <a:t>by authors/ potential authors</a:t>
            </a:r>
          </a:p>
          <a:p>
            <a:pPr marL="400050" lvl="1" indent="0">
              <a:buNone/>
            </a:pPr>
            <a:r>
              <a:rPr lang="en-IE" b="1" dirty="0" smtClean="0"/>
              <a:t>	Exposure</a:t>
            </a:r>
            <a:r>
              <a:rPr lang="en-IE" dirty="0" smtClean="0"/>
              <a:t> for Organisation</a:t>
            </a:r>
          </a:p>
          <a:p>
            <a:pPr marL="400050" lvl="1" indent="0">
              <a:buNone/>
            </a:pPr>
            <a:r>
              <a:rPr lang="en-IE" b="1" dirty="0" smtClean="0"/>
              <a:t>	Bridge </a:t>
            </a:r>
            <a:r>
              <a:rPr lang="en-IE" dirty="0" smtClean="0"/>
              <a:t>…local repository to discipline 	wheel, wheel to local repository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23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549</TotalTime>
  <Words>213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Executive</vt:lpstr>
      <vt:lpstr>Portals: Pride not Prejudice!</vt:lpstr>
      <vt:lpstr>Open Access Promise</vt:lpstr>
      <vt:lpstr>Achievements</vt:lpstr>
      <vt:lpstr>PowerPoint Presentation</vt:lpstr>
      <vt:lpstr>PowerPoint Presentation</vt:lpstr>
      <vt:lpstr>PowerPoint Presentation</vt:lpstr>
      <vt:lpstr>PowerPoint Presentation</vt:lpstr>
      <vt:lpstr>Open Access, Powered by Scholars, Published by Universities</vt:lpstr>
      <vt:lpstr>Open Access Promise</vt:lpstr>
      <vt:lpstr>Taxonomy</vt:lpstr>
      <vt:lpstr>Demonstration of the wheel</vt:lpstr>
    </vt:vector>
  </TitlesOfParts>
  <Company>DIT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Portals</dc:title>
  <dc:creator>DIT</dc:creator>
  <cp:lastModifiedBy>DIT</cp:lastModifiedBy>
  <cp:revision>34</cp:revision>
  <cp:lastPrinted>2014-03-19T11:06:57Z</cp:lastPrinted>
  <dcterms:created xsi:type="dcterms:W3CDTF">2014-03-18T10:01:20Z</dcterms:created>
  <dcterms:modified xsi:type="dcterms:W3CDTF">2014-03-20T08:45:44Z</dcterms:modified>
</cp:coreProperties>
</file>