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57" r:id="rId5"/>
    <p:sldId id="261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F60A8F2-7BD6-4E63-B4F6-7D231CD4F296}">
          <p14:sldIdLst>
            <p14:sldId id="256"/>
            <p14:sldId id="260"/>
            <p14:sldId id="259"/>
            <p14:sldId id="257"/>
            <p14:sldId id="261"/>
            <p14:sldId id="26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27A32"/>
    <a:srgbClr val="D1E0B2"/>
    <a:srgbClr val="127C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://cordura.dk/en/software/products/open-library/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://cordura.dk/en/software/products/open-library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6DB0AC-2533-43C6-933A-BC7A06A6B9BC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IE"/>
        </a:p>
      </dgm:t>
    </dgm:pt>
    <dgm:pt modelId="{9F3D9BD0-D6B1-48CE-BAA5-7277FF7EE74E}">
      <dgm:prSet/>
      <dgm:spPr/>
      <dgm:t>
        <a:bodyPr/>
        <a:lstStyle/>
        <a:p>
          <a:pPr rtl="0"/>
          <a:r>
            <a:rPr lang="en-IE" b="1" dirty="0" smtClean="0"/>
            <a:t>Custom designed entrance computer identifies and registers the users upon arrival at the library</a:t>
          </a:r>
          <a:r>
            <a:rPr lang="en-IE" dirty="0" smtClean="0"/>
            <a:t>. </a:t>
          </a:r>
          <a:endParaRPr lang="en-IE" dirty="0"/>
        </a:p>
      </dgm:t>
    </dgm:pt>
    <dgm:pt modelId="{7B44DA82-6735-4B37-8050-7C8D493745AC}" type="parTrans" cxnId="{96ADC303-5137-4E2A-ABCF-C6962A7A0B9A}">
      <dgm:prSet/>
      <dgm:spPr/>
      <dgm:t>
        <a:bodyPr/>
        <a:lstStyle/>
        <a:p>
          <a:endParaRPr lang="en-IE"/>
        </a:p>
      </dgm:t>
    </dgm:pt>
    <dgm:pt modelId="{4099EAAC-DB2E-40F2-B563-A7F0EDBDB0CD}" type="sibTrans" cxnId="{96ADC303-5137-4E2A-ABCF-C6962A7A0B9A}">
      <dgm:prSet/>
      <dgm:spPr/>
      <dgm:t>
        <a:bodyPr/>
        <a:lstStyle/>
        <a:p>
          <a:endParaRPr lang="en-IE"/>
        </a:p>
      </dgm:t>
    </dgm:pt>
    <dgm:pt modelId="{B122A0B5-0C0F-456F-9E14-4EAFA606FB03}">
      <dgm:prSet/>
      <dgm:spPr/>
      <dgm:t>
        <a:bodyPr/>
        <a:lstStyle/>
        <a:p>
          <a:pPr rtl="0"/>
          <a:r>
            <a:rPr lang="en-IE" b="1" dirty="0" smtClean="0"/>
            <a:t>The users swipe can swipe id card or use the computer’s touch-screen or Mobile </a:t>
          </a:r>
          <a:endParaRPr lang="en-IE" dirty="0"/>
        </a:p>
      </dgm:t>
    </dgm:pt>
    <dgm:pt modelId="{6650DB69-4427-4F24-BE08-42E634A1F1AF}" type="parTrans" cxnId="{74A706AD-416F-4BB3-B918-BC84A3BE9825}">
      <dgm:prSet/>
      <dgm:spPr/>
      <dgm:t>
        <a:bodyPr/>
        <a:lstStyle/>
        <a:p>
          <a:endParaRPr lang="en-IE"/>
        </a:p>
      </dgm:t>
    </dgm:pt>
    <dgm:pt modelId="{0C232A59-F532-4401-975E-04179BC8D0D1}" type="sibTrans" cxnId="{74A706AD-416F-4BB3-B918-BC84A3BE9825}">
      <dgm:prSet/>
      <dgm:spPr/>
      <dgm:t>
        <a:bodyPr/>
        <a:lstStyle/>
        <a:p>
          <a:endParaRPr lang="en-IE"/>
        </a:p>
      </dgm:t>
    </dgm:pt>
    <dgm:pt modelId="{DCB3E096-079E-49F4-A6BA-DB372521FBEF}">
      <dgm:prSet/>
      <dgm:spPr/>
      <dgm:t>
        <a:bodyPr/>
        <a:lstStyle/>
        <a:p>
          <a:pPr rtl="0"/>
          <a:r>
            <a:rPr lang="en-IE" dirty="0" smtClean="0">
              <a:hlinkClick xmlns:r="http://schemas.openxmlformats.org/officeDocument/2006/relationships" r:id="rId1"/>
            </a:rPr>
            <a:t>http://cordura.dk/en/software/products/open-library</a:t>
          </a:r>
          <a:r>
            <a:rPr lang="en-IE" dirty="0" smtClean="0">
              <a:hlinkClick xmlns:r="http://schemas.openxmlformats.org/officeDocument/2006/relationships" r:id="rId1"/>
            </a:rPr>
            <a:t>/</a:t>
          </a:r>
          <a:endParaRPr lang="en-IE" dirty="0"/>
        </a:p>
      </dgm:t>
    </dgm:pt>
    <dgm:pt modelId="{9E7F4EFC-AA39-4E7F-96DF-3D101A585FE5}" type="parTrans" cxnId="{D1768CB2-BC57-4F64-A0EA-5E62402B7266}">
      <dgm:prSet/>
      <dgm:spPr/>
      <dgm:t>
        <a:bodyPr/>
        <a:lstStyle/>
        <a:p>
          <a:endParaRPr lang="en-IE"/>
        </a:p>
      </dgm:t>
    </dgm:pt>
    <dgm:pt modelId="{9DEB6154-1987-45EB-8A9F-B25A77A70065}" type="sibTrans" cxnId="{D1768CB2-BC57-4F64-A0EA-5E62402B7266}">
      <dgm:prSet/>
      <dgm:spPr/>
      <dgm:t>
        <a:bodyPr/>
        <a:lstStyle/>
        <a:p>
          <a:endParaRPr lang="en-IE"/>
        </a:p>
      </dgm:t>
    </dgm:pt>
    <dgm:pt modelId="{711738BA-4E39-40B2-8F80-A541AE8FE8FF}" type="pres">
      <dgm:prSet presAssocID="{916DB0AC-2533-43C6-933A-BC7A06A6B9BC}" presName="linear" presStyleCnt="0">
        <dgm:presLayoutVars>
          <dgm:animLvl val="lvl"/>
          <dgm:resizeHandles val="exact"/>
        </dgm:presLayoutVars>
      </dgm:prSet>
      <dgm:spPr/>
    </dgm:pt>
    <dgm:pt modelId="{9806D07E-047F-437D-ACC5-725E0E5F934A}" type="pres">
      <dgm:prSet presAssocID="{9F3D9BD0-D6B1-48CE-BAA5-7277FF7EE74E}" presName="parentText" presStyleLbl="node1" presStyleIdx="0" presStyleCnt="3" custLinFactNeighborX="2729" custLinFactNeighborY="39285">
        <dgm:presLayoutVars>
          <dgm:chMax val="0"/>
          <dgm:bulletEnabled val="1"/>
        </dgm:presLayoutVars>
      </dgm:prSet>
      <dgm:spPr/>
    </dgm:pt>
    <dgm:pt modelId="{96B7E513-0DEC-4389-A252-7F9EE8F69D97}" type="pres">
      <dgm:prSet presAssocID="{4099EAAC-DB2E-40F2-B563-A7F0EDBDB0CD}" presName="spacer" presStyleCnt="0"/>
      <dgm:spPr/>
    </dgm:pt>
    <dgm:pt modelId="{D0E3EFF2-BF1B-43A3-83C7-DF6587F92DAD}" type="pres">
      <dgm:prSet presAssocID="{B122A0B5-0C0F-456F-9E14-4EAFA606FB03}" presName="parentText" presStyleLbl="node1" presStyleIdx="1" presStyleCnt="3" custLinFactY="-9450" custLinFactNeighborX="162" custLinFactNeighborY="-100000">
        <dgm:presLayoutVars>
          <dgm:chMax val="0"/>
          <dgm:bulletEnabled val="1"/>
        </dgm:presLayoutVars>
      </dgm:prSet>
      <dgm:spPr/>
    </dgm:pt>
    <dgm:pt modelId="{5691DA60-F1F2-4E6D-ABE6-8AA7FEDB1AAA}" type="pres">
      <dgm:prSet presAssocID="{0C232A59-F532-4401-975E-04179BC8D0D1}" presName="spacer" presStyleCnt="0"/>
      <dgm:spPr/>
    </dgm:pt>
    <dgm:pt modelId="{0990CC49-D3C2-48AA-B3E9-9BB2689DDD34}" type="pres">
      <dgm:prSet presAssocID="{DCB3E096-079E-49F4-A6BA-DB372521FBEF}" presName="parentText" presStyleLbl="node1" presStyleIdx="2" presStyleCnt="3" custLinFactY="-13098" custLinFactNeighborX="170" custLinFactNeighborY="-100000">
        <dgm:presLayoutVars>
          <dgm:chMax val="0"/>
          <dgm:bulletEnabled val="1"/>
        </dgm:presLayoutVars>
      </dgm:prSet>
      <dgm:spPr/>
    </dgm:pt>
  </dgm:ptLst>
  <dgm:cxnLst>
    <dgm:cxn modelId="{96ADC303-5137-4E2A-ABCF-C6962A7A0B9A}" srcId="{916DB0AC-2533-43C6-933A-BC7A06A6B9BC}" destId="{9F3D9BD0-D6B1-48CE-BAA5-7277FF7EE74E}" srcOrd="0" destOrd="0" parTransId="{7B44DA82-6735-4B37-8050-7C8D493745AC}" sibTransId="{4099EAAC-DB2E-40F2-B563-A7F0EDBDB0CD}"/>
    <dgm:cxn modelId="{02BC4CC4-4397-46E2-A090-4A19F64ECE4F}" type="presOf" srcId="{9F3D9BD0-D6B1-48CE-BAA5-7277FF7EE74E}" destId="{9806D07E-047F-437D-ACC5-725E0E5F934A}" srcOrd="0" destOrd="0" presId="urn:microsoft.com/office/officeart/2005/8/layout/vList2"/>
    <dgm:cxn modelId="{84471631-3A73-473E-BCD6-5421DF6991F6}" type="presOf" srcId="{DCB3E096-079E-49F4-A6BA-DB372521FBEF}" destId="{0990CC49-D3C2-48AA-B3E9-9BB2689DDD34}" srcOrd="0" destOrd="0" presId="urn:microsoft.com/office/officeart/2005/8/layout/vList2"/>
    <dgm:cxn modelId="{D1768CB2-BC57-4F64-A0EA-5E62402B7266}" srcId="{916DB0AC-2533-43C6-933A-BC7A06A6B9BC}" destId="{DCB3E096-079E-49F4-A6BA-DB372521FBEF}" srcOrd="2" destOrd="0" parTransId="{9E7F4EFC-AA39-4E7F-96DF-3D101A585FE5}" sibTransId="{9DEB6154-1987-45EB-8A9F-B25A77A70065}"/>
    <dgm:cxn modelId="{C3041615-4BC2-417C-B6EA-D90025070AF2}" type="presOf" srcId="{B122A0B5-0C0F-456F-9E14-4EAFA606FB03}" destId="{D0E3EFF2-BF1B-43A3-83C7-DF6587F92DAD}" srcOrd="0" destOrd="0" presId="urn:microsoft.com/office/officeart/2005/8/layout/vList2"/>
    <dgm:cxn modelId="{74A706AD-416F-4BB3-B918-BC84A3BE9825}" srcId="{916DB0AC-2533-43C6-933A-BC7A06A6B9BC}" destId="{B122A0B5-0C0F-456F-9E14-4EAFA606FB03}" srcOrd="1" destOrd="0" parTransId="{6650DB69-4427-4F24-BE08-42E634A1F1AF}" sibTransId="{0C232A59-F532-4401-975E-04179BC8D0D1}"/>
    <dgm:cxn modelId="{E4826315-B897-4B12-9800-1D05542B3A42}" type="presOf" srcId="{916DB0AC-2533-43C6-933A-BC7A06A6B9BC}" destId="{711738BA-4E39-40B2-8F80-A541AE8FE8FF}" srcOrd="0" destOrd="0" presId="urn:microsoft.com/office/officeart/2005/8/layout/vList2"/>
    <dgm:cxn modelId="{D9565542-DE7D-47A9-BFC2-C579B00F3414}" type="presParOf" srcId="{711738BA-4E39-40B2-8F80-A541AE8FE8FF}" destId="{9806D07E-047F-437D-ACC5-725E0E5F934A}" srcOrd="0" destOrd="0" presId="urn:microsoft.com/office/officeart/2005/8/layout/vList2"/>
    <dgm:cxn modelId="{151D6868-3374-4D8B-8ED2-B93A2DB6F96D}" type="presParOf" srcId="{711738BA-4E39-40B2-8F80-A541AE8FE8FF}" destId="{96B7E513-0DEC-4389-A252-7F9EE8F69D97}" srcOrd="1" destOrd="0" presId="urn:microsoft.com/office/officeart/2005/8/layout/vList2"/>
    <dgm:cxn modelId="{685871B5-2D84-4DFC-922C-F62561604EE7}" type="presParOf" srcId="{711738BA-4E39-40B2-8F80-A541AE8FE8FF}" destId="{D0E3EFF2-BF1B-43A3-83C7-DF6587F92DAD}" srcOrd="2" destOrd="0" presId="urn:microsoft.com/office/officeart/2005/8/layout/vList2"/>
    <dgm:cxn modelId="{2EBEB19F-E26E-4531-A867-305D9CA1D585}" type="presParOf" srcId="{711738BA-4E39-40B2-8F80-A541AE8FE8FF}" destId="{5691DA60-F1F2-4E6D-ABE6-8AA7FEDB1AAA}" srcOrd="3" destOrd="0" presId="urn:microsoft.com/office/officeart/2005/8/layout/vList2"/>
    <dgm:cxn modelId="{1868ADD1-0BF2-4BC9-B835-95AEFC33B16C}" type="presParOf" srcId="{711738BA-4E39-40B2-8F80-A541AE8FE8FF}" destId="{0990CC49-D3C2-48AA-B3E9-9BB2689DDD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06D07E-047F-437D-ACC5-725E0E5F934A}">
      <dsp:nvSpPr>
        <dsp:cNvPr id="0" name=""/>
        <dsp:cNvSpPr/>
      </dsp:nvSpPr>
      <dsp:spPr>
        <a:xfrm>
          <a:off x="0" y="72007"/>
          <a:ext cx="5626171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Custom designed entrance computer identifies and registers the users upon arrival at the library</a:t>
          </a:r>
          <a:r>
            <a:rPr lang="en-IE" sz="1700" kern="1200" dirty="0" smtClean="0"/>
            <a:t>. </a:t>
          </a:r>
          <a:endParaRPr lang="en-IE" sz="1700" kern="1200" dirty="0"/>
        </a:p>
      </dsp:txBody>
      <dsp:txXfrm>
        <a:off x="33012" y="105019"/>
        <a:ext cx="5560147" cy="610236"/>
      </dsp:txXfrm>
    </dsp:sp>
    <dsp:sp modelId="{D0E3EFF2-BF1B-43A3-83C7-DF6587F92DAD}">
      <dsp:nvSpPr>
        <dsp:cNvPr id="0" name=""/>
        <dsp:cNvSpPr/>
      </dsp:nvSpPr>
      <dsp:spPr>
        <a:xfrm>
          <a:off x="0" y="665127"/>
          <a:ext cx="5626171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b="1" kern="1200" dirty="0" smtClean="0"/>
            <a:t>The users swipe can swipe id card or use the computer’s touch-screen or Mobile </a:t>
          </a:r>
          <a:endParaRPr lang="en-IE" sz="1700" kern="1200" dirty="0"/>
        </a:p>
      </dsp:txBody>
      <dsp:txXfrm>
        <a:off x="33012" y="698139"/>
        <a:ext cx="5560147" cy="610236"/>
      </dsp:txXfrm>
    </dsp:sp>
    <dsp:sp modelId="{0990CC49-D3C2-48AA-B3E9-9BB2689DDD34}">
      <dsp:nvSpPr>
        <dsp:cNvPr id="0" name=""/>
        <dsp:cNvSpPr/>
      </dsp:nvSpPr>
      <dsp:spPr>
        <a:xfrm>
          <a:off x="0" y="1365677"/>
          <a:ext cx="5626171" cy="6762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E" sz="1700" kern="1200" dirty="0" smtClean="0">
              <a:hlinkClick xmlns:r="http://schemas.openxmlformats.org/officeDocument/2006/relationships" r:id="rId1"/>
            </a:rPr>
            <a:t>http://cordura.dk/en/software/products/open-library</a:t>
          </a:r>
          <a:r>
            <a:rPr lang="en-IE" sz="1700" kern="1200" dirty="0" smtClean="0">
              <a:hlinkClick xmlns:r="http://schemas.openxmlformats.org/officeDocument/2006/relationships" r:id="rId1"/>
            </a:rPr>
            <a:t>/</a:t>
          </a:r>
          <a:endParaRPr lang="en-IE" sz="1700" kern="1200" dirty="0"/>
        </a:p>
      </dsp:txBody>
      <dsp:txXfrm>
        <a:off x="33012" y="1398689"/>
        <a:ext cx="5560147" cy="6102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922865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49246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4040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25399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977964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88920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9688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71369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93119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79480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5696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54EF3-D1B3-43F9-BD83-71983BAEB173}" type="datetimeFigureOut">
              <a:rPr lang="en-IE" smtClean="0"/>
              <a:t>20/03/2014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1A72E-D5F6-4F81-9D97-28CBFB370849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46109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 Open Library </a:t>
            </a:r>
            <a:endParaRPr lang="en-I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588" y="3284984"/>
            <a:ext cx="12668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432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IE" dirty="0" smtClean="0"/>
              <a:t>Open Library is an eLibrary?</a:t>
            </a:r>
            <a:br>
              <a:rPr lang="en-IE" dirty="0" smtClean="0"/>
            </a:br>
            <a:r>
              <a:rPr lang="en-I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r>
              <a:rPr lang="en-IE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oooooooo</a:t>
            </a:r>
            <a:r>
              <a:rPr lang="en-I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</a:t>
            </a:r>
            <a:endParaRPr lang="en-I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IE" dirty="0" smtClean="0"/>
              <a:t>Another round of budget cuts ?</a:t>
            </a:r>
          </a:p>
          <a:p>
            <a:r>
              <a:rPr lang="en-IE" dirty="0" smtClean="0"/>
              <a:t>The Open Library…..It's hell to pay when the fiddler stops: it's CLOSING TIME </a:t>
            </a:r>
            <a:r>
              <a:rPr lang="en-IE" sz="1800" dirty="0" smtClean="0"/>
              <a:t>Leonard Norman Cohen</a:t>
            </a:r>
          </a:p>
          <a:p>
            <a:r>
              <a:rPr lang="en-IE" dirty="0" smtClean="0"/>
              <a:t>Another technological solution ?</a:t>
            </a:r>
          </a:p>
          <a:p>
            <a:r>
              <a:rPr lang="en-IE" dirty="0" smtClean="0"/>
              <a:t>A Staffless Library?</a:t>
            </a:r>
          </a:p>
          <a:p>
            <a:r>
              <a:rPr lang="en-IE" dirty="0" smtClean="0"/>
              <a:t>A locked up Library with no friendly face</a:t>
            </a:r>
          </a:p>
          <a:p>
            <a:r>
              <a:rPr lang="en-IE" dirty="0" smtClean="0"/>
              <a:t>Security stuff and vandalism and BYOD?</a:t>
            </a:r>
          </a:p>
          <a:p>
            <a:r>
              <a:rPr lang="en-IE" dirty="0" smtClean="0"/>
              <a:t>T3……………..has finally arrived………….</a:t>
            </a:r>
          </a:p>
          <a:p>
            <a:endParaRPr lang="en-IE" dirty="0" smtClean="0"/>
          </a:p>
          <a:p>
            <a:endParaRPr lang="en-IE" dirty="0" smtClean="0"/>
          </a:p>
          <a:p>
            <a:endParaRPr lang="en-IE" dirty="0" smtClean="0"/>
          </a:p>
          <a:p>
            <a:pPr marL="0" indent="0">
              <a:buNone/>
            </a:pPr>
            <a:endParaRPr lang="en-IE" dirty="0" smtClean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3339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39370" y="1589584"/>
            <a:ext cx="7344816" cy="122413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Open Library is defined as a library where a proportion of the opening hours are unstaffed</a:t>
            </a:r>
            <a:endParaRPr lang="en-IE" sz="24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683568" y="188640"/>
            <a:ext cx="7344816" cy="1224136"/>
          </a:xfrm>
          <a:prstGeom prst="round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z="2400" b="1" dirty="0" smtClean="0"/>
              <a:t>Typically, Open Library has both staffed and unstaffed hours during the week </a:t>
            </a:r>
            <a:endParaRPr lang="en-IE" sz="24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651158" y="3169332"/>
            <a:ext cx="7521241" cy="3500028"/>
          </a:xfrm>
          <a:prstGeom prst="roundRect">
            <a:avLst/>
          </a:prstGeom>
          <a:solidFill>
            <a:srgbClr val="D1E0B2"/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numCol="1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627A32"/>
                </a:solidFill>
              </a:rPr>
              <a:t>Accessibility with confidence and consultation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627A32"/>
                </a:solidFill>
              </a:rPr>
              <a:t>Extended service concept. Moving closer to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627A32"/>
                </a:solidFill>
              </a:rPr>
              <a:t>The doors are always locked during staffless hours.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627A32"/>
                </a:solidFill>
              </a:rPr>
              <a:t>Open Library provides the user with access to all the library services that are available during staffed hours. Self service loans, returns, Wifi, reading, meetings,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E" sz="2400" b="1" dirty="0" smtClean="0">
                <a:solidFill>
                  <a:srgbClr val="627A32"/>
                </a:solidFill>
              </a:rPr>
              <a:t>The only physical difference compared to staffed hours  is that the office/workspaces are closed.</a:t>
            </a:r>
            <a:endParaRPr lang="en-IE" sz="2400" b="1" dirty="0">
              <a:solidFill>
                <a:srgbClr val="627A3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1" b="2281"/>
          <a:stretch>
            <a:fillRect/>
          </a:stretch>
        </p:blipFill>
        <p:spPr>
          <a:xfrm>
            <a:off x="1763688" y="620688"/>
            <a:ext cx="5486400" cy="411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213607776"/>
              </p:ext>
            </p:extLst>
          </p:nvPr>
        </p:nvGraphicFramePr>
        <p:xfrm>
          <a:off x="1682133" y="4797152"/>
          <a:ext cx="5626171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9305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404664"/>
            <a:ext cx="3008313" cy="1162050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Library Metrics </a:t>
            </a:r>
            <a:br>
              <a:rPr lang="en-IE" dirty="0" smtClean="0"/>
            </a:br>
            <a:endParaRPr lang="en-IE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60648"/>
            <a:ext cx="2553056" cy="15051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539552" y="1412776"/>
            <a:ext cx="3106688" cy="4691063"/>
          </a:xfrm>
          <a:solidFill>
            <a:srgbClr val="D1E0B2"/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>
                <a:solidFill>
                  <a:srgbClr val="627A32"/>
                </a:solidFill>
              </a:rPr>
              <a:t>S</a:t>
            </a:r>
            <a:r>
              <a:rPr lang="en-IE" sz="2000" b="1" dirty="0" smtClean="0">
                <a:solidFill>
                  <a:srgbClr val="627A32"/>
                </a:solidFill>
              </a:rPr>
              <a:t>taff have the opportunity to redefine their own work tasks during the staffed opening hours.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627A32"/>
                </a:solidFill>
              </a:rPr>
              <a:t>Additional time to plan professional development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627A32"/>
                </a:solidFill>
              </a:rPr>
              <a:t>Family friendly and more time to  share and plan leave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000" b="1" dirty="0" smtClean="0">
                <a:solidFill>
                  <a:srgbClr val="627A32"/>
                </a:solidFill>
              </a:rPr>
              <a:t>Stressless  and putting the  “Libraryness” back into Libraries</a:t>
            </a:r>
            <a:endParaRPr lang="en-IE" sz="2000" b="1" dirty="0">
              <a:solidFill>
                <a:srgbClr val="627A3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2472022" cy="1747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005064"/>
            <a:ext cx="1490152" cy="20608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25" y="2881568"/>
            <a:ext cx="1710700" cy="2246991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32273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4656" y="1340768"/>
            <a:ext cx="5486400" cy="56673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IE" dirty="0" smtClean="0"/>
              <a:t>Totally Topless!!!!!!!!!</a:t>
            </a:r>
            <a:endParaRPr lang="en-I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3" r="5583"/>
          <a:stretch>
            <a:fillRect/>
          </a:stretch>
        </p:blipFill>
        <p:spPr>
          <a:xfrm>
            <a:off x="1763688" y="2132856"/>
            <a:ext cx="5486400" cy="4114800"/>
          </a:xfrm>
          <a:prstGeom prst="roundRect">
            <a:avLst>
              <a:gd name="adj" fmla="val 16667"/>
            </a:avLst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01448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241</Words>
  <Application>Microsoft Office PowerPoint</Application>
  <PresentationFormat>On-screen Show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 Open Library </vt:lpstr>
      <vt:lpstr>Open Library is an eLibrary? Soooooooo? </vt:lpstr>
      <vt:lpstr>PowerPoint Presentation</vt:lpstr>
      <vt:lpstr>PowerPoint Presentation</vt:lpstr>
      <vt:lpstr>Library Metrics  </vt:lpstr>
      <vt:lpstr>Totally Topless!!!!!!!!!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Open Library</dc:title>
  <dc:creator>Deirdre Judge</dc:creator>
  <cp:lastModifiedBy>Deirdre Judge</cp:lastModifiedBy>
  <cp:revision>18</cp:revision>
  <dcterms:created xsi:type="dcterms:W3CDTF">2014-03-20T14:00:01Z</dcterms:created>
  <dcterms:modified xsi:type="dcterms:W3CDTF">2014-03-20T16:50:13Z</dcterms:modified>
</cp:coreProperties>
</file>