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382" r:id="rId3"/>
    <p:sldId id="386" r:id="rId4"/>
    <p:sldId id="309" r:id="rId5"/>
    <p:sldId id="290" r:id="rId6"/>
    <p:sldId id="384" r:id="rId7"/>
    <p:sldId id="369" r:id="rId8"/>
    <p:sldId id="370" r:id="rId9"/>
    <p:sldId id="401" r:id="rId10"/>
    <p:sldId id="331" r:id="rId11"/>
    <p:sldId id="353" r:id="rId12"/>
    <p:sldId id="394" r:id="rId13"/>
    <p:sldId id="383" r:id="rId14"/>
    <p:sldId id="402" r:id="rId15"/>
    <p:sldId id="403" r:id="rId16"/>
    <p:sldId id="395" r:id="rId17"/>
    <p:sldId id="404" r:id="rId18"/>
    <p:sldId id="396" r:id="rId19"/>
    <p:sldId id="405" r:id="rId20"/>
    <p:sldId id="372" r:id="rId21"/>
    <p:sldId id="389" r:id="rId22"/>
    <p:sldId id="392" r:id="rId23"/>
    <p:sldId id="393" r:id="rId24"/>
    <p:sldId id="324" r:id="rId25"/>
  </p:sldIdLst>
  <p:sldSz cx="9144000" cy="6858000" type="screen4x3"/>
  <p:notesSz cx="6743700" cy="9875838"/>
  <p:custDataLst>
    <p:tags r:id="rId28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727" autoAdjust="0"/>
  </p:normalViewPr>
  <p:slideViewPr>
    <p:cSldViewPr snapToGrid="0" snapToObjects="1"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defTabSz="4619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algn="r" defTabSz="461963">
              <a:defRPr sz="1200"/>
            </a:lvl1pPr>
          </a:lstStyle>
          <a:p>
            <a:pPr>
              <a:defRPr/>
            </a:pPr>
            <a:fld id="{E8E23BA3-EA90-4BB0-AC71-B646C0172F7A}" type="datetimeFigureOut">
              <a:rPr lang="en-US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defTabSz="4619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80538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r" defTabSz="461963">
              <a:defRPr sz="1200"/>
            </a:lvl1pPr>
          </a:lstStyle>
          <a:p>
            <a:pPr>
              <a:defRPr/>
            </a:pPr>
            <a:fld id="{EB6B43AB-9137-4A1D-AB1F-C09F443F6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34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defTabSz="4619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21113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algn="r" defTabSz="4619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BA1291B-58A1-45BB-9B12-B5AC082F528A}" type="datetimeFigureOut">
              <a:rPr lang="en-GB"/>
              <a:pPr>
                <a:defRPr/>
              </a:pPr>
              <a:t>22/03/2013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41363"/>
            <a:ext cx="4935538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4688" y="4691063"/>
            <a:ext cx="539432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380538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defTabSz="4619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21113" y="9380538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r" defTabSz="4619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41AAFEE-9489-432A-A7D7-172B6138AF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901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z="1600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09FAF6-00B2-4867-A168-8E69036BBEA0}" type="slidenum">
              <a:rPr lang="en-GB" smtClean="0"/>
              <a:pPr/>
              <a:t>1</a:t>
            </a:fld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EEE9B6-280D-43B7-8DA4-340670BCB68E}" type="slidenum">
              <a:rPr lang="en-GB" smtClean="0"/>
              <a:pPr/>
              <a:t>11</a:t>
            </a:fld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E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052D07-23A0-43F0-B72E-18129B00A5AA}" type="slidenum">
              <a:rPr lang="en-GB" smtClean="0"/>
              <a:pPr/>
              <a:t>12</a:t>
            </a:fld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Michael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1AAFEE-9489-432A-A7D7-172B6138AF02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1AAFEE-9489-432A-A7D7-172B6138AF02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1AAFEE-9489-432A-A7D7-172B6138AF02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 smtClean="0"/>
              <a:t>Ellen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1AAFEE-9489-432A-A7D7-172B6138AF02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1AAFEE-9489-432A-A7D7-172B6138AF02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1AAFEE-9489-432A-A7D7-172B6138AF02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1AAFEE-9489-432A-A7D7-172B6138AF02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600" baseline="0" dirty="0" smtClean="0"/>
          </a:p>
          <a:p>
            <a:endParaRPr lang="en-GB" sz="1600" baseline="0" dirty="0" smtClean="0"/>
          </a:p>
          <a:p>
            <a:endParaRPr lang="en-GB" sz="1600" baseline="0" dirty="0" smtClean="0"/>
          </a:p>
          <a:p>
            <a:r>
              <a:rPr lang="en-GB" sz="1600" baseline="0" dirty="0" smtClean="0"/>
              <a:t>	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1AAFEE-9489-432A-A7D7-172B6138AF02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2F8B5-0822-41D6-B352-84B0407AF29F}" type="slidenum">
              <a:rPr lang="en-GB" smtClean="0"/>
              <a:pPr/>
              <a:t>5</a:t>
            </a:fld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z="1600" dirty="0" smtClean="0"/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8B582-484A-48BB-8A9D-CD49FCE712FB}" type="slidenum">
              <a:rPr lang="en-GB" smtClean="0"/>
              <a:pPr/>
              <a:t>6</a:t>
            </a:fld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z="1600" dirty="0" smtClean="0"/>
          </a:p>
          <a:p>
            <a:endParaRPr lang="en-GB" dirty="0" smtClean="0"/>
          </a:p>
          <a:p>
            <a:endParaRPr lang="en-US" dirty="0" smtClean="0"/>
          </a:p>
          <a:p>
            <a:endParaRPr lang="en-GB" dirty="0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36B820-8D5F-4B2E-B71D-D3733DFC2820}" type="slidenum">
              <a:rPr lang="en-GB" smtClean="0"/>
              <a:pPr/>
              <a:t>7</a:t>
            </a:fld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z="1600" dirty="0" smtClean="0"/>
          </a:p>
        </p:txBody>
      </p:sp>
      <p:sp>
        <p:nvSpPr>
          <p:cNvPr id="46083" name="Slide Number Placeholder 3"/>
          <p:cNvSpPr txBox="1">
            <a:spLocks noGrp="1"/>
          </p:cNvSpPr>
          <p:nvPr/>
        </p:nvSpPr>
        <p:spPr bwMode="auto">
          <a:xfrm>
            <a:off x="3820558" y="9380434"/>
            <a:ext cx="2921603" cy="49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46" tIns="46273" rIns="92546" bIns="46273" anchor="b"/>
          <a:lstStyle/>
          <a:p>
            <a:pPr algn="r" defTabSz="461963"/>
            <a:fld id="{1334108B-FC62-40F8-B639-80AD03739D4B}" type="slidenum">
              <a:rPr lang="en-GB" sz="1200">
                <a:latin typeface="Calibri" pitchFamily="34" charset="0"/>
              </a:rPr>
              <a:pPr algn="r" defTabSz="461963"/>
              <a:t>8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/>
        </p:nvSpPr>
        <p:spPr bwMode="auto">
          <a:xfrm>
            <a:off x="457200" y="846138"/>
            <a:ext cx="8229600" cy="754062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endParaRPr lang="en-US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0419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25406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/>
        </p:nvSpPr>
        <p:spPr bwMode="auto">
          <a:xfrm>
            <a:off x="457200" y="846138"/>
            <a:ext cx="8229600" cy="754062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endParaRPr lang="en-US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632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25406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/>
        </p:nvSpPr>
        <p:spPr bwMode="auto">
          <a:xfrm>
            <a:off x="457200" y="846138"/>
            <a:ext cx="8229600" cy="754062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endParaRPr lang="en-US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7347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25406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516ED73-A1B5-48A3-803D-9C18C6E3B35C}" type="datetimeFigureOut">
              <a:rPr lang="en-US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54D2CED-466A-4838-9F56-AE955DBF6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1F193C5-34F8-4EE8-AB03-BC7B1C5D52F9}" type="datetimeFigureOut">
              <a:rPr lang="en-US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77C6FF-A38B-4FC5-9FC2-0D7EB1010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/>
        </p:nvSpPr>
        <p:spPr bwMode="auto">
          <a:xfrm>
            <a:off x="457200" y="846138"/>
            <a:ext cx="8229600" cy="754062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endParaRPr lang="en-US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2467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25406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/>
        </p:nvSpPr>
        <p:spPr bwMode="auto">
          <a:xfrm>
            <a:off x="457200" y="846138"/>
            <a:ext cx="8229600" cy="754062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endParaRPr lang="en-US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8371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25406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/>
        </p:nvSpPr>
        <p:spPr bwMode="auto">
          <a:xfrm>
            <a:off x="457200" y="846138"/>
            <a:ext cx="8229600" cy="754062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endParaRPr lang="en-US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3491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25406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/>
        </p:nvSpPr>
        <p:spPr bwMode="auto">
          <a:xfrm>
            <a:off x="457200" y="846138"/>
            <a:ext cx="8229600" cy="754062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endParaRPr lang="en-US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5539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25406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/>
        </p:nvSpPr>
        <p:spPr bwMode="auto">
          <a:xfrm>
            <a:off x="457200" y="846138"/>
            <a:ext cx="8229600" cy="754062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endParaRPr lang="en-US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656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25406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/>
        </p:nvSpPr>
        <p:spPr bwMode="auto">
          <a:xfrm>
            <a:off x="457200" y="846138"/>
            <a:ext cx="8229600" cy="754062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endParaRPr lang="en-US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4515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25406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/>
        </p:nvSpPr>
        <p:spPr bwMode="auto">
          <a:xfrm>
            <a:off x="457200" y="846138"/>
            <a:ext cx="8229600" cy="754062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endParaRPr lang="en-US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144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25406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/>
        </p:nvSpPr>
        <p:spPr bwMode="auto">
          <a:xfrm>
            <a:off x="457200" y="846138"/>
            <a:ext cx="8229600" cy="754062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endParaRPr lang="en-US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9395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rgbClr val="25406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46138"/>
            <a:ext cx="82296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ga-IE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8" r:id="rId5"/>
    <p:sldLayoutId id="2147483659" r:id="rId6"/>
    <p:sldLayoutId id="2147483657" r:id="rId7"/>
    <p:sldLayoutId id="2147483653" r:id="rId8"/>
    <p:sldLayoutId id="2147483651" r:id="rId9"/>
    <p:sldLayoutId id="2147483650" r:id="rId10"/>
    <p:sldLayoutId id="2147483649" r:id="rId11"/>
    <p:sldLayoutId id="2147483660" r:id="rId12"/>
    <p:sldLayoutId id="2147483661" r:id="rId13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25406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376092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25406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76092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25406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gif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powerpoint_fina-art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1449" y="2306472"/>
            <a:ext cx="8786813" cy="1351128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500" b="1" dirty="0" smtClean="0">
                <a:latin typeface="Arial" pitchFamily="34" charset="0"/>
                <a:ea typeface="Times New Roman"/>
                <a:cs typeface="Arial" pitchFamily="34" charset="0"/>
              </a:rPr>
              <a:t>The Development and Use of a RLO</a:t>
            </a:r>
          </a:p>
          <a:p>
            <a:pPr algn="ctr" fontAlgn="auto">
              <a:spcAft>
                <a:spcPts val="0"/>
              </a:spcAft>
              <a:defRPr/>
            </a:pPr>
            <a:endParaRPr lang="en-GB" sz="2000" dirty="0" smtClean="0">
              <a:solidFill>
                <a:schemeClr val="accent1">
                  <a:lumMod val="50000"/>
                </a:schemeClr>
              </a:solidFill>
              <a:latin typeface="Calibri"/>
              <a:ea typeface="+mj-ea"/>
              <a:cs typeface="Times New Roman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Times New Roman"/>
              </a:rPr>
              <a:t>Ellen Breen, Library,  Dublin City University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Times New Roman"/>
              </a:rPr>
              <a:t>Michael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Times New Roman"/>
              </a:rPr>
              <a:t>Ladisch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Times New Roman"/>
              </a:rPr>
              <a:t>, University College Dublin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Times New Roman"/>
              </a:rPr>
              <a:t>LIR Annual Seminar, March 2013 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66131" y="832467"/>
            <a:ext cx="8229600" cy="75406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Main Access Route: </a:t>
            </a:r>
            <a:r>
              <a:rPr lang="en-GB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www.ndlr.ie/myri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GB" dirty="0" smtClean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18145" t="10887" r="18952" b="19384"/>
          <a:stretch>
            <a:fillRect/>
          </a:stretch>
        </p:blipFill>
        <p:spPr bwMode="auto">
          <a:xfrm>
            <a:off x="1774208" y="1699651"/>
            <a:ext cx="5554640" cy="492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279779" y="846138"/>
            <a:ext cx="8229600" cy="754062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chemeClr val="tx1"/>
                </a:solidFill>
              </a:rPr>
              <a:t>The Tutorial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600" b="1" dirty="0" smtClean="0"/>
              <a:t>Module 1:</a:t>
            </a:r>
            <a:r>
              <a:rPr lang="en-IE" sz="2600" dirty="0" smtClean="0"/>
              <a:t> Provides an overview of bibliometrics </a:t>
            </a:r>
            <a:br>
              <a:rPr lang="en-IE" sz="2600" dirty="0" smtClean="0"/>
            </a:br>
            <a:endParaRPr lang="en-IE" sz="2600" dirty="0" smtClean="0"/>
          </a:p>
          <a:p>
            <a:r>
              <a:rPr lang="en-IE" sz="2600" b="1" dirty="0" smtClean="0"/>
              <a:t>Module 2:</a:t>
            </a:r>
            <a:r>
              <a:rPr lang="en-IE" sz="2600" dirty="0" smtClean="0"/>
              <a:t> Focuses on the main bibliometric tools available to track and assess research performance at individual, departmental, institutional and country level	</a:t>
            </a:r>
          </a:p>
          <a:p>
            <a:r>
              <a:rPr lang="en-IE" sz="2600" dirty="0" smtClean="0"/>
              <a:t> </a:t>
            </a:r>
            <a:r>
              <a:rPr lang="en-IE" sz="2600" b="1" dirty="0" smtClean="0"/>
              <a:t>Module 3:</a:t>
            </a:r>
            <a:r>
              <a:rPr lang="en-IE" sz="2600" dirty="0" smtClean="0"/>
              <a:t> Looks in detail at the ‘Journal Impact Factor’ (JIF) , how it is calculated as well as highlighting additional journal metrics and emerging journal ranking tools</a:t>
            </a:r>
          </a:p>
          <a:p>
            <a:endParaRPr lang="en-IE" sz="2400" dirty="0" smtClean="0"/>
          </a:p>
          <a:p>
            <a:pPr eaLnBrk="1" hangingPunct="1">
              <a:buNone/>
            </a:pPr>
            <a:endParaRPr lang="en-GB" sz="2400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38836" y="841008"/>
            <a:ext cx="8229600" cy="754062"/>
          </a:xfrm>
        </p:spPr>
        <p:txBody>
          <a:bodyPr/>
          <a:lstStyle/>
          <a:p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Customisation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 printed materials can be downloaded for editing using MS PowerPoint or MS Word</a:t>
            </a:r>
          </a:p>
          <a:p>
            <a:endParaRPr lang="en-IE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I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customise/edit the online tutorial you will need:</a:t>
            </a:r>
          </a:p>
          <a:p>
            <a:pPr lvl="1"/>
            <a:r>
              <a:rPr lang="en-IE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Software (MS PowerPoint, Articulate Software (Presenter &amp; Engage), Captivate, </a:t>
            </a:r>
            <a:r>
              <a:rPr lang="en-IE" sz="2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Camtasia</a:t>
            </a:r>
            <a:r>
              <a:rPr lang="en-IE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I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I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Instructions for downloading/editing online tutorial available on website</a:t>
            </a:r>
          </a:p>
          <a:p>
            <a:pPr lvl="1">
              <a:buFont typeface="Arial" pitchFamily="34" charset="0"/>
              <a:buNone/>
            </a:pPr>
            <a:endParaRPr lang="en-IE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1450" y="846138"/>
            <a:ext cx="9144000" cy="754062"/>
          </a:xfrm>
        </p:spPr>
        <p:txBody>
          <a:bodyPr/>
          <a:lstStyle/>
          <a:p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Using </a:t>
            </a:r>
            <a:r>
              <a:rPr lang="en-IE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MyRI</a:t>
            </a:r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Locally</a:t>
            </a:r>
            <a:endParaRPr lang="en-IE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71450" y="1600200"/>
            <a:ext cx="4476750" cy="3700463"/>
          </a:xfrm>
        </p:spPr>
        <p:txBody>
          <a:bodyPr/>
          <a:lstStyle/>
          <a:p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Workshops</a:t>
            </a:r>
          </a:p>
          <a:p>
            <a:pPr lvl="1"/>
            <a:r>
              <a:rPr lang="en-I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Measuring your Research Impact: </a:t>
            </a:r>
            <a:r>
              <a:rPr lang="en-I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Bibliometrics</a:t>
            </a:r>
            <a:r>
              <a:rPr lang="en-I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for your CV</a:t>
            </a:r>
          </a:p>
          <a:p>
            <a:pPr lvl="2"/>
            <a:r>
              <a:rPr lang="en-I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MyRI</a:t>
            </a:r>
            <a:r>
              <a:rPr lang="en-I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Summary Datasheet and database worksheets</a:t>
            </a:r>
          </a:p>
          <a:p>
            <a:pPr lvl="1"/>
            <a:r>
              <a:rPr lang="en-I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Journal Impact &amp; Analysis</a:t>
            </a:r>
          </a:p>
          <a:p>
            <a:pPr lvl="2"/>
            <a:r>
              <a:rPr lang="en-I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MyRI</a:t>
            </a:r>
            <a:r>
              <a:rPr lang="en-I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Summary Datasheet</a:t>
            </a:r>
          </a:p>
          <a:p>
            <a:pPr lvl="2"/>
            <a:r>
              <a:rPr lang="en-I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JCR Worksheets</a:t>
            </a:r>
          </a:p>
          <a:p>
            <a:pPr lvl="1">
              <a:buNone/>
            </a:pPr>
            <a:endParaRPr lang="en-IE" dirty="0" smtClean="0">
              <a:latin typeface="Arial" pitchFamily="34" charset="0"/>
              <a:cs typeface="Arial" pitchFamily="34" charset="0"/>
            </a:endParaRPr>
          </a:p>
          <a:p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Individual support</a:t>
            </a:r>
          </a:p>
          <a:p>
            <a:endParaRPr lang="en-IE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68605" y="1894681"/>
            <a:ext cx="3789657" cy="222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0794"/>
            <a:ext cx="8229600" cy="754062"/>
          </a:xfrm>
        </p:spPr>
        <p:txBody>
          <a:bodyPr/>
          <a:lstStyle/>
          <a:p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Marketing/Advocacy –  Library Blogs</a:t>
            </a:r>
            <a:endParaRPr lang="en-IE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8527"/>
            <a:ext cx="4972050" cy="28575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72100"/>
            <a:ext cx="6657975" cy="28765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42" y="2720263"/>
            <a:ext cx="82486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047165" y="2720263"/>
            <a:ext cx="6076950" cy="2438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2738" y="3484253"/>
            <a:ext cx="5111262" cy="274618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9989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242783"/>
            <a:ext cx="9143999" cy="285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2400" y="760794"/>
            <a:ext cx="82296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Marketing/Advocacy –  Testimonials</a:t>
            </a:r>
            <a:endParaRPr lang="en-IE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573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88" y="843386"/>
            <a:ext cx="8229600" cy="754062"/>
          </a:xfrm>
        </p:spPr>
        <p:txBody>
          <a:bodyPr/>
          <a:lstStyle/>
          <a:p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Customisation</a:t>
            </a:r>
            <a:endParaRPr lang="en-IE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t="14289" b="6401"/>
          <a:stretch>
            <a:fillRect/>
          </a:stretch>
        </p:blipFill>
        <p:spPr bwMode="auto">
          <a:xfrm>
            <a:off x="118004" y="1597448"/>
            <a:ext cx="4674424" cy="296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55093" y="4714164"/>
            <a:ext cx="3712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Queen Margaret University Edinburgh</a:t>
            </a:r>
            <a:endParaRPr lang="en-IE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019188" y="6046251"/>
            <a:ext cx="3712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smtClean="0"/>
              <a:t>Glasgow Caledonian University</a:t>
            </a:r>
            <a:endParaRPr lang="en-I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30" y="2920229"/>
            <a:ext cx="3994508" cy="303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832513"/>
            <a:ext cx="8229600" cy="736979"/>
          </a:xfrm>
        </p:spPr>
        <p:txBody>
          <a:bodyPr/>
          <a:lstStyle/>
          <a:p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</a:t>
            </a:r>
            <a:endParaRPr lang="en-IE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569492"/>
            <a:ext cx="5065677" cy="388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1517" y="5664531"/>
            <a:ext cx="3712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smtClean="0"/>
              <a:t>James Cook University, Australia</a:t>
            </a:r>
            <a:endParaRPr lang="en-IE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10" y="2994244"/>
            <a:ext cx="6415087" cy="27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96242" y="5845668"/>
            <a:ext cx="3712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smtClean="0"/>
              <a:t>HLWIKI, University British Columbia</a:t>
            </a:r>
            <a:endParaRPr lang="en-IE" sz="1600" dirty="0"/>
          </a:p>
        </p:txBody>
      </p:sp>
    </p:spTree>
    <p:extLst>
      <p:ext uri="{BB962C8B-B14F-4D97-AF65-F5344CB8AC3E}">
        <p14:creationId xmlns:p14="http://schemas.microsoft.com/office/powerpoint/2010/main" val="1599007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832513"/>
            <a:ext cx="8229600" cy="736979"/>
          </a:xfrm>
        </p:spPr>
        <p:txBody>
          <a:bodyPr/>
          <a:lstStyle/>
          <a:p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</a:t>
            </a:r>
            <a:endParaRPr lang="en-IE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593" t="35040" r="35605" b="12241"/>
          <a:stretch>
            <a:fillRect/>
          </a:stretch>
        </p:blipFill>
        <p:spPr bwMode="auto">
          <a:xfrm>
            <a:off x="0" y="1678650"/>
            <a:ext cx="3200401" cy="24629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72625" t="35259" r="12617" b="50383"/>
          <a:stretch>
            <a:fillRect/>
          </a:stretch>
        </p:blipFill>
        <p:spPr bwMode="auto">
          <a:xfrm>
            <a:off x="216910" y="4424356"/>
            <a:ext cx="1798186" cy="139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l="30514" t="52470" r="28701" b="29083"/>
          <a:stretch>
            <a:fillRect/>
          </a:stretch>
        </p:blipFill>
        <p:spPr bwMode="auto">
          <a:xfrm>
            <a:off x="3721093" y="1023582"/>
            <a:ext cx="4972531" cy="179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/>
          <a:srcRect l="11392" t="59437" r="35382" b="15218"/>
          <a:stretch>
            <a:fillRect/>
          </a:stretch>
        </p:blipFill>
        <p:spPr bwMode="auto">
          <a:xfrm>
            <a:off x="3138764" y="3026391"/>
            <a:ext cx="5855110" cy="2230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/>
          <a:srcRect l="27500" t="63206" r="9194" b="24244"/>
          <a:stretch>
            <a:fillRect/>
          </a:stretch>
        </p:blipFill>
        <p:spPr bwMode="auto">
          <a:xfrm>
            <a:off x="1116003" y="5383161"/>
            <a:ext cx="7718323" cy="1224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832513"/>
            <a:ext cx="8229600" cy="736979"/>
          </a:xfrm>
        </p:spPr>
        <p:txBody>
          <a:bodyPr/>
          <a:lstStyle/>
          <a:p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</a:t>
            </a:r>
            <a:endParaRPr lang="en-IE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809750"/>
            <a:ext cx="760095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053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72955" y="846138"/>
            <a:ext cx="8413845" cy="720000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Overview</a:t>
            </a:r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842448"/>
            <a:ext cx="8229600" cy="4283715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About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MyRI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err="1" smtClean="0">
                <a:latin typeface="Arial" pitchFamily="34" charset="0"/>
                <a:cs typeface="Arial" pitchFamily="34" charset="0"/>
              </a:rPr>
              <a:t>MyRI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Use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Recent Updates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83" y="813713"/>
            <a:ext cx="8229600" cy="754062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Online Tutorial – Recent Updates</a:t>
            </a:r>
            <a:endParaRPr lang="en-GB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7492"/>
          </a:xfrm>
        </p:spPr>
        <p:txBody>
          <a:bodyPr/>
          <a:lstStyle/>
          <a:p>
            <a:pPr eaLnBrk="1" hangingPunct="1">
              <a:buNone/>
            </a:pPr>
            <a:r>
              <a:rPr lang="en-GB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MyRI</a:t>
            </a:r>
            <a:r>
              <a:rPr lang="en-GB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Ongoing Maintenance Group</a:t>
            </a:r>
          </a:p>
          <a:p>
            <a:pPr eaLnBrk="1" hangingPunct="1"/>
            <a:r>
              <a:rPr lang="en-GB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Module Two</a:t>
            </a:r>
          </a:p>
          <a:p>
            <a:pPr lvl="1" eaLnBrk="1" hangingPunct="1"/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Google Scholar Citations</a:t>
            </a:r>
          </a:p>
          <a:p>
            <a:pPr lvl="1" eaLnBrk="1" hangingPunct="1"/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Added MS Academic Search to the list of tools with a link to a product profile</a:t>
            </a:r>
          </a:p>
          <a:p>
            <a:pPr lvl="1" eaLnBrk="1" hangingPunct="1"/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Update on Article-Level Metrics</a:t>
            </a:r>
          </a:p>
          <a:p>
            <a:pPr lvl="1" eaLnBrk="1" hangingPunct="1"/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Re-arranged content and added a new heading </a:t>
            </a:r>
          </a:p>
          <a:p>
            <a:pPr lvl="1" eaLnBrk="1" hangingPunct="1">
              <a:buNone/>
            </a:pPr>
            <a:r>
              <a:rPr lang="en-GB" sz="2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‘</a:t>
            </a:r>
            <a:r>
              <a:rPr lang="en-GB" sz="2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Benchmarking Research Performance – Tools and Tips’</a:t>
            </a:r>
          </a:p>
          <a:p>
            <a:pPr eaLnBrk="1" hangingPunct="1"/>
            <a:r>
              <a:rPr lang="en-GB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Module Three</a:t>
            </a:r>
          </a:p>
          <a:p>
            <a:pPr lvl="1" eaLnBrk="1" hangingPunct="1"/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Google Scholar Metrics</a:t>
            </a:r>
          </a:p>
          <a:p>
            <a:pPr lvl="1" eaLnBrk="1" hangingPunct="1">
              <a:buNone/>
            </a:pPr>
            <a:endParaRPr lang="en-GB" dirty="0" smtClean="0">
              <a:solidFill>
                <a:schemeClr val="tx2"/>
              </a:solidFill>
            </a:endParaRPr>
          </a:p>
          <a:p>
            <a:pPr eaLnBrk="1" hangingPunct="1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eaLnBrk="1" hangingPunct="1"/>
            <a:endParaRPr lang="en-GB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en-GB" sz="2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5040" t="17281" b="13465"/>
          <a:stretch>
            <a:fillRect/>
          </a:stretch>
        </p:blipFill>
        <p:spPr bwMode="auto">
          <a:xfrm>
            <a:off x="4916" y="103239"/>
            <a:ext cx="9139084" cy="675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4919" t="16331" b="13659"/>
          <a:stretch>
            <a:fillRect/>
          </a:stretch>
        </p:blipFill>
        <p:spPr bwMode="auto">
          <a:xfrm>
            <a:off x="-9832" y="29497"/>
            <a:ext cx="9153832" cy="682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24688" t="16406" b="14844"/>
          <a:stretch>
            <a:fillRect/>
          </a:stretch>
        </p:blipFill>
        <p:spPr bwMode="auto">
          <a:xfrm>
            <a:off x="-38100" y="0"/>
            <a:ext cx="91821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69" y="846138"/>
            <a:ext cx="8495731" cy="754062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Contact – http://www.ndlr.ie/myri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60812" y="1598328"/>
            <a:ext cx="5354400" cy="496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944203" y="6122536"/>
            <a:ext cx="3143463" cy="4438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55" y="832467"/>
            <a:ext cx="8413845" cy="720000"/>
          </a:xfrm>
        </p:spPr>
        <p:txBody>
          <a:bodyPr/>
          <a:lstStyle/>
          <a:p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Aim/Overview</a:t>
            </a:r>
            <a:endParaRPr lang="en-IE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797" y="1600200"/>
            <a:ext cx="8059003" cy="4525963"/>
          </a:xfrm>
        </p:spPr>
        <p:txBody>
          <a:bodyPr/>
          <a:lstStyle/>
          <a:p>
            <a:r>
              <a:rPr lang="en-IE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National Digital Learning Resources  - Project Funding Call May 2010 </a:t>
            </a:r>
          </a:p>
          <a:p>
            <a:r>
              <a:rPr lang="en-IE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materials that support a blended approach to training and education in the area of </a:t>
            </a:r>
            <a:r>
              <a:rPr lang="en-IE" sz="2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bibliometrics</a:t>
            </a:r>
            <a:r>
              <a:rPr lang="en-IE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IE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Share knowledge, expertise, skills and resources</a:t>
            </a:r>
          </a:p>
          <a:p>
            <a:r>
              <a:rPr lang="en-IE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Deliver quality re-usable learning resources</a:t>
            </a:r>
          </a:p>
          <a:p>
            <a:r>
              <a:rPr lang="en-IE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10k awarded (matched by staff time)</a:t>
            </a:r>
          </a:p>
          <a:p>
            <a:r>
              <a:rPr lang="en-IE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Timeline: </a:t>
            </a:r>
            <a:r>
              <a:rPr lang="en-IE" sz="2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July 2010 - March 2011 </a:t>
            </a:r>
          </a:p>
          <a:p>
            <a:endParaRPr lang="en-IE" dirty="0" smtClean="0"/>
          </a:p>
          <a:p>
            <a:pPr>
              <a:buNone/>
            </a:pPr>
            <a:r>
              <a:rPr lang="en-IE" dirty="0" smtClean="0"/>
              <a:t> </a:t>
            </a:r>
            <a:endParaRPr lang="en-I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2" y="803967"/>
            <a:ext cx="8229600" cy="754062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/>
            </a:r>
            <a:br>
              <a:rPr lang="en-GB" b="1" dirty="0" smtClean="0">
                <a:solidFill>
                  <a:schemeClr val="tx1"/>
                </a:solidFill>
              </a:rPr>
            </a:br>
            <a:r>
              <a:rPr lang="en-GB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Why</a:t>
            </a:r>
            <a:r>
              <a:rPr lang="en-GB" b="1" dirty="0" smtClean="0">
                <a:solidFill>
                  <a:schemeClr val="tx1"/>
                </a:solidFill>
              </a:rPr>
              <a:t> This Project?</a:t>
            </a:r>
            <a:br>
              <a:rPr lang="en-GB" b="1" dirty="0" smtClean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114" y="3825528"/>
            <a:ext cx="3781205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Why do I get higher citation counts when I use Google Scholar rather than </a:t>
            </a:r>
            <a:r>
              <a:rPr lang="en-GB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WoS</a:t>
            </a:r>
            <a:r>
              <a:rPr lang="en-GB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GB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114" y="5413160"/>
            <a:ext cx="3781206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How many times has my book been cited?</a:t>
            </a:r>
            <a:endParaRPr lang="en-GB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6003" y="3478512"/>
            <a:ext cx="3369352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rial" pitchFamily="34" charset="0"/>
                <a:cs typeface="Arial" pitchFamily="34" charset="0"/>
              </a:rPr>
              <a:t>Why are my conference papers not appearing in </a:t>
            </a:r>
            <a:r>
              <a:rPr lang="en-GB" sz="2000" b="1" dirty="0" err="1" smtClean="0">
                <a:latin typeface="Arial" pitchFamily="34" charset="0"/>
                <a:cs typeface="Arial" pitchFamily="34" charset="0"/>
              </a:rPr>
              <a:t>WoS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?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7393" y="4820016"/>
            <a:ext cx="3781205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What’s the average citation rate for papers in physics?</a:t>
            </a:r>
            <a:endParaRPr lang="en-IE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268360" y="2194316"/>
            <a:ext cx="2241756" cy="1038774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TextBox 17"/>
          <p:cNvSpPr txBox="1"/>
          <p:nvPr/>
        </p:nvSpPr>
        <p:spPr>
          <a:xfrm>
            <a:off x="1268360" y="2321260"/>
            <a:ext cx="237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What is the top journal in my field?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4877393" y="1993281"/>
            <a:ext cx="2241756" cy="1038774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TextBox 19"/>
          <p:cNvSpPr txBox="1"/>
          <p:nvPr/>
        </p:nvSpPr>
        <p:spPr>
          <a:xfrm>
            <a:off x="4877393" y="2095375"/>
            <a:ext cx="2180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How do I calculate </a:t>
            </a:r>
          </a:p>
          <a:p>
            <a:r>
              <a:rPr lang="en-IE" b="1" dirty="0" smtClean="0">
                <a:solidFill>
                  <a:schemeClr val="bg1"/>
                </a:solidFill>
              </a:rPr>
              <a:t>my h-index?</a:t>
            </a:r>
            <a:endParaRPr lang="en-I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0" descr="dculogo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8000" y="2426824"/>
            <a:ext cx="1322387" cy="89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1" descr="DIT_logoco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8235" y="2205805"/>
            <a:ext cx="1340936" cy="133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3" descr="ucd_brandmark_colour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783" y="2310604"/>
            <a:ext cx="7747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5" descr="nuim logo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7926" y="2205805"/>
            <a:ext cx="166948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783" y="4556824"/>
            <a:ext cx="2378075" cy="38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58235" y="4473518"/>
            <a:ext cx="3174433" cy="55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3920" y="818866"/>
            <a:ext cx="8828630" cy="756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Project</a:t>
            </a:r>
            <a:r>
              <a:rPr kumimoji="0" lang="en-GB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Team – 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 Libraries, Staff from 2 academic departments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59"/>
          <p:cNvSpPr/>
          <p:nvPr/>
        </p:nvSpPr>
        <p:spPr bwMode="auto">
          <a:xfrm>
            <a:off x="3037650" y="5486400"/>
            <a:ext cx="3058350" cy="618264"/>
          </a:xfrm>
          <a:prstGeom prst="ellipse">
            <a:avLst/>
          </a:prstGeom>
          <a:gradFill flip="none" rotWithShape="1">
            <a:gsLst>
              <a:gs pos="24000">
                <a:sysClr val="windowText" lastClr="000000">
                  <a:alpha val="22000"/>
                </a:sysClr>
              </a:gs>
              <a:gs pos="100000">
                <a:sysClr val="window" lastClr="FFFFFF">
                  <a:alpha val="0"/>
                </a:sys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>
              <a:solidFill>
                <a:srgbClr val="FFFFFF"/>
              </a:solidFill>
              <a:latin typeface="Calibri" charset="0"/>
              <a:cs typeface="ＭＳ Ｐゴシック" charset="-128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992312" y="1676400"/>
            <a:ext cx="4622800" cy="4254500"/>
            <a:chOff x="2514600" y="1295400"/>
            <a:chExt cx="3810000" cy="3505200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2514600" y="12954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FF6600">
                    <a:alpha val="85000"/>
                  </a:srgbClr>
                </a:gs>
              </a:gsLst>
              <a:lin ang="8100000" scaled="1"/>
              <a:tileRect/>
            </a:gradFill>
            <a:ln w="317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 prstMaterial="matte">
              <a:extrusionClr>
                <a:srgbClr val="FF9966"/>
              </a:extrusionClr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ＭＳ Ｐゴシック" charset="-128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962400" y="12954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100000">
                  <a:schemeClr val="tx1">
                    <a:lumMod val="50000"/>
                    <a:lumOff val="50000"/>
                    <a:alpha val="85000"/>
                  </a:schemeClr>
                </a:gs>
              </a:gsLst>
              <a:lin ang="18900000" scaled="1"/>
              <a:tileRect/>
            </a:gradFill>
            <a:ln w="3175">
              <a:solidFill>
                <a:schemeClr val="accent5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 prstMaterial="matte">
              <a:extrusionClr>
                <a:srgbClr val="FF9966"/>
              </a:extrusionClr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ＭＳ Ｐゴシック" charset="-128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3238500" y="2438400"/>
              <a:ext cx="2362200" cy="236220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lumMod val="50000"/>
                    <a:alpha val="49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4800000"/>
            </a:gradFill>
            <a:ln w="3175">
              <a:solidFill>
                <a:schemeClr val="accent5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 prstMaterial="matte">
              <a:extrusionClr>
                <a:srgbClr val="FF9966"/>
              </a:extrusionClr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ＭＳ Ｐゴシック" charset="-128"/>
              </a:endParaRPr>
            </a:p>
          </p:txBody>
        </p:sp>
      </p:grp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3571876" y="3219450"/>
            <a:ext cx="145732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Bibliometrics</a:t>
            </a:r>
            <a:br>
              <a:rPr lang="en-US" sz="15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5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Toolkit</a:t>
            </a:r>
          </a:p>
        </p:txBody>
      </p:sp>
      <p:sp>
        <p:nvSpPr>
          <p:cNvPr id="29702" name="TextBox 8"/>
          <p:cNvSpPr txBox="1">
            <a:spLocks noChangeArrowheads="1"/>
          </p:cNvSpPr>
          <p:nvPr/>
        </p:nvSpPr>
        <p:spPr bwMode="auto">
          <a:xfrm>
            <a:off x="4629150" y="2224514"/>
            <a:ext cx="17120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Materials for</a:t>
            </a:r>
            <a:b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workshops &amp; </a:t>
            </a:r>
            <a:b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presentations</a:t>
            </a:r>
          </a:p>
        </p:txBody>
      </p:sp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3571876" y="4950411"/>
            <a:ext cx="1434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Lesson Plans</a:t>
            </a:r>
          </a:p>
        </p:txBody>
      </p: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2343150" y="2224515"/>
            <a:ext cx="1428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 Tutorial</a:t>
            </a:r>
          </a:p>
        </p:txBody>
      </p:sp>
      <p:sp>
        <p:nvSpPr>
          <p:cNvPr id="13" name="Line 33"/>
          <p:cNvSpPr>
            <a:spLocks noChangeShapeType="1"/>
          </p:cNvSpPr>
          <p:nvPr/>
        </p:nvSpPr>
        <p:spPr bwMode="auto">
          <a:xfrm rot="5400000" flipV="1">
            <a:off x="6018561" y="4321969"/>
            <a:ext cx="515938" cy="1079500"/>
          </a:xfrm>
          <a:prstGeom prst="line">
            <a:avLst/>
          </a:prstGeom>
          <a:noFill/>
          <a:ln w="19050">
            <a:solidFill>
              <a:srgbClr val="D7D8D9">
                <a:lumMod val="25000"/>
              </a:srgb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>
              <a:solidFill>
                <a:sysClr val="windowText" lastClr="000000"/>
              </a:solidFill>
              <a:latin typeface="Arial" pitchFamily="34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9706" name="Rektangel 63"/>
          <p:cNvSpPr>
            <a:spLocks noChangeArrowheads="1"/>
          </p:cNvSpPr>
          <p:nvPr/>
        </p:nvSpPr>
        <p:spPr bwMode="auto">
          <a:xfrm>
            <a:off x="6961188" y="4499113"/>
            <a:ext cx="2081213" cy="193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600" b="1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Lesson plans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Suggestions on how to pick materials and </a:t>
            </a:r>
            <a:r>
              <a:rPr lang="en-US" sz="1400" noProof="1" smtClean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present </a:t>
            </a: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them for different time periods and topics.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Includes powerpoint slides</a:t>
            </a:r>
          </a:p>
        </p:txBody>
      </p:sp>
      <p:sp>
        <p:nvSpPr>
          <p:cNvPr id="15" name="Line 33"/>
          <p:cNvSpPr>
            <a:spLocks noChangeShapeType="1"/>
          </p:cNvSpPr>
          <p:nvPr/>
        </p:nvSpPr>
        <p:spPr bwMode="auto">
          <a:xfrm rot="5400000" flipH="1" flipV="1">
            <a:off x="6673850" y="1416051"/>
            <a:ext cx="422275" cy="539750"/>
          </a:xfrm>
          <a:prstGeom prst="line">
            <a:avLst/>
          </a:prstGeom>
          <a:noFill/>
          <a:ln w="19050">
            <a:solidFill>
              <a:srgbClr val="D7D8D9">
                <a:lumMod val="25000"/>
              </a:srgb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>
              <a:solidFill>
                <a:sysClr val="windowText" lastClr="000000"/>
              </a:solidFill>
              <a:latin typeface="Arial" pitchFamily="34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9708" name="Rektangel 63"/>
          <p:cNvSpPr>
            <a:spLocks noChangeArrowheads="1"/>
          </p:cNvSpPr>
          <p:nvPr/>
        </p:nvSpPr>
        <p:spPr bwMode="auto">
          <a:xfrm>
            <a:off x="7154863" y="909638"/>
            <a:ext cx="1643062" cy="302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600" b="1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Workshop and presentation materials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 smtClean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Worksheets</a:t>
            </a: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, datasheets, posters, booklet, videos</a:t>
            </a:r>
            <a:b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Most can be edited </a:t>
            </a:r>
            <a:r>
              <a:rPr lang="en-US" sz="1400" noProof="1" smtClean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suit local needs</a:t>
            </a:r>
            <a:b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noProof="1">
                <a:solidFill>
                  <a:srgbClr val="080808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1400" noProof="1">
                <a:solidFill>
                  <a:srgbClr val="080808"/>
                </a:solidFill>
                <a:latin typeface="Calibri" pitchFamily="34" charset="0"/>
                <a:cs typeface="Arial" charset="0"/>
              </a:rPr>
            </a:br>
            <a:endParaRPr lang="en-US" sz="1400" noProof="1">
              <a:solidFill>
                <a:srgbClr val="080808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7" name="Line 33"/>
          <p:cNvSpPr>
            <a:spLocks noChangeShapeType="1"/>
          </p:cNvSpPr>
          <p:nvPr/>
        </p:nvSpPr>
        <p:spPr bwMode="auto">
          <a:xfrm rot="16200000" flipH="1" flipV="1">
            <a:off x="1404937" y="3519489"/>
            <a:ext cx="515937" cy="658812"/>
          </a:xfrm>
          <a:prstGeom prst="line">
            <a:avLst/>
          </a:prstGeom>
          <a:noFill/>
          <a:ln w="19050">
            <a:solidFill>
              <a:srgbClr val="D7D8D9">
                <a:lumMod val="25000"/>
              </a:srgb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>
              <a:solidFill>
                <a:sysClr val="windowText" lastClr="000000"/>
              </a:solidFill>
              <a:latin typeface="Arial" pitchFamily="34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9710" name="Rektangel 63"/>
          <p:cNvSpPr>
            <a:spLocks noChangeArrowheads="1"/>
          </p:cNvSpPr>
          <p:nvPr/>
        </p:nvSpPr>
        <p:spPr bwMode="auto">
          <a:xfrm>
            <a:off x="0" y="3803650"/>
            <a:ext cx="2016125" cy="253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en-US" sz="1600" b="1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Online tutorial</a:t>
            </a:r>
          </a:p>
          <a:p>
            <a:pPr defTabSz="801688">
              <a:spcBef>
                <a:spcPct val="20000"/>
              </a:spcBef>
            </a:pP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Overview</a:t>
            </a:r>
            <a:b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Journal Ranking</a:t>
            </a:r>
            <a:b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Personal bibliometrics</a:t>
            </a:r>
            <a:b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Articulate used to create  this tutorial</a:t>
            </a:r>
            <a:b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noProof="1" smtClean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Link to it, or download</a:t>
            </a:r>
            <a:r>
              <a:rPr lang="en-US" sz="1400" noProof="1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, customise and host locally</a:t>
            </a:r>
          </a:p>
        </p:txBody>
      </p:sp>
      <p:sp>
        <p:nvSpPr>
          <p:cNvPr id="29711" name="Rectangle 17"/>
          <p:cNvSpPr>
            <a:spLocks noChangeArrowheads="1"/>
          </p:cNvSpPr>
          <p:nvPr/>
        </p:nvSpPr>
        <p:spPr bwMode="auto">
          <a:xfrm>
            <a:off x="239949" y="785494"/>
            <a:ext cx="6914914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a-DK" sz="3200" b="1" dirty="0" smtClean="0">
                <a:latin typeface="Arial" pitchFamily="34" charset="0"/>
                <a:cs typeface="Arial" pitchFamily="34" charset="0"/>
              </a:rPr>
              <a:t>The Toolkit</a:t>
            </a:r>
            <a:endParaRPr lang="da-DK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185988"/>
            <a:ext cx="3014662" cy="4092575"/>
          </a:xfrm>
          <a:ln>
            <a:solidFill>
              <a:srgbClr val="002060"/>
            </a:solidFill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8975" y="2185988"/>
            <a:ext cx="3084513" cy="41941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2588" y="1600200"/>
            <a:ext cx="3271837" cy="439896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9713" y="844200"/>
            <a:ext cx="8904287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>
                <a:latin typeface="Arial" pitchFamily="34" charset="0"/>
                <a:cs typeface="Arial" pitchFamily="34" charset="0"/>
              </a:rPr>
              <a:t>PowerPoint Slides; Product Profiles; Worksheets </a:t>
            </a:r>
            <a:endParaRPr lang="en-IE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 idx="4294967295"/>
          </p:nvPr>
        </p:nvSpPr>
        <p:spPr>
          <a:xfrm>
            <a:off x="150813" y="832467"/>
            <a:ext cx="8229600" cy="754062"/>
          </a:xfrm>
        </p:spPr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Exhibition posters</a:t>
            </a:r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409825"/>
            <a:ext cx="2767012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1600200"/>
            <a:ext cx="2743200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82925" y="1981200"/>
            <a:ext cx="27574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8" y="714766"/>
            <a:ext cx="8229600" cy="754062"/>
          </a:xfrm>
        </p:spPr>
        <p:txBody>
          <a:bodyPr/>
          <a:lstStyle/>
          <a:p>
            <a:r>
              <a:rPr lang="en-I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Tutorial</a:t>
            </a:r>
            <a:endParaRPr lang="en-IE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5467" y="1671624"/>
            <a:ext cx="7070061" cy="48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2966</TotalTime>
  <Words>416</Words>
  <Application>Microsoft Office PowerPoint</Application>
  <PresentationFormat>On-screen Show (4:3)</PresentationFormat>
  <Paragraphs>112</Paragraphs>
  <Slides>24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Presentation Overview</vt:lpstr>
      <vt:lpstr>Project Aim/Overview</vt:lpstr>
      <vt:lpstr> Why This Project? </vt:lpstr>
      <vt:lpstr>PowerPoint Presentation</vt:lpstr>
      <vt:lpstr>PowerPoint Presentation</vt:lpstr>
      <vt:lpstr>PowerPoint Presentation</vt:lpstr>
      <vt:lpstr>Exhibition posters</vt:lpstr>
      <vt:lpstr>The Tutorial</vt:lpstr>
      <vt:lpstr> Main Access Route: www.ndlr.ie/myri  </vt:lpstr>
      <vt:lpstr>The Tutorial</vt:lpstr>
      <vt:lpstr>Customisation</vt:lpstr>
      <vt:lpstr>Using MyRI – Locally</vt:lpstr>
      <vt:lpstr>Marketing/Advocacy –  Library Blogs</vt:lpstr>
      <vt:lpstr>PowerPoint Presentation</vt:lpstr>
      <vt:lpstr>Customisation</vt:lpstr>
      <vt:lpstr>Use</vt:lpstr>
      <vt:lpstr>Use</vt:lpstr>
      <vt:lpstr>Use</vt:lpstr>
      <vt:lpstr>Online Tutorial – Recent Updates</vt:lpstr>
      <vt:lpstr>PowerPoint Presentation</vt:lpstr>
      <vt:lpstr>PowerPoint Presentation</vt:lpstr>
      <vt:lpstr>PowerPoint Presentation</vt:lpstr>
      <vt:lpstr>Contact – http://www.ndlr.ie/myri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Brian Dempsey</dc:creator>
  <cp:lastModifiedBy>Greg Sheaf</cp:lastModifiedBy>
  <cp:revision>380</cp:revision>
  <dcterms:created xsi:type="dcterms:W3CDTF">2010-09-27T21:21:55Z</dcterms:created>
  <dcterms:modified xsi:type="dcterms:W3CDTF">2013-03-22T13:42:39Z</dcterms:modified>
</cp:coreProperties>
</file>