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3" r:id="rId3"/>
    <p:sldId id="257" r:id="rId4"/>
    <p:sldId id="264" r:id="rId5"/>
    <p:sldId id="265" r:id="rId6"/>
    <p:sldId id="263" r:id="rId7"/>
    <p:sldId id="267" r:id="rId8"/>
    <p:sldId id="278" r:id="rId9"/>
    <p:sldId id="259" r:id="rId10"/>
    <p:sldId id="261" r:id="rId11"/>
    <p:sldId id="272" r:id="rId12"/>
    <p:sldId id="279" r:id="rId13"/>
    <p:sldId id="280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45115" autoAdjust="0"/>
  </p:normalViewPr>
  <p:slideViewPr>
    <p:cSldViewPr>
      <p:cViewPr varScale="1">
        <p:scale>
          <a:sx n="31" d="100"/>
          <a:sy n="31" d="100"/>
        </p:scale>
        <p:origin x="-249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E7B530-C0C7-4FB9-97FF-BC8580B9A7C3}" type="doc">
      <dgm:prSet loTypeId="urn:microsoft.com/office/officeart/2005/8/layout/cycle3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1223717A-E082-42A8-9E17-B6D258232011}">
      <dgm:prSet custT="1"/>
      <dgm:spPr>
        <a:solidFill>
          <a:schemeClr val="bg1"/>
        </a:solidFill>
        <a:ln>
          <a:solidFill>
            <a:schemeClr val="bg1"/>
          </a:solidFill>
        </a:ln>
      </dgm:spPr>
      <dgm:t>
        <a:bodyPr/>
        <a:lstStyle/>
        <a:p>
          <a:pPr rtl="0"/>
          <a:r>
            <a:rPr lang="fr-FR" sz="3200" dirty="0" smtClean="0">
              <a:solidFill>
                <a:schemeClr val="tx1"/>
              </a:solidFill>
            </a:rPr>
            <a:t>France</a:t>
          </a:r>
          <a:endParaRPr lang="fr-FR" sz="3200" dirty="0">
            <a:solidFill>
              <a:schemeClr val="tx1"/>
            </a:solidFill>
          </a:endParaRPr>
        </a:p>
      </dgm:t>
    </dgm:pt>
    <dgm:pt modelId="{9DD6B974-0272-45C7-9E2E-4C58141CFC67}" type="parTrans" cxnId="{ADDC0BB9-25FB-4A8B-B8F2-C48FA6052605}">
      <dgm:prSet/>
      <dgm:spPr/>
      <dgm:t>
        <a:bodyPr/>
        <a:lstStyle/>
        <a:p>
          <a:endParaRPr lang="en-IE"/>
        </a:p>
      </dgm:t>
    </dgm:pt>
    <dgm:pt modelId="{139DB1B0-0F69-4497-9E52-12266045701C}" type="sibTrans" cxnId="{ADDC0BB9-25FB-4A8B-B8F2-C48FA6052605}">
      <dgm:prSet/>
      <dgm:spPr/>
      <dgm:t>
        <a:bodyPr/>
        <a:lstStyle/>
        <a:p>
          <a:endParaRPr lang="en-IE"/>
        </a:p>
      </dgm:t>
    </dgm:pt>
    <dgm:pt modelId="{F8EC5399-626C-4ABA-BAE5-4A4A9E166749}">
      <dgm:prSet custT="1"/>
      <dgm:spPr>
        <a:solidFill>
          <a:schemeClr val="bg1"/>
        </a:solidFill>
        <a:ln>
          <a:solidFill>
            <a:schemeClr val="bg1"/>
          </a:solidFill>
        </a:ln>
      </dgm:spPr>
      <dgm:t>
        <a:bodyPr/>
        <a:lstStyle/>
        <a:p>
          <a:pPr rtl="0"/>
          <a:r>
            <a:rPr lang="en-IE" sz="3200" dirty="0" smtClean="0">
              <a:solidFill>
                <a:schemeClr val="tx1"/>
              </a:solidFill>
            </a:rPr>
            <a:t>UK</a:t>
          </a:r>
          <a:r>
            <a:rPr lang="nl-NL" sz="3200" dirty="0" smtClean="0">
              <a:solidFill>
                <a:schemeClr val="tx1"/>
              </a:solidFill>
            </a:rPr>
            <a:t> </a:t>
          </a:r>
          <a:r>
            <a:rPr lang="en-IE" sz="3200" dirty="0" smtClean="0">
              <a:solidFill>
                <a:schemeClr val="tx1"/>
              </a:solidFill>
            </a:rPr>
            <a:t> x 6</a:t>
          </a:r>
          <a:endParaRPr lang="en-IE" sz="3200" dirty="0">
            <a:solidFill>
              <a:schemeClr val="tx1"/>
            </a:solidFill>
          </a:endParaRPr>
        </a:p>
      </dgm:t>
    </dgm:pt>
    <dgm:pt modelId="{5051C29A-7AAB-465A-9C40-BAEAB611D2D2}" type="parTrans" cxnId="{E801091D-5CC9-421A-BD5F-D5B8AA66DA66}">
      <dgm:prSet/>
      <dgm:spPr/>
      <dgm:t>
        <a:bodyPr/>
        <a:lstStyle/>
        <a:p>
          <a:endParaRPr lang="en-IE"/>
        </a:p>
      </dgm:t>
    </dgm:pt>
    <dgm:pt modelId="{7FB082DD-7F3A-422B-A847-FAAD66BBDA33}" type="sibTrans" cxnId="{E801091D-5CC9-421A-BD5F-D5B8AA66DA66}">
      <dgm:prSet/>
      <dgm:spPr/>
      <dgm:t>
        <a:bodyPr/>
        <a:lstStyle/>
        <a:p>
          <a:endParaRPr lang="en-IE"/>
        </a:p>
      </dgm:t>
    </dgm:pt>
    <dgm:pt modelId="{DB3C4D91-9ABF-4373-93FB-A8662DB9D703}">
      <dgm:prSet custT="1"/>
      <dgm:spPr>
        <a:solidFill>
          <a:schemeClr val="bg1"/>
        </a:solidFill>
        <a:ln>
          <a:solidFill>
            <a:schemeClr val="bg1"/>
          </a:solidFill>
        </a:ln>
      </dgm:spPr>
      <dgm:t>
        <a:bodyPr/>
        <a:lstStyle/>
        <a:p>
          <a:pPr rtl="0"/>
          <a:r>
            <a:rPr lang="en-IE" sz="3200" dirty="0" smtClean="0">
              <a:solidFill>
                <a:schemeClr val="tx1"/>
              </a:solidFill>
            </a:rPr>
            <a:t>Canada</a:t>
          </a:r>
          <a:endParaRPr lang="en-IE" sz="3200" dirty="0">
            <a:solidFill>
              <a:schemeClr val="tx1"/>
            </a:solidFill>
          </a:endParaRPr>
        </a:p>
      </dgm:t>
    </dgm:pt>
    <dgm:pt modelId="{734BFC1D-FA1D-4E0C-833B-4C165137510B}" type="parTrans" cxnId="{9829AC45-EB14-4388-A9EF-7257A26ACA2C}">
      <dgm:prSet/>
      <dgm:spPr/>
      <dgm:t>
        <a:bodyPr/>
        <a:lstStyle/>
        <a:p>
          <a:endParaRPr lang="en-IE"/>
        </a:p>
      </dgm:t>
    </dgm:pt>
    <dgm:pt modelId="{061E8A60-BCB5-43FC-891A-06AF33EFCCD5}" type="sibTrans" cxnId="{9829AC45-EB14-4388-A9EF-7257A26ACA2C}">
      <dgm:prSet/>
      <dgm:spPr/>
      <dgm:t>
        <a:bodyPr/>
        <a:lstStyle/>
        <a:p>
          <a:endParaRPr lang="en-IE"/>
        </a:p>
      </dgm:t>
    </dgm:pt>
    <dgm:pt modelId="{2F3B8F35-C511-4B0D-B8DD-CD2CA053ACFF}">
      <dgm:prSet custT="1"/>
      <dgm:spPr>
        <a:solidFill>
          <a:schemeClr val="bg1"/>
        </a:solidFill>
        <a:ln>
          <a:solidFill>
            <a:schemeClr val="bg1"/>
          </a:solidFill>
        </a:ln>
      </dgm:spPr>
      <dgm:t>
        <a:bodyPr/>
        <a:lstStyle/>
        <a:p>
          <a:pPr rtl="0"/>
          <a:r>
            <a:rPr lang="en-IE" sz="3200" dirty="0" smtClean="0">
              <a:solidFill>
                <a:schemeClr val="tx1"/>
              </a:solidFill>
            </a:rPr>
            <a:t>Netherlands x 2</a:t>
          </a:r>
          <a:endParaRPr lang="en-IE" sz="3200" dirty="0">
            <a:solidFill>
              <a:schemeClr val="tx1"/>
            </a:solidFill>
          </a:endParaRPr>
        </a:p>
      </dgm:t>
    </dgm:pt>
    <dgm:pt modelId="{568C9937-275F-4E23-A425-A8C5CD0ED9D7}" type="parTrans" cxnId="{6B3057C8-BDF6-47A9-8E12-6D24AE9779B2}">
      <dgm:prSet/>
      <dgm:spPr/>
      <dgm:t>
        <a:bodyPr/>
        <a:lstStyle/>
        <a:p>
          <a:endParaRPr lang="en-IE"/>
        </a:p>
      </dgm:t>
    </dgm:pt>
    <dgm:pt modelId="{34D68263-1282-4A5C-A56F-1400DB0E92C0}" type="sibTrans" cxnId="{6B3057C8-BDF6-47A9-8E12-6D24AE9779B2}">
      <dgm:prSet/>
      <dgm:spPr/>
      <dgm:t>
        <a:bodyPr/>
        <a:lstStyle/>
        <a:p>
          <a:endParaRPr lang="en-IE"/>
        </a:p>
      </dgm:t>
    </dgm:pt>
    <dgm:pt modelId="{538F1568-26D8-4F29-85A4-DA7BFA81C60F}">
      <dgm:prSet custT="1"/>
      <dgm:spPr>
        <a:solidFill>
          <a:schemeClr val="bg1"/>
        </a:solidFill>
        <a:ln>
          <a:solidFill>
            <a:schemeClr val="bg1"/>
          </a:solidFill>
        </a:ln>
      </dgm:spPr>
      <dgm:t>
        <a:bodyPr/>
        <a:lstStyle/>
        <a:p>
          <a:pPr rtl="0"/>
          <a:r>
            <a:rPr lang="en-IE" sz="3200" dirty="0" smtClean="0">
              <a:solidFill>
                <a:schemeClr val="tx1"/>
              </a:solidFill>
            </a:rPr>
            <a:t>Sweden</a:t>
          </a:r>
          <a:endParaRPr lang="en-IE" sz="3200" dirty="0">
            <a:solidFill>
              <a:schemeClr val="tx1"/>
            </a:solidFill>
          </a:endParaRPr>
        </a:p>
      </dgm:t>
    </dgm:pt>
    <dgm:pt modelId="{20D99A31-3938-4A38-BEEF-6CA8980DACEA}" type="parTrans" cxnId="{579B5056-D8F0-4A04-98B0-E9D6C200F961}">
      <dgm:prSet/>
      <dgm:spPr/>
      <dgm:t>
        <a:bodyPr/>
        <a:lstStyle/>
        <a:p>
          <a:endParaRPr lang="en-IE"/>
        </a:p>
      </dgm:t>
    </dgm:pt>
    <dgm:pt modelId="{D5A1C02A-DB7E-4432-A645-FE091883A2FF}" type="sibTrans" cxnId="{579B5056-D8F0-4A04-98B0-E9D6C200F961}">
      <dgm:prSet/>
      <dgm:spPr/>
      <dgm:t>
        <a:bodyPr/>
        <a:lstStyle/>
        <a:p>
          <a:endParaRPr lang="en-IE"/>
        </a:p>
      </dgm:t>
    </dgm:pt>
    <dgm:pt modelId="{E5A013C8-F264-4143-BB4D-D8CDB1CBC440}">
      <dgm:prSet custT="1"/>
      <dgm:spPr>
        <a:solidFill>
          <a:schemeClr val="bg1"/>
        </a:solidFill>
        <a:ln>
          <a:solidFill>
            <a:schemeClr val="bg1"/>
          </a:solidFill>
        </a:ln>
      </dgm:spPr>
      <dgm:t>
        <a:bodyPr/>
        <a:lstStyle/>
        <a:p>
          <a:pPr rtl="0"/>
          <a:r>
            <a:rPr lang="en-IE" sz="3200" dirty="0" smtClean="0">
              <a:solidFill>
                <a:schemeClr val="tx1"/>
              </a:solidFill>
            </a:rPr>
            <a:t>USA</a:t>
          </a:r>
          <a:endParaRPr lang="en-IE" sz="3200" dirty="0">
            <a:solidFill>
              <a:schemeClr val="tx1"/>
            </a:solidFill>
          </a:endParaRPr>
        </a:p>
      </dgm:t>
    </dgm:pt>
    <dgm:pt modelId="{3D2319F7-61B4-4C66-B085-0434EF1A3D44}" type="parTrans" cxnId="{DF97F7E2-8A4B-43A6-B2CE-4AE594DC9BEF}">
      <dgm:prSet/>
      <dgm:spPr/>
      <dgm:t>
        <a:bodyPr/>
        <a:lstStyle/>
        <a:p>
          <a:endParaRPr lang="en-IE"/>
        </a:p>
      </dgm:t>
    </dgm:pt>
    <dgm:pt modelId="{64EC1021-915F-4864-882B-269BDDC22BD7}" type="sibTrans" cxnId="{DF97F7E2-8A4B-43A6-B2CE-4AE594DC9BEF}">
      <dgm:prSet/>
      <dgm:spPr/>
      <dgm:t>
        <a:bodyPr/>
        <a:lstStyle/>
        <a:p>
          <a:endParaRPr lang="en-IE"/>
        </a:p>
      </dgm:t>
    </dgm:pt>
    <dgm:pt modelId="{D1A97FB3-0684-447A-81D5-1715B335684B}">
      <dgm:prSet custT="1"/>
      <dgm:spPr>
        <a:solidFill>
          <a:schemeClr val="bg1"/>
        </a:solidFill>
        <a:ln>
          <a:solidFill>
            <a:schemeClr val="bg1"/>
          </a:solidFill>
        </a:ln>
      </dgm:spPr>
      <dgm:t>
        <a:bodyPr/>
        <a:lstStyle/>
        <a:p>
          <a:pPr rtl="0"/>
          <a:r>
            <a:rPr lang="en-IE" sz="3200" dirty="0" smtClean="0">
              <a:solidFill>
                <a:schemeClr val="tx1"/>
              </a:solidFill>
            </a:rPr>
            <a:t>Norway</a:t>
          </a:r>
          <a:endParaRPr lang="en-IE" sz="3200" dirty="0">
            <a:solidFill>
              <a:schemeClr val="tx1"/>
            </a:solidFill>
          </a:endParaRPr>
        </a:p>
      </dgm:t>
    </dgm:pt>
    <dgm:pt modelId="{B2A895A9-8124-470D-B31F-41A0E390BB23}" type="parTrans" cxnId="{02964D89-9DAF-4E83-8385-3584B9A21448}">
      <dgm:prSet/>
      <dgm:spPr/>
      <dgm:t>
        <a:bodyPr/>
        <a:lstStyle/>
        <a:p>
          <a:endParaRPr lang="en-IE"/>
        </a:p>
      </dgm:t>
    </dgm:pt>
    <dgm:pt modelId="{A8359552-9CDF-4034-AEF7-9D8948C07883}" type="sibTrans" cxnId="{02964D89-9DAF-4E83-8385-3584B9A21448}">
      <dgm:prSet/>
      <dgm:spPr/>
      <dgm:t>
        <a:bodyPr/>
        <a:lstStyle/>
        <a:p>
          <a:endParaRPr lang="en-IE"/>
        </a:p>
      </dgm:t>
    </dgm:pt>
    <dgm:pt modelId="{610BFE9F-A4DE-4675-8337-62BEB26D1174}">
      <dgm:prSet custT="1"/>
      <dgm:spPr>
        <a:solidFill>
          <a:schemeClr val="bg1"/>
        </a:solidFill>
        <a:ln>
          <a:solidFill>
            <a:schemeClr val="bg1"/>
          </a:solidFill>
        </a:ln>
      </dgm:spPr>
      <dgm:t>
        <a:bodyPr/>
        <a:lstStyle/>
        <a:p>
          <a:pPr rtl="0"/>
          <a:r>
            <a:rPr lang="en-IE" sz="3200" dirty="0" smtClean="0">
              <a:solidFill>
                <a:schemeClr val="tx1"/>
              </a:solidFill>
            </a:rPr>
            <a:t>South Africa</a:t>
          </a:r>
          <a:endParaRPr lang="en-IE" sz="3200" dirty="0">
            <a:solidFill>
              <a:schemeClr val="tx1"/>
            </a:solidFill>
          </a:endParaRPr>
        </a:p>
      </dgm:t>
    </dgm:pt>
    <dgm:pt modelId="{8D7317C5-CBB7-495D-BBEB-D62BF3987C13}" type="parTrans" cxnId="{341D74E0-46DC-4904-B545-63D17941B00E}">
      <dgm:prSet/>
      <dgm:spPr/>
      <dgm:t>
        <a:bodyPr/>
        <a:lstStyle/>
        <a:p>
          <a:endParaRPr lang="en-IE"/>
        </a:p>
      </dgm:t>
    </dgm:pt>
    <dgm:pt modelId="{AA075906-D6C6-46EC-A340-EA96B1686C97}" type="sibTrans" cxnId="{341D74E0-46DC-4904-B545-63D17941B00E}">
      <dgm:prSet/>
      <dgm:spPr/>
      <dgm:t>
        <a:bodyPr/>
        <a:lstStyle/>
        <a:p>
          <a:endParaRPr lang="en-IE"/>
        </a:p>
      </dgm:t>
    </dgm:pt>
    <dgm:pt modelId="{8DDB5403-2F44-4E2A-A2A4-2952086A5CB5}" type="pres">
      <dgm:prSet presAssocID="{59E7B530-C0C7-4FB9-97FF-BC8580B9A7C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IE"/>
        </a:p>
      </dgm:t>
    </dgm:pt>
    <dgm:pt modelId="{906669C0-0529-4F3D-966C-5030B61033D9}" type="pres">
      <dgm:prSet presAssocID="{59E7B530-C0C7-4FB9-97FF-BC8580B9A7C3}" presName="cycle" presStyleCnt="0"/>
      <dgm:spPr/>
    </dgm:pt>
    <dgm:pt modelId="{77B5E3BE-9781-4B32-8963-62A3576D0D79}" type="pres">
      <dgm:prSet presAssocID="{1223717A-E082-42A8-9E17-B6D258232011}" presName="nodeFirst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E905859B-03CD-47EB-B52B-568007D0F7F2}" type="pres">
      <dgm:prSet presAssocID="{139DB1B0-0F69-4497-9E52-12266045701C}" presName="sibTransFirstNode" presStyleLbl="bgShp" presStyleIdx="0" presStyleCnt="1" custLinFactNeighborX="1113" custLinFactNeighborY="-576"/>
      <dgm:spPr/>
      <dgm:t>
        <a:bodyPr/>
        <a:lstStyle/>
        <a:p>
          <a:endParaRPr lang="en-IE"/>
        </a:p>
      </dgm:t>
    </dgm:pt>
    <dgm:pt modelId="{C7A05DC6-F4BF-4DC7-96D4-063112372539}" type="pres">
      <dgm:prSet presAssocID="{F8EC5399-626C-4ABA-BAE5-4A4A9E166749}" presName="nodeFollowingNodes" presStyleLbl="node1" presStyleIdx="1" presStyleCnt="8" custScaleX="154569" custScaleY="136239" custRadScaleRad="136657" custRadScaleInc="34599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B0FCA14D-CDD7-4B92-B64C-D38D737D2829}" type="pres">
      <dgm:prSet presAssocID="{DB3C4D91-9ABF-4373-93FB-A8662DB9D703}" presName="nodeFollowingNodes" presStyleLbl="node1" presStyleIdx="2" presStyleCnt="8" custScaleX="137964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4F089A5A-1A69-455E-9301-20CD831F9797}" type="pres">
      <dgm:prSet presAssocID="{2F3B8F35-C511-4B0D-B8DD-CD2CA053ACFF}" presName="nodeFollowingNodes" presStyleLbl="node1" presStyleIdx="3" presStyleCnt="8" custScaleX="235922" custScaleY="160103" custRadScaleRad="132959" custRadScaleInc="-45427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71742D48-D642-429C-907B-FE5E23BD370A}" type="pres">
      <dgm:prSet presAssocID="{538F1568-26D8-4F29-85A4-DA7BFA81C60F}" presName="nodeFollowingNodes" presStyleLbl="node1" presStyleIdx="4" presStyleCnt="8" custScaleX="150086" custRadScaleRad="99789" custRadScaleInc="35739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BEA5187B-E018-4DC7-8C88-17E780E56E86}" type="pres">
      <dgm:prSet presAssocID="{E5A013C8-F264-4143-BB4D-D8CDB1CBC440}" presName="nodeFollowingNodes" presStyleLbl="node1" presStyleIdx="5" presStyleCnt="8" custRadScaleRad="127935" custRadScaleInc="46763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0A060ECB-7BE9-4F1C-AA3E-58C3893EB20C}" type="pres">
      <dgm:prSet presAssocID="{D1A97FB3-0684-447A-81D5-1715B335684B}" presName="nodeFollowingNodes" presStyleLbl="node1" presStyleIdx="6" presStyleCnt="8" custScaleX="130399" custRadScaleRad="136484" custRadScaleInc="7034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F1C58E02-857E-478E-B4D5-CCF1BA7F3039}" type="pres">
      <dgm:prSet presAssocID="{610BFE9F-A4DE-4675-8337-62BEB26D1174}" presName="nodeFollowingNodes" presStyleLbl="node1" presStyleIdx="7" presStyleCnt="8" custScaleX="180780" custRadScaleRad="139603" custRadScaleInc="-37178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</dgm:ptLst>
  <dgm:cxnLst>
    <dgm:cxn modelId="{D9D38EEA-BAC4-42DF-B598-F3CF05028A4B}" type="presOf" srcId="{E5A013C8-F264-4143-BB4D-D8CDB1CBC440}" destId="{BEA5187B-E018-4DC7-8C88-17E780E56E86}" srcOrd="0" destOrd="0" presId="urn:microsoft.com/office/officeart/2005/8/layout/cycle3"/>
    <dgm:cxn modelId="{B76D874E-1902-4A63-ADDF-49BAAAE7CFB5}" type="presOf" srcId="{2F3B8F35-C511-4B0D-B8DD-CD2CA053ACFF}" destId="{4F089A5A-1A69-455E-9301-20CD831F9797}" srcOrd="0" destOrd="0" presId="urn:microsoft.com/office/officeart/2005/8/layout/cycle3"/>
    <dgm:cxn modelId="{9829AC45-EB14-4388-A9EF-7257A26ACA2C}" srcId="{59E7B530-C0C7-4FB9-97FF-BC8580B9A7C3}" destId="{DB3C4D91-9ABF-4373-93FB-A8662DB9D703}" srcOrd="2" destOrd="0" parTransId="{734BFC1D-FA1D-4E0C-833B-4C165137510B}" sibTransId="{061E8A60-BCB5-43FC-891A-06AF33EFCCD5}"/>
    <dgm:cxn modelId="{38D56D12-54AB-487A-9A60-235DB89044F7}" type="presOf" srcId="{139DB1B0-0F69-4497-9E52-12266045701C}" destId="{E905859B-03CD-47EB-B52B-568007D0F7F2}" srcOrd="0" destOrd="0" presId="urn:microsoft.com/office/officeart/2005/8/layout/cycle3"/>
    <dgm:cxn modelId="{02964D89-9DAF-4E83-8385-3584B9A21448}" srcId="{59E7B530-C0C7-4FB9-97FF-BC8580B9A7C3}" destId="{D1A97FB3-0684-447A-81D5-1715B335684B}" srcOrd="6" destOrd="0" parTransId="{B2A895A9-8124-470D-B31F-41A0E390BB23}" sibTransId="{A8359552-9CDF-4034-AEF7-9D8948C07883}"/>
    <dgm:cxn modelId="{EE818295-5255-48F0-B64D-9C7F75A8C9EE}" type="presOf" srcId="{1223717A-E082-42A8-9E17-B6D258232011}" destId="{77B5E3BE-9781-4B32-8963-62A3576D0D79}" srcOrd="0" destOrd="0" presId="urn:microsoft.com/office/officeart/2005/8/layout/cycle3"/>
    <dgm:cxn modelId="{579B5056-D8F0-4A04-98B0-E9D6C200F961}" srcId="{59E7B530-C0C7-4FB9-97FF-BC8580B9A7C3}" destId="{538F1568-26D8-4F29-85A4-DA7BFA81C60F}" srcOrd="4" destOrd="0" parTransId="{20D99A31-3938-4A38-BEEF-6CA8980DACEA}" sibTransId="{D5A1C02A-DB7E-4432-A645-FE091883A2FF}"/>
    <dgm:cxn modelId="{ADDC0BB9-25FB-4A8B-B8F2-C48FA6052605}" srcId="{59E7B530-C0C7-4FB9-97FF-BC8580B9A7C3}" destId="{1223717A-E082-42A8-9E17-B6D258232011}" srcOrd="0" destOrd="0" parTransId="{9DD6B974-0272-45C7-9E2E-4C58141CFC67}" sibTransId="{139DB1B0-0F69-4497-9E52-12266045701C}"/>
    <dgm:cxn modelId="{E5609E12-2BDD-4F4E-9DBF-E39E8F9477F2}" type="presOf" srcId="{538F1568-26D8-4F29-85A4-DA7BFA81C60F}" destId="{71742D48-D642-429C-907B-FE5E23BD370A}" srcOrd="0" destOrd="0" presId="urn:microsoft.com/office/officeart/2005/8/layout/cycle3"/>
    <dgm:cxn modelId="{36590F8E-126B-472A-AA82-3F8B65597815}" type="presOf" srcId="{610BFE9F-A4DE-4675-8337-62BEB26D1174}" destId="{F1C58E02-857E-478E-B4D5-CCF1BA7F3039}" srcOrd="0" destOrd="0" presId="urn:microsoft.com/office/officeart/2005/8/layout/cycle3"/>
    <dgm:cxn modelId="{E801091D-5CC9-421A-BD5F-D5B8AA66DA66}" srcId="{59E7B530-C0C7-4FB9-97FF-BC8580B9A7C3}" destId="{F8EC5399-626C-4ABA-BAE5-4A4A9E166749}" srcOrd="1" destOrd="0" parTransId="{5051C29A-7AAB-465A-9C40-BAEAB611D2D2}" sibTransId="{7FB082DD-7F3A-422B-A847-FAAD66BBDA33}"/>
    <dgm:cxn modelId="{6B3057C8-BDF6-47A9-8E12-6D24AE9779B2}" srcId="{59E7B530-C0C7-4FB9-97FF-BC8580B9A7C3}" destId="{2F3B8F35-C511-4B0D-B8DD-CD2CA053ACFF}" srcOrd="3" destOrd="0" parTransId="{568C9937-275F-4E23-A425-A8C5CD0ED9D7}" sibTransId="{34D68263-1282-4A5C-A56F-1400DB0E92C0}"/>
    <dgm:cxn modelId="{341D74E0-46DC-4904-B545-63D17941B00E}" srcId="{59E7B530-C0C7-4FB9-97FF-BC8580B9A7C3}" destId="{610BFE9F-A4DE-4675-8337-62BEB26D1174}" srcOrd="7" destOrd="0" parTransId="{8D7317C5-CBB7-495D-BBEB-D62BF3987C13}" sibTransId="{AA075906-D6C6-46EC-A340-EA96B1686C97}"/>
    <dgm:cxn modelId="{DF97F7E2-8A4B-43A6-B2CE-4AE594DC9BEF}" srcId="{59E7B530-C0C7-4FB9-97FF-BC8580B9A7C3}" destId="{E5A013C8-F264-4143-BB4D-D8CDB1CBC440}" srcOrd="5" destOrd="0" parTransId="{3D2319F7-61B4-4C66-B085-0434EF1A3D44}" sibTransId="{64EC1021-915F-4864-882B-269BDDC22BD7}"/>
    <dgm:cxn modelId="{D0A44C38-113E-44F8-87AA-C7C7635700EB}" type="presOf" srcId="{59E7B530-C0C7-4FB9-97FF-BC8580B9A7C3}" destId="{8DDB5403-2F44-4E2A-A2A4-2952086A5CB5}" srcOrd="0" destOrd="0" presId="urn:microsoft.com/office/officeart/2005/8/layout/cycle3"/>
    <dgm:cxn modelId="{0C17B658-7EA4-42D8-8E4F-90001BCEAEDC}" type="presOf" srcId="{D1A97FB3-0684-447A-81D5-1715B335684B}" destId="{0A060ECB-7BE9-4F1C-AA3E-58C3893EB20C}" srcOrd="0" destOrd="0" presId="urn:microsoft.com/office/officeart/2005/8/layout/cycle3"/>
    <dgm:cxn modelId="{206516B8-6BE1-413C-8ED3-1354D2FDFBAA}" type="presOf" srcId="{DB3C4D91-9ABF-4373-93FB-A8662DB9D703}" destId="{B0FCA14D-CDD7-4B92-B64C-D38D737D2829}" srcOrd="0" destOrd="0" presId="urn:microsoft.com/office/officeart/2005/8/layout/cycle3"/>
    <dgm:cxn modelId="{D2DBE83E-1EA4-42D0-B32C-B844EC7541CD}" type="presOf" srcId="{F8EC5399-626C-4ABA-BAE5-4A4A9E166749}" destId="{C7A05DC6-F4BF-4DC7-96D4-063112372539}" srcOrd="0" destOrd="0" presId="urn:microsoft.com/office/officeart/2005/8/layout/cycle3"/>
    <dgm:cxn modelId="{19F989A0-9097-44D2-B69D-E2117C5F26FC}" type="presParOf" srcId="{8DDB5403-2F44-4E2A-A2A4-2952086A5CB5}" destId="{906669C0-0529-4F3D-966C-5030B61033D9}" srcOrd="0" destOrd="0" presId="urn:microsoft.com/office/officeart/2005/8/layout/cycle3"/>
    <dgm:cxn modelId="{B034ED23-221C-4B75-B4AE-720259095E7B}" type="presParOf" srcId="{906669C0-0529-4F3D-966C-5030B61033D9}" destId="{77B5E3BE-9781-4B32-8963-62A3576D0D79}" srcOrd="0" destOrd="0" presId="urn:microsoft.com/office/officeart/2005/8/layout/cycle3"/>
    <dgm:cxn modelId="{66B7177E-811F-454E-9982-87ABECA01C06}" type="presParOf" srcId="{906669C0-0529-4F3D-966C-5030B61033D9}" destId="{E905859B-03CD-47EB-B52B-568007D0F7F2}" srcOrd="1" destOrd="0" presId="urn:microsoft.com/office/officeart/2005/8/layout/cycle3"/>
    <dgm:cxn modelId="{588A54C5-FE1F-4A68-9E77-3D90F1DDD206}" type="presParOf" srcId="{906669C0-0529-4F3D-966C-5030B61033D9}" destId="{C7A05DC6-F4BF-4DC7-96D4-063112372539}" srcOrd="2" destOrd="0" presId="urn:microsoft.com/office/officeart/2005/8/layout/cycle3"/>
    <dgm:cxn modelId="{C24DDC88-0F9E-47D3-B05A-8E6C53E940AA}" type="presParOf" srcId="{906669C0-0529-4F3D-966C-5030B61033D9}" destId="{B0FCA14D-CDD7-4B92-B64C-D38D737D2829}" srcOrd="3" destOrd="0" presId="urn:microsoft.com/office/officeart/2005/8/layout/cycle3"/>
    <dgm:cxn modelId="{70D98E55-4CDB-4DFE-80FD-485BFBA44BCA}" type="presParOf" srcId="{906669C0-0529-4F3D-966C-5030B61033D9}" destId="{4F089A5A-1A69-455E-9301-20CD831F9797}" srcOrd="4" destOrd="0" presId="urn:microsoft.com/office/officeart/2005/8/layout/cycle3"/>
    <dgm:cxn modelId="{2C6B5D9D-D819-47DB-8271-1C647D92B709}" type="presParOf" srcId="{906669C0-0529-4F3D-966C-5030B61033D9}" destId="{71742D48-D642-429C-907B-FE5E23BD370A}" srcOrd="5" destOrd="0" presId="urn:microsoft.com/office/officeart/2005/8/layout/cycle3"/>
    <dgm:cxn modelId="{43B960D5-5FAE-47FC-B551-20B87EFDF9ED}" type="presParOf" srcId="{906669C0-0529-4F3D-966C-5030B61033D9}" destId="{BEA5187B-E018-4DC7-8C88-17E780E56E86}" srcOrd="6" destOrd="0" presId="urn:microsoft.com/office/officeart/2005/8/layout/cycle3"/>
    <dgm:cxn modelId="{07F938F5-8AF7-4829-A5CA-3A7562E8C96B}" type="presParOf" srcId="{906669C0-0529-4F3D-966C-5030B61033D9}" destId="{0A060ECB-7BE9-4F1C-AA3E-58C3893EB20C}" srcOrd="7" destOrd="0" presId="urn:microsoft.com/office/officeart/2005/8/layout/cycle3"/>
    <dgm:cxn modelId="{0F946521-D19B-4117-8881-F991A990564B}" type="presParOf" srcId="{906669C0-0529-4F3D-966C-5030B61033D9}" destId="{F1C58E02-857E-478E-B4D5-CCF1BA7F3039}" srcOrd="8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05859B-03CD-47EB-B52B-568007D0F7F2}">
      <dsp:nvSpPr>
        <dsp:cNvPr id="0" name=""/>
        <dsp:cNvSpPr/>
      </dsp:nvSpPr>
      <dsp:spPr>
        <a:xfrm>
          <a:off x="1656167" y="-71990"/>
          <a:ext cx="5062568" cy="5062568"/>
        </a:xfrm>
        <a:prstGeom prst="circularArrow">
          <a:avLst>
            <a:gd name="adj1" fmla="val 5544"/>
            <a:gd name="adj2" fmla="val 330680"/>
            <a:gd name="adj3" fmla="val 14638904"/>
            <a:gd name="adj4" fmla="val 16880103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7B5E3BE-9781-4B32-8963-62A3576D0D79}">
      <dsp:nvSpPr>
        <dsp:cNvPr id="0" name=""/>
        <dsp:cNvSpPr/>
      </dsp:nvSpPr>
      <dsp:spPr>
        <a:xfrm>
          <a:off x="3412273" y="1985"/>
          <a:ext cx="1437664" cy="718832"/>
        </a:xfrm>
        <a:prstGeom prst="roundRect">
          <a:avLst/>
        </a:prstGeom>
        <a:solidFill>
          <a:schemeClr val="bg1"/>
        </a:solidFill>
        <a:ln>
          <a:solidFill>
            <a:schemeClr val="bg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kern="1200" dirty="0" smtClean="0">
              <a:solidFill>
                <a:schemeClr val="tx1"/>
              </a:solidFill>
            </a:rPr>
            <a:t>France</a:t>
          </a:r>
          <a:endParaRPr lang="fr-FR" sz="3200" kern="1200" dirty="0">
            <a:solidFill>
              <a:schemeClr val="tx1"/>
            </a:solidFill>
          </a:endParaRPr>
        </a:p>
      </dsp:txBody>
      <dsp:txXfrm>
        <a:off x="3447363" y="37075"/>
        <a:ext cx="1367484" cy="648652"/>
      </dsp:txXfrm>
    </dsp:sp>
    <dsp:sp modelId="{C7A05DC6-F4BF-4DC7-96D4-063112372539}">
      <dsp:nvSpPr>
        <dsp:cNvPr id="0" name=""/>
        <dsp:cNvSpPr/>
      </dsp:nvSpPr>
      <dsp:spPr>
        <a:xfrm>
          <a:off x="5544614" y="504046"/>
          <a:ext cx="2222183" cy="979329"/>
        </a:xfrm>
        <a:prstGeom prst="roundRect">
          <a:avLst/>
        </a:prstGeom>
        <a:solidFill>
          <a:schemeClr val="bg1"/>
        </a:solidFill>
        <a:ln>
          <a:solidFill>
            <a:schemeClr val="bg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3200" kern="1200" dirty="0" smtClean="0">
              <a:solidFill>
                <a:schemeClr val="tx1"/>
              </a:solidFill>
            </a:rPr>
            <a:t>UK</a:t>
          </a:r>
          <a:r>
            <a:rPr lang="nl-NL" sz="3200" kern="1200" dirty="0" smtClean="0">
              <a:solidFill>
                <a:schemeClr val="tx1"/>
              </a:solidFill>
            </a:rPr>
            <a:t> </a:t>
          </a:r>
          <a:r>
            <a:rPr lang="en-IE" sz="3200" kern="1200" dirty="0" smtClean="0">
              <a:solidFill>
                <a:schemeClr val="tx1"/>
              </a:solidFill>
            </a:rPr>
            <a:t> x 6</a:t>
          </a:r>
          <a:endParaRPr lang="en-IE" sz="3200" kern="1200" dirty="0">
            <a:solidFill>
              <a:schemeClr val="tx1"/>
            </a:solidFill>
          </a:endParaRPr>
        </a:p>
      </dsp:txBody>
      <dsp:txXfrm>
        <a:off x="5592421" y="551853"/>
        <a:ext cx="2126569" cy="883715"/>
      </dsp:txXfrm>
    </dsp:sp>
    <dsp:sp modelId="{B0FCA14D-CDD7-4B92-B64C-D38D737D2829}">
      <dsp:nvSpPr>
        <dsp:cNvPr id="0" name=""/>
        <dsp:cNvSpPr/>
      </dsp:nvSpPr>
      <dsp:spPr>
        <a:xfrm>
          <a:off x="5298254" y="2160863"/>
          <a:ext cx="1983459" cy="718832"/>
        </a:xfrm>
        <a:prstGeom prst="roundRect">
          <a:avLst/>
        </a:prstGeom>
        <a:solidFill>
          <a:schemeClr val="bg1"/>
        </a:solidFill>
        <a:ln>
          <a:solidFill>
            <a:schemeClr val="bg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3200" kern="1200" dirty="0" smtClean="0">
              <a:solidFill>
                <a:schemeClr val="tx1"/>
              </a:solidFill>
            </a:rPr>
            <a:t>Canada</a:t>
          </a:r>
          <a:endParaRPr lang="en-IE" sz="3200" kern="1200" dirty="0">
            <a:solidFill>
              <a:schemeClr val="tx1"/>
            </a:solidFill>
          </a:endParaRPr>
        </a:p>
      </dsp:txBody>
      <dsp:txXfrm>
        <a:off x="5333344" y="2195953"/>
        <a:ext cx="1913279" cy="648652"/>
      </dsp:txXfrm>
    </dsp:sp>
    <dsp:sp modelId="{4F089A5A-1A69-455E-9301-20CD831F9797}">
      <dsp:nvSpPr>
        <dsp:cNvPr id="0" name=""/>
        <dsp:cNvSpPr/>
      </dsp:nvSpPr>
      <dsp:spPr>
        <a:xfrm>
          <a:off x="4996657" y="3240358"/>
          <a:ext cx="3391766" cy="1150871"/>
        </a:xfrm>
        <a:prstGeom prst="roundRect">
          <a:avLst/>
        </a:prstGeom>
        <a:solidFill>
          <a:schemeClr val="bg1"/>
        </a:solidFill>
        <a:ln>
          <a:solidFill>
            <a:schemeClr val="bg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3200" kern="1200" dirty="0" smtClean="0">
              <a:solidFill>
                <a:schemeClr val="tx1"/>
              </a:solidFill>
            </a:rPr>
            <a:t>Netherlands x 2</a:t>
          </a:r>
          <a:endParaRPr lang="en-IE" sz="3200" kern="1200" dirty="0">
            <a:solidFill>
              <a:schemeClr val="tx1"/>
            </a:solidFill>
          </a:endParaRPr>
        </a:p>
      </dsp:txBody>
      <dsp:txXfrm>
        <a:off x="5052838" y="3296539"/>
        <a:ext cx="3279404" cy="1038509"/>
      </dsp:txXfrm>
    </dsp:sp>
    <dsp:sp modelId="{71742D48-D642-429C-907B-FE5E23BD370A}">
      <dsp:nvSpPr>
        <dsp:cNvPr id="0" name=""/>
        <dsp:cNvSpPr/>
      </dsp:nvSpPr>
      <dsp:spPr>
        <a:xfrm>
          <a:off x="2520283" y="4248477"/>
          <a:ext cx="2157733" cy="718832"/>
        </a:xfrm>
        <a:prstGeom prst="roundRect">
          <a:avLst/>
        </a:prstGeom>
        <a:solidFill>
          <a:schemeClr val="bg1"/>
        </a:solidFill>
        <a:ln>
          <a:solidFill>
            <a:schemeClr val="bg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3200" kern="1200" dirty="0" smtClean="0">
              <a:solidFill>
                <a:schemeClr val="tx1"/>
              </a:solidFill>
            </a:rPr>
            <a:t>Sweden</a:t>
          </a:r>
          <a:endParaRPr lang="en-IE" sz="3200" kern="1200" dirty="0">
            <a:solidFill>
              <a:schemeClr val="tx1"/>
            </a:solidFill>
          </a:endParaRPr>
        </a:p>
      </dsp:txBody>
      <dsp:txXfrm>
        <a:off x="2555373" y="4283567"/>
        <a:ext cx="2087553" cy="648652"/>
      </dsp:txXfrm>
    </dsp:sp>
    <dsp:sp modelId="{BEA5187B-E018-4DC7-8C88-17E780E56E86}">
      <dsp:nvSpPr>
        <dsp:cNvPr id="0" name=""/>
        <dsp:cNvSpPr/>
      </dsp:nvSpPr>
      <dsp:spPr>
        <a:xfrm>
          <a:off x="936102" y="3384384"/>
          <a:ext cx="1437664" cy="718832"/>
        </a:xfrm>
        <a:prstGeom prst="roundRect">
          <a:avLst/>
        </a:prstGeom>
        <a:solidFill>
          <a:schemeClr val="bg1"/>
        </a:solidFill>
        <a:ln>
          <a:solidFill>
            <a:schemeClr val="bg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3200" kern="1200" dirty="0" smtClean="0">
              <a:solidFill>
                <a:schemeClr val="tx1"/>
              </a:solidFill>
            </a:rPr>
            <a:t>USA</a:t>
          </a:r>
          <a:endParaRPr lang="en-IE" sz="3200" kern="1200" dirty="0">
            <a:solidFill>
              <a:schemeClr val="tx1"/>
            </a:solidFill>
          </a:endParaRPr>
        </a:p>
      </dsp:txBody>
      <dsp:txXfrm>
        <a:off x="971192" y="3419474"/>
        <a:ext cx="1367484" cy="648652"/>
      </dsp:txXfrm>
    </dsp:sp>
    <dsp:sp modelId="{0A060ECB-7BE9-4F1C-AA3E-58C3893EB20C}">
      <dsp:nvSpPr>
        <dsp:cNvPr id="0" name=""/>
        <dsp:cNvSpPr/>
      </dsp:nvSpPr>
      <dsp:spPr>
        <a:xfrm>
          <a:off x="250784" y="2016228"/>
          <a:ext cx="1874700" cy="718832"/>
        </a:xfrm>
        <a:prstGeom prst="roundRect">
          <a:avLst/>
        </a:prstGeom>
        <a:solidFill>
          <a:schemeClr val="bg1"/>
        </a:solidFill>
        <a:ln>
          <a:solidFill>
            <a:schemeClr val="bg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3200" kern="1200" dirty="0" smtClean="0">
              <a:solidFill>
                <a:schemeClr val="tx1"/>
              </a:solidFill>
            </a:rPr>
            <a:t>Norway</a:t>
          </a:r>
          <a:endParaRPr lang="en-IE" sz="3200" kern="1200" dirty="0">
            <a:solidFill>
              <a:schemeClr val="tx1"/>
            </a:solidFill>
          </a:endParaRPr>
        </a:p>
      </dsp:txBody>
      <dsp:txXfrm>
        <a:off x="285874" y="2051318"/>
        <a:ext cx="1804520" cy="648652"/>
      </dsp:txXfrm>
    </dsp:sp>
    <dsp:sp modelId="{F1C58E02-857E-478E-B4D5-CCF1BA7F3039}">
      <dsp:nvSpPr>
        <dsp:cNvPr id="0" name=""/>
        <dsp:cNvSpPr/>
      </dsp:nvSpPr>
      <dsp:spPr>
        <a:xfrm>
          <a:off x="224916" y="648071"/>
          <a:ext cx="2599009" cy="718832"/>
        </a:xfrm>
        <a:prstGeom prst="roundRect">
          <a:avLst/>
        </a:prstGeom>
        <a:solidFill>
          <a:schemeClr val="bg1"/>
        </a:solidFill>
        <a:ln>
          <a:solidFill>
            <a:schemeClr val="bg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3200" kern="1200" dirty="0" smtClean="0">
              <a:solidFill>
                <a:schemeClr val="tx1"/>
              </a:solidFill>
            </a:rPr>
            <a:t>South Africa</a:t>
          </a:r>
          <a:endParaRPr lang="en-IE" sz="3200" kern="1200" dirty="0">
            <a:solidFill>
              <a:schemeClr val="tx1"/>
            </a:solidFill>
          </a:endParaRPr>
        </a:p>
      </dsp:txBody>
      <dsp:txXfrm>
        <a:off x="260006" y="683161"/>
        <a:ext cx="2528829" cy="6486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705598-1DFE-4874-B87A-2CBAFDEFBA9E}" type="datetimeFigureOut">
              <a:rPr lang="en-IE" smtClean="0"/>
              <a:t>22/03/2013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A60AC7-D7A6-4749-873E-4866B3E816E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836651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608243-DBDB-41E0-AAAB-F56D4C9FF53A}" type="datetimeFigureOut">
              <a:rPr lang="en-IE" smtClean="0"/>
              <a:pPr/>
              <a:t>22/03/2013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6F63D1-2C01-4F83-B066-5FD7D8575A2C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86144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ternet-librarian.com/2012/day.php?day=Wednesday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internet-librarian.com/2012/day.php?day=Wednesday#TrackC" TargetMode="External"/><Relationship Id="rId5" Type="http://schemas.openxmlformats.org/officeDocument/2006/relationships/hyperlink" Target="http://www.internet-librarian.com/2012/day.php?day=Wednesday#TrackB" TargetMode="External"/><Relationship Id="rId4" Type="http://schemas.openxmlformats.org/officeDocument/2006/relationships/hyperlink" Target="http://www.internet-librarian.com/2012/day.php?day=Wednesday#TrackA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6F63D1-2C01-4F83-B066-5FD7D8575A2C}" type="slidenum">
              <a:rPr lang="en-IE" smtClean="0"/>
              <a:pPr/>
              <a:t>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878991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6F63D1-2C01-4F83-B066-5FD7D8575A2C}" type="slidenum">
              <a:rPr lang="en-IE" smtClean="0"/>
              <a:pPr/>
              <a:t>12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53976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6F63D1-2C01-4F83-B066-5FD7D8575A2C}" type="slidenum">
              <a:rPr lang="en-IE" smtClean="0"/>
              <a:pPr/>
              <a:t>13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397449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Twitter</a:t>
            </a:r>
          </a:p>
          <a:p>
            <a:r>
              <a:rPr lang="en-IE" dirty="0" smtClean="0"/>
              <a:t>Really</a:t>
            </a:r>
            <a:r>
              <a:rPr lang="en-IE" baseline="0" dirty="0" smtClean="0"/>
              <a:t> came in to its own.</a:t>
            </a:r>
          </a:p>
          <a:p>
            <a:r>
              <a:rPr lang="en-IE" baseline="0" dirty="0" smtClean="0"/>
              <a:t>Badges had peoples twitter handle.</a:t>
            </a:r>
          </a:p>
          <a:p>
            <a:r>
              <a:rPr lang="en-IE" baseline="0" dirty="0" smtClean="0"/>
              <a:t>Following online and </a:t>
            </a:r>
            <a:r>
              <a:rPr lang="en-IE" baseline="0" dirty="0" err="1" smtClean="0"/>
              <a:t>retweeting</a:t>
            </a:r>
            <a:r>
              <a:rPr lang="en-IE" baseline="0" dirty="0" smtClean="0"/>
              <a:t> finding it useful</a:t>
            </a:r>
          </a:p>
          <a:p>
            <a:r>
              <a:rPr lang="en-IE" baseline="0" dirty="0" smtClean="0"/>
              <a:t>Meet people and might know them by their twitter handle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6F63D1-2C01-4F83-B066-5FD7D8575A2C}" type="slidenum">
              <a:rPr lang="en-IE" smtClean="0"/>
              <a:pPr/>
              <a:t>14</a:t>
            </a:fld>
            <a:endParaRPr lang="en-I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Sister conference</a:t>
            </a:r>
            <a:r>
              <a:rPr lang="en-IE" baseline="0" dirty="0" smtClean="0"/>
              <a:t> of Internet Librarian held annually in the USA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6F63D1-2C01-4F83-B066-5FD7D8575A2C}" type="slidenum">
              <a:rPr lang="en-IE" smtClean="0"/>
              <a:pPr/>
              <a:t>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260714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Advisory Board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6F63D1-2C01-4F83-B066-5FD7D8575A2C}" type="slidenum">
              <a:rPr lang="en-IE" smtClean="0"/>
              <a:pPr/>
              <a:t>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829265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Theme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6F63D1-2C01-4F83-B066-5FD7D8575A2C}" type="slidenum">
              <a:rPr lang="en-IE" smtClean="0"/>
              <a:pPr/>
              <a:t>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176505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Context</a:t>
            </a:r>
          </a:p>
          <a:p>
            <a:endParaRPr lang="en-IE" dirty="0" smtClean="0"/>
          </a:p>
          <a:p>
            <a:r>
              <a:rPr lang="en-IE" dirty="0" smtClean="0"/>
              <a:t>explores how innovative services and products are being</a:t>
            </a:r>
          </a:p>
          <a:p>
            <a:r>
              <a:rPr lang="en-IE" dirty="0" smtClean="0"/>
              <a:t>developed and implemented by librarians for ever more demanding</a:t>
            </a:r>
          </a:p>
          <a:p>
            <a:r>
              <a:rPr lang="en-IE" dirty="0" smtClean="0"/>
              <a:t>customers in a fast-changing technology landscape. Library patrons,</a:t>
            </a:r>
          </a:p>
          <a:p>
            <a:r>
              <a:rPr lang="en-IE" dirty="0" smtClean="0"/>
              <a:t>users and customers now expect access to information wherever</a:t>
            </a:r>
          </a:p>
          <a:p>
            <a:r>
              <a:rPr lang="en-IE" dirty="0" smtClean="0"/>
              <a:t>they are, on a variety of devices. Budgets remain under pressure.</a:t>
            </a:r>
          </a:p>
          <a:p>
            <a:r>
              <a:rPr lang="en-IE" dirty="0" smtClean="0"/>
              <a:t>Access to information, data and knowledge is becoming more open</a:t>
            </a:r>
          </a:p>
          <a:p>
            <a:r>
              <a:rPr lang="en-IE" dirty="0" smtClean="0"/>
              <a:t>and transparent, with partnerships and new social media contexts</a:t>
            </a:r>
          </a:p>
          <a:p>
            <a:r>
              <a:rPr lang="en-IE" dirty="0" smtClean="0"/>
              <a:t>expanding knowledge sharing in new and surprising ways.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6F63D1-2C01-4F83-B066-5FD7D8575A2C}" type="slidenum">
              <a:rPr lang="en-IE" smtClean="0"/>
              <a:pPr/>
              <a:t>7</a:t>
            </a:fld>
            <a:endParaRPr lang="en-I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Context</a:t>
            </a:r>
          </a:p>
          <a:p>
            <a:endParaRPr lang="en-IE" dirty="0" smtClean="0"/>
          </a:p>
          <a:p>
            <a:r>
              <a:rPr lang="en-IE" dirty="0" smtClean="0"/>
              <a:t>explores how innovative services and products are being</a:t>
            </a:r>
          </a:p>
          <a:p>
            <a:r>
              <a:rPr lang="en-IE" dirty="0" smtClean="0"/>
              <a:t>developed and implemented by librarians for ever more demanding</a:t>
            </a:r>
          </a:p>
          <a:p>
            <a:r>
              <a:rPr lang="en-IE" dirty="0" smtClean="0"/>
              <a:t>customers in a fast-changing technology landscape. Library patrons,</a:t>
            </a:r>
          </a:p>
          <a:p>
            <a:r>
              <a:rPr lang="en-IE" dirty="0" smtClean="0"/>
              <a:t>users and customers now expect access to information wherever</a:t>
            </a:r>
          </a:p>
          <a:p>
            <a:r>
              <a:rPr lang="en-IE" dirty="0" smtClean="0"/>
              <a:t>they are, on a variety of devices. Budgets remain under pressure.</a:t>
            </a:r>
          </a:p>
          <a:p>
            <a:r>
              <a:rPr lang="en-IE" dirty="0" smtClean="0"/>
              <a:t>Access to information, data and knowledge is becoming more open</a:t>
            </a:r>
          </a:p>
          <a:p>
            <a:r>
              <a:rPr lang="en-IE" dirty="0" smtClean="0"/>
              <a:t>and transparent, with partnerships and new social media contexts</a:t>
            </a:r>
          </a:p>
          <a:p>
            <a:r>
              <a:rPr lang="en-IE" dirty="0" smtClean="0"/>
              <a:t>expanding knowledge sharing in new and surprising ways.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6F63D1-2C01-4F83-B066-5FD7D8575A2C}" type="slidenum">
              <a:rPr lang="en-IE" smtClean="0"/>
              <a:pPr/>
              <a:t>8</a:t>
            </a:fld>
            <a:endParaRPr lang="en-I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Stop lending and start</a:t>
            </a:r>
          </a:p>
          <a:p>
            <a:r>
              <a:rPr lang="en-IE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sharing</a:t>
            </a:r>
          </a:p>
          <a:p>
            <a:r>
              <a:rPr lang="en-IE" sz="1200" b="1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R. David Lankes</a:t>
            </a:r>
            <a:r>
              <a:rPr lang="en-IE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Syracuse University School</a:t>
            </a:r>
          </a:p>
          <a:p>
            <a:r>
              <a:rPr lang="en-IE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Information Studies Director, Information</a:t>
            </a:r>
          </a:p>
          <a:p>
            <a:r>
              <a:rPr lang="en-IE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Institute of Syracuse.</a:t>
            </a:r>
          </a:p>
          <a:p>
            <a:r>
              <a:rPr lang="en-I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R. David Lankes is a passionate advocate</a:t>
            </a:r>
          </a:p>
          <a:p>
            <a:r>
              <a:rPr lang="en-I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libraries, librarians and their essential</a:t>
            </a:r>
          </a:p>
          <a:p>
            <a:r>
              <a:rPr lang="en-I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role in today’s society. He is also interested in how information</a:t>
            </a:r>
          </a:p>
          <a:p>
            <a:r>
              <a:rPr lang="en-I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approaches and technologies can be used to transform</a:t>
            </a:r>
          </a:p>
          <a:p>
            <a:r>
              <a:rPr lang="en-I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organisations. His book </a:t>
            </a:r>
            <a:r>
              <a:rPr lang="en-IE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Atlas of New Librarianship </a:t>
            </a:r>
            <a:r>
              <a:rPr lang="en-I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won</a:t>
            </a:r>
          </a:p>
          <a:p>
            <a:r>
              <a:rPr lang="en-I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2012 ABCCLIO/Greenwood Award for the Best Book in</a:t>
            </a:r>
          </a:p>
          <a:p>
            <a:r>
              <a:rPr lang="en-IE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Library Literature</a:t>
            </a:r>
            <a:r>
              <a:rPr lang="en-I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I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his keynote, Professor Lankes will argue that the future of</a:t>
            </a:r>
          </a:p>
          <a:p>
            <a:r>
              <a:rPr lang="en-I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libraries is not in our collections or a building, but in our</a:t>
            </a:r>
          </a:p>
          <a:p>
            <a:r>
              <a:rPr lang="en-I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relationship with those we serve. Libraries are knowledge</a:t>
            </a:r>
          </a:p>
          <a:p>
            <a:r>
              <a:rPr lang="en-I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hubs that bring together the wisdom of the community, and</a:t>
            </a:r>
          </a:p>
          <a:p>
            <a:r>
              <a:rPr lang="en-I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share it with the world. This is more than just a rhetorical shift;</a:t>
            </a:r>
          </a:p>
          <a:p>
            <a:r>
              <a:rPr lang="en-I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has real implications for how libraries organise themselves</a:t>
            </a:r>
          </a:p>
          <a:p>
            <a:r>
              <a:rPr lang="en-I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how they use technology.</a:t>
            </a:r>
          </a:p>
          <a:p>
            <a:r>
              <a:rPr lang="en-IE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journey to digital at</a:t>
            </a:r>
          </a:p>
          <a:p>
            <a:r>
              <a:rPr lang="en-IE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British Library</a:t>
            </a:r>
          </a:p>
          <a:p>
            <a:r>
              <a:rPr lang="en-IE" sz="1200" b="1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Roly Keating</a:t>
            </a:r>
          </a:p>
          <a:p>
            <a:r>
              <a:rPr lang="en-I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Roly Keating is Chief Executive at the</a:t>
            </a:r>
          </a:p>
          <a:p>
            <a:r>
              <a:rPr lang="en-I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British Library. Prior to this he was the</a:t>
            </a:r>
          </a:p>
          <a:p>
            <a:r>
              <a:rPr lang="en-I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BBC’s first ever Director of Archive</a:t>
            </a:r>
          </a:p>
          <a:p>
            <a:r>
              <a:rPr lang="en-I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and a former Controller of BBC</a:t>
            </a:r>
          </a:p>
          <a:p>
            <a:r>
              <a:rPr lang="en-I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Two. He developed and implemented the BBC’s digital</a:t>
            </a:r>
          </a:p>
          <a:p>
            <a:r>
              <a:rPr lang="en-I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strategy for its programme library.</a:t>
            </a:r>
          </a:p>
          <a:p>
            <a:r>
              <a:rPr lang="en-I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digital revolution is opening up enormous opportunities to</a:t>
            </a:r>
          </a:p>
          <a:p>
            <a:r>
              <a:rPr lang="en-I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British Library. It is enabling large parts of the national</a:t>
            </a:r>
          </a:p>
          <a:p>
            <a:r>
              <a:rPr lang="en-I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collection to be widely shared both within the UK and globally,</a:t>
            </a:r>
          </a:p>
          <a:p>
            <a:r>
              <a:rPr lang="en-I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the digital unification of ancient manuscripts separated</a:t>
            </a:r>
          </a:p>
          <a:p>
            <a:r>
              <a:rPr lang="en-I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across continents, and for increased collaboration between</a:t>
            </a:r>
          </a:p>
          <a:p>
            <a:r>
              <a:rPr lang="en-I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researchers.</a:t>
            </a:r>
          </a:p>
          <a:p>
            <a:r>
              <a:rPr lang="en-I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Expectations of what can be achieved are understandably</a:t>
            </a:r>
          </a:p>
          <a:p>
            <a:r>
              <a:rPr lang="en-I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high, and the challenges in meeting these considerable.</a:t>
            </a:r>
          </a:p>
          <a:p>
            <a:r>
              <a:rPr lang="en-I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Protecting copyright, ensuring material that is ‘born-digital’ is</a:t>
            </a:r>
          </a:p>
          <a:p>
            <a:r>
              <a:rPr lang="en-I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preserved, and dealing with the huge scale of the digitisation</a:t>
            </a:r>
          </a:p>
          <a:p>
            <a:r>
              <a:rPr lang="en-I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task are just some of the issues the British Library is tackling</a:t>
            </a:r>
          </a:p>
          <a:p>
            <a:r>
              <a:rPr lang="en-I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its journey to digital.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6F63D1-2C01-4F83-B066-5FD7D8575A2C}" type="slidenum">
              <a:rPr lang="en-IE" smtClean="0"/>
              <a:pPr/>
              <a:t>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671971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dirty="0" smtClean="0"/>
              <a:t>Three Tracks – A, B, and C.</a:t>
            </a:r>
            <a:r>
              <a:rPr lang="en-IE" baseline="0" dirty="0" smtClean="0"/>
              <a:t> </a:t>
            </a:r>
            <a:r>
              <a:rPr lang="en-IE" dirty="0" smtClean="0"/>
              <a:t>2 presentations per track morning and afternoon</a:t>
            </a:r>
          </a:p>
          <a:p>
            <a:endParaRPr lang="en-I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6F63D1-2C01-4F83-B066-5FD7D8575A2C}" type="slidenum">
              <a:rPr lang="en-IE" smtClean="0"/>
              <a:pPr/>
              <a:t>10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443609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E" sz="1200" b="1" dirty="0" smtClean="0">
                <a:hlinkClick r:id="rId3"/>
              </a:rPr>
              <a:t>Track A:</a:t>
            </a:r>
          </a:p>
          <a:p>
            <a:pPr marL="0" indent="0">
              <a:buNone/>
            </a:pPr>
            <a:r>
              <a:rPr lang="en-IE" sz="1200" dirty="0" smtClean="0">
                <a:hlinkClick r:id="rId3"/>
              </a:rPr>
              <a:t>Rethinking Search</a:t>
            </a:r>
            <a:endParaRPr lang="en-IE" sz="1200" dirty="0" smtClean="0"/>
          </a:p>
          <a:p>
            <a:pPr marL="0" indent="0">
              <a:buNone/>
            </a:pPr>
            <a:r>
              <a:rPr lang="en-IE" sz="1200" b="1" dirty="0" smtClean="0">
                <a:hlinkClick r:id="rId3"/>
              </a:rPr>
              <a:t>Track A:</a:t>
            </a:r>
          </a:p>
          <a:p>
            <a:pPr marL="0" indent="0">
              <a:buNone/>
            </a:pPr>
            <a:r>
              <a:rPr lang="en-IE" sz="1200" dirty="0" smtClean="0">
                <a:hlinkClick r:id="rId3"/>
              </a:rPr>
              <a:t>Rethinking Discovery</a:t>
            </a:r>
            <a:endParaRPr lang="en-IE" sz="1200" dirty="0" smtClean="0"/>
          </a:p>
          <a:p>
            <a:pPr marL="0" indent="0">
              <a:buNone/>
            </a:pPr>
            <a:r>
              <a:rPr lang="en-IE" sz="1200" b="1" dirty="0" smtClean="0">
                <a:hlinkClick r:id="rId3"/>
              </a:rPr>
              <a:t>Track B:</a:t>
            </a:r>
          </a:p>
          <a:p>
            <a:pPr marL="0" indent="0">
              <a:buNone/>
            </a:pPr>
            <a:r>
              <a:rPr lang="en-IE" sz="1200" dirty="0" smtClean="0">
                <a:hlinkClick r:id="rId3"/>
              </a:rPr>
              <a:t>Rethinking Marketing and Performance</a:t>
            </a:r>
            <a:endParaRPr lang="en-IE" sz="1200" dirty="0" smtClean="0"/>
          </a:p>
          <a:p>
            <a:pPr marL="0" indent="0">
              <a:buNone/>
            </a:pPr>
            <a:r>
              <a:rPr lang="en-IE" sz="1200" b="1" dirty="0" smtClean="0">
                <a:hlinkClick r:id="rId3"/>
              </a:rPr>
              <a:t>Track C:</a:t>
            </a:r>
          </a:p>
          <a:p>
            <a:pPr marL="0" indent="0">
              <a:buNone/>
            </a:pPr>
            <a:r>
              <a:rPr lang="en-IE" sz="1200" dirty="0" smtClean="0">
                <a:hlinkClick r:id="rId3"/>
              </a:rPr>
              <a:t>Rethinking Roles</a:t>
            </a:r>
            <a:endParaRPr lang="en-IE" sz="1200" dirty="0" smtClean="0"/>
          </a:p>
          <a:p>
            <a:pPr marL="0" indent="0">
              <a:buNone/>
            </a:pPr>
            <a:r>
              <a:rPr lang="en-IE" sz="1200" b="1" dirty="0" smtClean="0">
                <a:hlinkClick r:id="rId3"/>
              </a:rPr>
              <a:t>Track C:</a:t>
            </a:r>
          </a:p>
          <a:p>
            <a:pPr marL="0" indent="0">
              <a:buNone/>
            </a:pPr>
            <a:r>
              <a:rPr lang="en-IE" sz="1200" dirty="0" smtClean="0">
                <a:hlinkClick r:id="rId3"/>
              </a:rPr>
              <a:t>Rethinking Teaching and Learning</a:t>
            </a:r>
            <a:endParaRPr lang="en-IE" sz="1200" dirty="0" smtClean="0"/>
          </a:p>
          <a:p>
            <a:endParaRPr lang="en-IE" dirty="0" smtClean="0"/>
          </a:p>
          <a:p>
            <a:endParaRPr lang="en-IE" dirty="0" smtClean="0"/>
          </a:p>
          <a:p>
            <a:pPr marL="0" indent="0">
              <a:buNone/>
            </a:pPr>
            <a:r>
              <a:rPr lang="en-IE" sz="1200" b="1" dirty="0" smtClean="0">
                <a:hlinkClick r:id="rId4"/>
              </a:rPr>
              <a:t>Track A:</a:t>
            </a:r>
          </a:p>
          <a:p>
            <a:pPr marL="0" indent="0">
              <a:buNone/>
            </a:pPr>
            <a:r>
              <a:rPr lang="en-IE" sz="1200" dirty="0" smtClean="0">
                <a:hlinkClick r:id="rId4"/>
              </a:rPr>
              <a:t>Rethinking Search</a:t>
            </a:r>
          </a:p>
          <a:p>
            <a:pPr marL="0" indent="0">
              <a:buNone/>
            </a:pPr>
            <a:r>
              <a:rPr lang="en-IE" sz="1200" b="1" dirty="0" smtClean="0">
                <a:hlinkClick r:id="rId4"/>
              </a:rPr>
              <a:t>Track A:</a:t>
            </a:r>
          </a:p>
          <a:p>
            <a:pPr marL="0" indent="0">
              <a:buNone/>
            </a:pPr>
            <a:r>
              <a:rPr lang="en-IE" sz="1200" dirty="0" smtClean="0">
                <a:hlinkClick r:id="rId4"/>
              </a:rPr>
              <a:t>Rethinking Discovery</a:t>
            </a:r>
            <a:endParaRPr lang="en-IE" sz="1200" dirty="0" smtClean="0"/>
          </a:p>
          <a:p>
            <a:pPr marL="0" indent="0">
              <a:buNone/>
            </a:pPr>
            <a:r>
              <a:rPr lang="en-IE" sz="1200" b="1" dirty="0" smtClean="0">
                <a:hlinkClick r:id="rId5"/>
              </a:rPr>
              <a:t>Track B:</a:t>
            </a:r>
          </a:p>
          <a:p>
            <a:pPr marL="0" indent="0">
              <a:buNone/>
            </a:pPr>
            <a:r>
              <a:rPr lang="en-IE" sz="1200" dirty="0" smtClean="0">
                <a:hlinkClick r:id="rId5"/>
              </a:rPr>
              <a:t>Rethinking Marketing and Performance</a:t>
            </a:r>
            <a:endParaRPr lang="en-IE" sz="1200" dirty="0" smtClean="0"/>
          </a:p>
          <a:p>
            <a:pPr marL="0" indent="0">
              <a:buNone/>
            </a:pPr>
            <a:r>
              <a:rPr lang="en-IE" sz="1200" b="1" dirty="0" smtClean="0">
                <a:hlinkClick r:id="rId6"/>
              </a:rPr>
              <a:t>Track C:</a:t>
            </a:r>
          </a:p>
          <a:p>
            <a:pPr marL="0" indent="0">
              <a:buNone/>
            </a:pPr>
            <a:r>
              <a:rPr lang="en-IE" sz="1200" dirty="0" smtClean="0">
                <a:hlinkClick r:id="rId6"/>
              </a:rPr>
              <a:t>Rethinking Roles</a:t>
            </a:r>
          </a:p>
          <a:p>
            <a:pPr marL="0" indent="0">
              <a:buNone/>
            </a:pPr>
            <a:r>
              <a:rPr lang="en-IE" sz="1200" b="1" dirty="0" smtClean="0">
                <a:hlinkClick r:id="rId6"/>
              </a:rPr>
              <a:t>Track C:</a:t>
            </a:r>
          </a:p>
          <a:p>
            <a:pPr marL="0" indent="0">
              <a:buNone/>
            </a:pPr>
            <a:r>
              <a:rPr lang="en-IE" sz="1200" dirty="0" smtClean="0">
                <a:hlinkClick r:id="rId6"/>
              </a:rPr>
              <a:t>Rethinking Teaching and Learning</a:t>
            </a:r>
            <a:endParaRPr lang="en-IE" sz="1200" dirty="0" smtClean="0"/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6F63D1-2C01-4F83-B066-5FD7D8575A2C}" type="slidenum">
              <a:rPr lang="en-IE" smtClean="0"/>
              <a:pPr/>
              <a:t>11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17944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6674C-19F3-47E5-BDDC-FBF90FC78B3F}" type="datetimeFigureOut">
              <a:rPr lang="en-IE" smtClean="0"/>
              <a:pPr/>
              <a:t>22/03/2013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603CE-158D-41FE-B91B-A8FB45DBF411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15931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6674C-19F3-47E5-BDDC-FBF90FC78B3F}" type="datetimeFigureOut">
              <a:rPr lang="en-IE" smtClean="0"/>
              <a:pPr/>
              <a:t>22/03/2013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603CE-158D-41FE-B91B-A8FB45DBF411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41036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6674C-19F3-47E5-BDDC-FBF90FC78B3F}" type="datetimeFigureOut">
              <a:rPr lang="en-IE" smtClean="0"/>
              <a:pPr/>
              <a:t>22/03/2013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603CE-158D-41FE-B91B-A8FB45DBF411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51788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6674C-19F3-47E5-BDDC-FBF90FC78B3F}" type="datetimeFigureOut">
              <a:rPr lang="en-IE" smtClean="0"/>
              <a:pPr/>
              <a:t>22/03/2013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603CE-158D-41FE-B91B-A8FB45DBF411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55587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6674C-19F3-47E5-BDDC-FBF90FC78B3F}" type="datetimeFigureOut">
              <a:rPr lang="en-IE" smtClean="0"/>
              <a:pPr/>
              <a:t>22/03/2013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603CE-158D-41FE-B91B-A8FB45DBF411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93640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6674C-19F3-47E5-BDDC-FBF90FC78B3F}" type="datetimeFigureOut">
              <a:rPr lang="en-IE" smtClean="0"/>
              <a:pPr/>
              <a:t>22/03/2013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603CE-158D-41FE-B91B-A8FB45DBF411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12979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6674C-19F3-47E5-BDDC-FBF90FC78B3F}" type="datetimeFigureOut">
              <a:rPr lang="en-IE" smtClean="0"/>
              <a:pPr/>
              <a:t>22/03/2013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603CE-158D-41FE-B91B-A8FB45DBF411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76878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6674C-19F3-47E5-BDDC-FBF90FC78B3F}" type="datetimeFigureOut">
              <a:rPr lang="en-IE" smtClean="0"/>
              <a:pPr/>
              <a:t>22/03/2013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603CE-158D-41FE-B91B-A8FB45DBF411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34613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6674C-19F3-47E5-BDDC-FBF90FC78B3F}" type="datetimeFigureOut">
              <a:rPr lang="en-IE" smtClean="0"/>
              <a:pPr/>
              <a:t>22/03/2013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603CE-158D-41FE-B91B-A8FB45DBF411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11093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6674C-19F3-47E5-BDDC-FBF90FC78B3F}" type="datetimeFigureOut">
              <a:rPr lang="en-IE" smtClean="0"/>
              <a:pPr/>
              <a:t>22/03/2013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603CE-158D-41FE-B91B-A8FB45DBF411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43116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6674C-19F3-47E5-BDDC-FBF90FC78B3F}" type="datetimeFigureOut">
              <a:rPr lang="en-IE" smtClean="0"/>
              <a:pPr/>
              <a:t>22/03/2013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603CE-158D-41FE-B91B-A8FB45DBF411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5769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26674C-19F3-47E5-BDDC-FBF90FC78B3F}" type="datetimeFigureOut">
              <a:rPr lang="en-IE" smtClean="0"/>
              <a:pPr/>
              <a:t>22/03/2013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603CE-158D-41FE-B91B-A8FB45DBF411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82996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marie.g.cullen@nuim.ie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ternet-librarian.com/2012/day.php?day=Tuesday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en:Creative_Commons" TargetMode="External"/><Relationship Id="rId2" Type="http://schemas.openxmlformats.org/officeDocument/2006/relationships/hyperlink" Target="http://commons.wikimedia.org/wiki/File:World_Map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1.jpeg"/><Relationship Id="rId4" Type="http://schemas.openxmlformats.org/officeDocument/2006/relationships/hyperlink" Target="http://creativecommons.org/licenses/by/3.0/deed.en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692697"/>
            <a:ext cx="8496944" cy="2907754"/>
          </a:xfrm>
        </p:spPr>
        <p:txBody>
          <a:bodyPr>
            <a:normAutofit fontScale="90000"/>
          </a:bodyPr>
          <a:lstStyle/>
          <a:p>
            <a:r>
              <a:rPr lang="en-IE" dirty="0" smtClean="0"/>
              <a:t/>
            </a:r>
            <a:br>
              <a:rPr lang="en-IE" dirty="0" smtClean="0"/>
            </a:br>
            <a:r>
              <a:rPr lang="en-IE" b="1" dirty="0" smtClean="0"/>
              <a:t>Internet Librarian International 2012</a:t>
            </a:r>
            <a:r>
              <a:rPr lang="en-IE" dirty="0" smtClean="0"/>
              <a:t/>
            </a:r>
            <a:br>
              <a:rPr lang="en-IE" dirty="0" smtClean="0"/>
            </a:br>
            <a:r>
              <a:rPr lang="en-IE" dirty="0" smtClean="0"/>
              <a:t> </a:t>
            </a:r>
            <a:r>
              <a:rPr lang="en-IE" sz="4000" b="1" dirty="0" smtClean="0"/>
              <a:t>Re-imagine, Renew and Reboot:</a:t>
            </a:r>
            <a:br>
              <a:rPr lang="en-IE" sz="4000" b="1" dirty="0" smtClean="0"/>
            </a:br>
            <a:r>
              <a:rPr lang="en-IE" sz="4000" b="1" dirty="0" smtClean="0"/>
              <a:t>Innovating for Success</a:t>
            </a:r>
            <a:endParaRPr lang="en-IE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51112"/>
          </a:xfrm>
        </p:spPr>
        <p:txBody>
          <a:bodyPr>
            <a:normAutofit fontScale="92500" lnSpcReduction="20000"/>
          </a:bodyPr>
          <a:lstStyle/>
          <a:p>
            <a:r>
              <a:rPr lang="en-IE" dirty="0" smtClean="0"/>
              <a:t>Marie G. Cullen</a:t>
            </a:r>
          </a:p>
          <a:p>
            <a:r>
              <a:rPr lang="en-IE" dirty="0" smtClean="0"/>
              <a:t>Assistant Librarian</a:t>
            </a:r>
          </a:p>
          <a:p>
            <a:r>
              <a:rPr lang="en-IE" dirty="0" smtClean="0"/>
              <a:t>National University of Ireland Maynooth</a:t>
            </a:r>
          </a:p>
          <a:p>
            <a:r>
              <a:rPr lang="en-IE" dirty="0" smtClean="0">
                <a:hlinkClick r:id="rId2"/>
              </a:rPr>
              <a:t>marie.g.cullen@nuim.ie</a:t>
            </a:r>
            <a:endParaRPr lang="en-IE" dirty="0" smtClean="0"/>
          </a:p>
          <a:p>
            <a:r>
              <a:rPr lang="en-IE" dirty="0" smtClean="0"/>
              <a:t>@</a:t>
            </a:r>
            <a:r>
              <a:rPr lang="en-IE" dirty="0" err="1" smtClean="0"/>
              <a:t>cullenmarieg</a:t>
            </a:r>
            <a:endParaRPr lang="en-IE" dirty="0" smtClean="0"/>
          </a:p>
          <a:p>
            <a:endParaRPr lang="en-IE" dirty="0" smtClean="0"/>
          </a:p>
          <a:p>
            <a:endParaRPr lang="en-I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463" y="144463"/>
            <a:ext cx="169545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22496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/>
          <a:lstStyle/>
          <a:p>
            <a:r>
              <a:rPr lang="en-IE" dirty="0" smtClean="0"/>
              <a:t>     Parallel Sessions “Tracks”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636912"/>
            <a:ext cx="8229600" cy="2404864"/>
          </a:xfrm>
        </p:spPr>
        <p:txBody>
          <a:bodyPr>
            <a:normAutofit/>
          </a:bodyPr>
          <a:lstStyle/>
          <a:p>
            <a:r>
              <a:rPr lang="en-IE" sz="4000" dirty="0" smtClean="0"/>
              <a:t>Short (30 mins)</a:t>
            </a:r>
          </a:p>
          <a:p>
            <a:r>
              <a:rPr lang="en-IE" sz="4000" dirty="0" smtClean="0"/>
              <a:t>2 presentations per track</a:t>
            </a:r>
            <a:r>
              <a:rPr lang="en-IE" sz="4000" dirty="0">
                <a:hlinkClick r:id="rId3"/>
              </a:rPr>
              <a:t> </a:t>
            </a:r>
            <a:endParaRPr lang="en-IE" sz="4000" dirty="0" smtClean="0">
              <a:hlinkClick r:id="rId3"/>
            </a:endParaRPr>
          </a:p>
          <a:p>
            <a:r>
              <a:rPr lang="en-IE" sz="4000" dirty="0" smtClean="0"/>
              <a:t>Theme “Rethinking”</a:t>
            </a:r>
          </a:p>
          <a:p>
            <a:endParaRPr lang="en-IE" dirty="0"/>
          </a:p>
          <a:p>
            <a:endParaRPr lang="en-IE" dirty="0" smtClean="0"/>
          </a:p>
          <a:p>
            <a:endParaRPr lang="en-IE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463" y="144463"/>
            <a:ext cx="169545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05562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6" name="Picture 6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539552" y="620688"/>
            <a:ext cx="7810500" cy="5438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70640" y="332656"/>
            <a:ext cx="4392488" cy="914400"/>
          </a:xfrm>
          <a:prstGeom prst="ellipse">
            <a:avLst/>
          </a:prstGeom>
          <a:ln cmpd="sng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E" sz="3200" b="1" dirty="0"/>
              <a:t>Experimentation</a:t>
            </a:r>
          </a:p>
        </p:txBody>
      </p:sp>
      <p:sp>
        <p:nvSpPr>
          <p:cNvPr id="5" name="Oval 4"/>
          <p:cNvSpPr/>
          <p:nvPr/>
        </p:nvSpPr>
        <p:spPr>
          <a:xfrm>
            <a:off x="6012160" y="332656"/>
            <a:ext cx="2376264" cy="914400"/>
          </a:xfrm>
          <a:prstGeom prst="ellipse">
            <a:avLst/>
          </a:prstGeom>
          <a:ln cmpd="sng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E" sz="3200" b="1" dirty="0" smtClean="0"/>
              <a:t>Mobile</a:t>
            </a:r>
            <a:endParaRPr lang="en-IE" sz="3200" b="1" dirty="0"/>
          </a:p>
        </p:txBody>
      </p:sp>
      <p:sp>
        <p:nvSpPr>
          <p:cNvPr id="6" name="Oval 5"/>
          <p:cNvSpPr/>
          <p:nvPr/>
        </p:nvSpPr>
        <p:spPr>
          <a:xfrm>
            <a:off x="486664" y="5509320"/>
            <a:ext cx="8352928" cy="1152128"/>
          </a:xfrm>
          <a:prstGeom prst="ellipse">
            <a:avLst/>
          </a:prstGeom>
          <a:ln cmpd="sng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E" sz="3200" b="1" dirty="0"/>
              <a:t>Digital </a:t>
            </a:r>
            <a:r>
              <a:rPr lang="en-IE" sz="3200" b="1" dirty="0" smtClean="0"/>
              <a:t>Services, </a:t>
            </a:r>
            <a:r>
              <a:rPr lang="en-IE" sz="3200" b="1" dirty="0"/>
              <a:t>seeing into the future</a:t>
            </a:r>
          </a:p>
        </p:txBody>
      </p:sp>
      <p:sp>
        <p:nvSpPr>
          <p:cNvPr id="7" name="Oval 6"/>
          <p:cNvSpPr/>
          <p:nvPr/>
        </p:nvSpPr>
        <p:spPr>
          <a:xfrm>
            <a:off x="1798792" y="3696072"/>
            <a:ext cx="2448272" cy="1202432"/>
          </a:xfrm>
          <a:prstGeom prst="ellipse">
            <a:avLst/>
          </a:prstGeom>
          <a:ln cmpd="sng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E" sz="3200" b="1" dirty="0" smtClean="0"/>
              <a:t>The “Cloud</a:t>
            </a:r>
            <a:r>
              <a:rPr lang="en-IE" sz="3200" dirty="0" smtClean="0"/>
              <a:t>”</a:t>
            </a:r>
            <a:endParaRPr lang="en-IE" sz="3200" dirty="0"/>
          </a:p>
        </p:txBody>
      </p:sp>
      <p:sp>
        <p:nvSpPr>
          <p:cNvPr id="8" name="Oval 7"/>
          <p:cNvSpPr/>
          <p:nvPr/>
        </p:nvSpPr>
        <p:spPr>
          <a:xfrm>
            <a:off x="4034800" y="1870720"/>
            <a:ext cx="4771648" cy="2426568"/>
          </a:xfrm>
          <a:prstGeom prst="ellipse">
            <a:avLst/>
          </a:prstGeom>
          <a:ln cmpd="sng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E" sz="3200" b="1" dirty="0"/>
              <a:t>Web architecture , open access to library data and services</a:t>
            </a:r>
          </a:p>
        </p:txBody>
      </p:sp>
      <p:sp>
        <p:nvSpPr>
          <p:cNvPr id="9" name="Oval 8"/>
          <p:cNvSpPr/>
          <p:nvPr/>
        </p:nvSpPr>
        <p:spPr>
          <a:xfrm>
            <a:off x="29384" y="1870720"/>
            <a:ext cx="3619520" cy="1213284"/>
          </a:xfrm>
          <a:prstGeom prst="ellipse">
            <a:avLst/>
          </a:prstGeom>
          <a:ln cmpd="sng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E" sz="3200" b="1" dirty="0"/>
              <a:t>Supporting research</a:t>
            </a:r>
          </a:p>
        </p:txBody>
      </p:sp>
    </p:spTree>
    <p:extLst>
      <p:ext uri="{BB962C8B-B14F-4D97-AF65-F5344CB8AC3E}">
        <p14:creationId xmlns:p14="http://schemas.microsoft.com/office/powerpoint/2010/main" val="311350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13732" y="325506"/>
            <a:ext cx="7416824" cy="1454460"/>
          </a:xfrm>
          <a:prstGeom prst="ellipse">
            <a:avLst/>
          </a:prstGeom>
          <a:ln cmpd="sng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E" sz="3200" b="1" dirty="0"/>
              <a:t>User experience/User centric</a:t>
            </a:r>
          </a:p>
        </p:txBody>
      </p:sp>
      <p:sp>
        <p:nvSpPr>
          <p:cNvPr id="3" name="Oval 2"/>
          <p:cNvSpPr/>
          <p:nvPr/>
        </p:nvSpPr>
        <p:spPr>
          <a:xfrm>
            <a:off x="307856" y="2173992"/>
            <a:ext cx="4371176" cy="914400"/>
          </a:xfrm>
          <a:prstGeom prst="ellipse">
            <a:avLst/>
          </a:prstGeom>
          <a:ln cmpd="sng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E" sz="3200" b="1" dirty="0"/>
              <a:t>Search/discovery</a:t>
            </a:r>
          </a:p>
        </p:txBody>
      </p:sp>
      <p:sp>
        <p:nvSpPr>
          <p:cNvPr id="4" name="Oval 3"/>
          <p:cNvSpPr/>
          <p:nvPr/>
        </p:nvSpPr>
        <p:spPr>
          <a:xfrm>
            <a:off x="-23192" y="4050784"/>
            <a:ext cx="5846440" cy="1202432"/>
          </a:xfrm>
          <a:prstGeom prst="ellipse">
            <a:avLst/>
          </a:prstGeom>
          <a:ln cmpd="sng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E" sz="3200" b="1" dirty="0"/>
              <a:t>Reaching new users, engagement</a:t>
            </a:r>
          </a:p>
        </p:txBody>
      </p:sp>
      <p:sp>
        <p:nvSpPr>
          <p:cNvPr id="5" name="Oval 4"/>
          <p:cNvSpPr/>
          <p:nvPr/>
        </p:nvSpPr>
        <p:spPr>
          <a:xfrm>
            <a:off x="1820144" y="5881464"/>
            <a:ext cx="6700192" cy="914400"/>
          </a:xfrm>
          <a:prstGeom prst="ellipse">
            <a:avLst/>
          </a:prstGeom>
          <a:ln cmpd="sng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E" sz="3200" b="1" dirty="0"/>
              <a:t>Dissemination/Marketing</a:t>
            </a:r>
          </a:p>
        </p:txBody>
      </p:sp>
      <p:sp>
        <p:nvSpPr>
          <p:cNvPr id="6" name="Oval 5"/>
          <p:cNvSpPr/>
          <p:nvPr/>
        </p:nvSpPr>
        <p:spPr>
          <a:xfrm>
            <a:off x="5170240" y="2398752"/>
            <a:ext cx="3973760" cy="914400"/>
          </a:xfrm>
          <a:prstGeom prst="ellipse">
            <a:avLst/>
          </a:prstGeom>
          <a:ln cmpd="sng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E" sz="3200" b="1" dirty="0"/>
              <a:t>CPD, learning</a:t>
            </a:r>
          </a:p>
        </p:txBody>
      </p:sp>
    </p:spTree>
    <p:extLst>
      <p:ext uri="{BB962C8B-B14F-4D97-AF65-F5344CB8AC3E}">
        <p14:creationId xmlns:p14="http://schemas.microsoft.com/office/powerpoint/2010/main" val="200590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Finally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IE" dirty="0" smtClean="0"/>
          </a:p>
          <a:p>
            <a:pPr algn="ctr">
              <a:buNone/>
            </a:pPr>
            <a:r>
              <a:rPr lang="en-IE" sz="4000" dirty="0" smtClean="0"/>
              <a:t>Twitter</a:t>
            </a:r>
          </a:p>
          <a:p>
            <a:pPr algn="ctr">
              <a:buNone/>
            </a:pPr>
            <a:endParaRPr lang="en-IE" sz="4000" dirty="0"/>
          </a:p>
          <a:p>
            <a:pPr algn="ctr">
              <a:buNone/>
            </a:pPr>
            <a:r>
              <a:rPr lang="en-IE" sz="4000" dirty="0" smtClean="0"/>
              <a:t>Conference hashtag</a:t>
            </a:r>
          </a:p>
          <a:p>
            <a:pPr algn="ctr">
              <a:buNone/>
            </a:pPr>
            <a:r>
              <a:rPr lang="en-IE" sz="4000" dirty="0"/>
              <a:t>#ili2012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463" y="144463"/>
            <a:ext cx="169545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IE" sz="4000" dirty="0" smtClean="0"/>
              <a:t>		</a:t>
            </a:r>
          </a:p>
          <a:p>
            <a:pPr algn="ctr">
              <a:buNone/>
            </a:pPr>
            <a:endParaRPr lang="en-IE" sz="4000" dirty="0" smtClean="0"/>
          </a:p>
          <a:p>
            <a:pPr algn="ctr">
              <a:buNone/>
            </a:pPr>
            <a:r>
              <a:rPr lang="en-IE" sz="4000" dirty="0" smtClean="0"/>
              <a:t>Thank you</a:t>
            </a:r>
            <a:endParaRPr lang="en-IE" sz="4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463" y="144463"/>
            <a:ext cx="169545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856" y="639156"/>
            <a:ext cx="8229600" cy="696913"/>
          </a:xfrm>
        </p:spPr>
        <p:txBody>
          <a:bodyPr>
            <a:normAutofit fontScale="90000"/>
          </a:bodyPr>
          <a:lstStyle/>
          <a:p>
            <a:r>
              <a:rPr lang="en-IE" dirty="0" smtClean="0"/>
              <a:t/>
            </a:r>
            <a:br>
              <a:rPr lang="en-IE" dirty="0" smtClean="0"/>
            </a:br>
            <a:r>
              <a:rPr lang="en-IE" dirty="0" smtClean="0"/>
              <a:t>Thank You</a:t>
            </a:r>
            <a:br>
              <a:rPr lang="en-IE" dirty="0" smtClean="0"/>
            </a:br>
            <a:r>
              <a:rPr lang="en-IE" sz="4000" dirty="0" smtClean="0"/>
              <a:t>LIRHEAnet and the Library, NUI Maynooth</a:t>
            </a:r>
            <a:endParaRPr lang="en-IE" sz="40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6819" y="1916832"/>
            <a:ext cx="6034617" cy="4525963"/>
          </a:xfrm>
        </p:spPr>
      </p:pic>
      <p:pic>
        <p:nvPicPr>
          <p:cNvPr id="1026" name="Picture 2" descr="G:\lir-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916832"/>
            <a:ext cx="2114550" cy="245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722952" y="6488668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E" dirty="0" smtClean="0"/>
              <a:t>Photo Credit: Alan Monahan</a:t>
            </a:r>
            <a:endParaRPr lang="en-IE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4463" y="144463"/>
            <a:ext cx="169545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18135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800200"/>
          </a:xfrm>
        </p:spPr>
        <p:txBody>
          <a:bodyPr>
            <a:normAutofit fontScale="90000"/>
          </a:bodyPr>
          <a:lstStyle/>
          <a:p>
            <a:r>
              <a:rPr lang="en-IE" dirty="0" smtClean="0"/>
              <a:t/>
            </a:r>
            <a:br>
              <a:rPr lang="en-IE" dirty="0" smtClean="0"/>
            </a:br>
            <a:r>
              <a:rPr lang="en-IE" dirty="0" smtClean="0"/>
              <a:t>THE INNOVATION</a:t>
            </a:r>
            <a:br>
              <a:rPr lang="en-IE" dirty="0" smtClean="0"/>
            </a:br>
            <a:r>
              <a:rPr lang="en-IE" dirty="0" smtClean="0"/>
              <a:t> </a:t>
            </a:r>
            <a:r>
              <a:rPr lang="en-IE" dirty="0"/>
              <a:t>AND </a:t>
            </a:r>
            <a:r>
              <a:rPr lang="en-IE" dirty="0" smtClean="0"/>
              <a:t>TECHNOLOGY </a:t>
            </a:r>
            <a:r>
              <a:rPr lang="en-IE" dirty="0"/>
              <a:t>CONFERENCE</a:t>
            </a:r>
            <a:br>
              <a:rPr lang="en-IE" dirty="0"/>
            </a:br>
            <a:r>
              <a:rPr lang="en-IE" dirty="0"/>
              <a:t>FOR INFORMATION </a:t>
            </a:r>
            <a:r>
              <a:rPr lang="en-IE" dirty="0" smtClean="0"/>
              <a:t>PROFESSIONALS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84984"/>
            <a:ext cx="8229600" cy="2841179"/>
          </a:xfrm>
        </p:spPr>
        <p:txBody>
          <a:bodyPr>
            <a:normAutofit fontScale="92500" lnSpcReduction="20000"/>
          </a:bodyPr>
          <a:lstStyle/>
          <a:p>
            <a:r>
              <a:rPr lang="en-IE" dirty="0" smtClean="0"/>
              <a:t>Workshops  29 </a:t>
            </a:r>
            <a:r>
              <a:rPr lang="en-IE" dirty="0"/>
              <a:t>October 2012 </a:t>
            </a:r>
            <a:endParaRPr lang="en-IE" dirty="0" smtClean="0"/>
          </a:p>
          <a:p>
            <a:endParaRPr lang="en-IE" dirty="0"/>
          </a:p>
          <a:p>
            <a:r>
              <a:rPr lang="en-IE" dirty="0" smtClean="0"/>
              <a:t>Conference and sponsor showcase</a:t>
            </a:r>
          </a:p>
          <a:p>
            <a:pPr>
              <a:buNone/>
            </a:pPr>
            <a:r>
              <a:rPr lang="en-IE" dirty="0" smtClean="0"/>
              <a:t> 	30 and 31 October 2012</a:t>
            </a:r>
          </a:p>
          <a:p>
            <a:endParaRPr lang="en-IE" dirty="0"/>
          </a:p>
          <a:p>
            <a:r>
              <a:rPr lang="it-IT" dirty="0" smtClean="0"/>
              <a:t>Olympia Conference Centre, London</a:t>
            </a:r>
            <a:endParaRPr lang="en-IE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463" y="144463"/>
            <a:ext cx="169545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8184" y="2852936"/>
            <a:ext cx="2520280" cy="1585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78121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Attendees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5257800"/>
          </a:xfrm>
        </p:spPr>
        <p:txBody>
          <a:bodyPr>
            <a:normAutofit/>
          </a:bodyPr>
          <a:lstStyle/>
          <a:p>
            <a:r>
              <a:rPr lang="en-IE" dirty="0" smtClean="0"/>
              <a:t>Europe</a:t>
            </a:r>
          </a:p>
          <a:p>
            <a:r>
              <a:rPr lang="en-IE" dirty="0" smtClean="0"/>
              <a:t>Ireland</a:t>
            </a:r>
          </a:p>
          <a:p>
            <a:r>
              <a:rPr lang="en-IE" dirty="0" smtClean="0"/>
              <a:t>United Kingdom</a:t>
            </a:r>
          </a:p>
          <a:p>
            <a:r>
              <a:rPr lang="en-IE" dirty="0" smtClean="0"/>
              <a:t>North America</a:t>
            </a:r>
          </a:p>
          <a:p>
            <a:r>
              <a:rPr lang="en-IE" dirty="0" smtClean="0"/>
              <a:t>Australia</a:t>
            </a:r>
          </a:p>
          <a:p>
            <a:endParaRPr lang="en-IE" dirty="0" smtClean="0"/>
          </a:p>
          <a:p>
            <a:endParaRPr lang="en-IE" dirty="0" smtClean="0"/>
          </a:p>
          <a:p>
            <a:pPr>
              <a:buNone/>
            </a:pPr>
            <a:r>
              <a:rPr lang="en-IE" sz="2000" dirty="0" smtClean="0"/>
              <a:t>Map source: </a:t>
            </a:r>
          </a:p>
          <a:p>
            <a:pPr>
              <a:buNone/>
            </a:pPr>
            <a:r>
              <a:rPr lang="en-IE" sz="2000" dirty="0" smtClean="0">
                <a:hlinkClick r:id="rId2"/>
              </a:rPr>
              <a:t>http://commons.wikimedia.org/wiki/File:World_Map.jpg#filelinks</a:t>
            </a:r>
            <a:endParaRPr lang="en-IE" sz="2000" dirty="0" smtClean="0"/>
          </a:p>
          <a:p>
            <a:pPr>
              <a:buNone/>
            </a:pPr>
            <a:r>
              <a:rPr lang="en-IE" sz="2000" dirty="0" smtClean="0"/>
              <a:t>This file is licensed under the </a:t>
            </a:r>
            <a:r>
              <a:rPr lang="en-IE" sz="2000" dirty="0" smtClean="0">
                <a:hlinkClick r:id="rId3" tooltip="w:en:Creative Commons"/>
              </a:rPr>
              <a:t>Creative Commons</a:t>
            </a:r>
            <a:r>
              <a:rPr lang="en-IE" sz="2000" dirty="0" smtClean="0"/>
              <a:t> </a:t>
            </a:r>
            <a:r>
              <a:rPr lang="en-IE" sz="2000" dirty="0" smtClean="0">
                <a:hlinkClick r:id="rId4"/>
              </a:rPr>
              <a:t>Attribution 3.0 </a:t>
            </a:r>
            <a:r>
              <a:rPr lang="en-IE" sz="2000" dirty="0" err="1" smtClean="0">
                <a:hlinkClick r:id="rId4"/>
              </a:rPr>
              <a:t>Unported</a:t>
            </a:r>
            <a:endParaRPr lang="en-IE" sz="2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4463" y="144463"/>
            <a:ext cx="169545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2" name="Picture 6" descr="http://upload.wikimedia.org/wikipedia/commons/thumb/a/aa/World_Map.jpg/640px-World_Map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47864" y="2204864"/>
            <a:ext cx="6096000" cy="30289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0128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755576" y="1412776"/>
          <a:ext cx="8388424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44463" y="144463"/>
            <a:ext cx="169545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14505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1600" y="1844823"/>
            <a:ext cx="705678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E" sz="4000" b="1" dirty="0"/>
              <a:t>Re-imagine, Renew, Reboot: Innovating </a:t>
            </a:r>
            <a:r>
              <a:rPr lang="en-IE" sz="4000" b="1" dirty="0" smtClean="0"/>
              <a:t>for Success</a:t>
            </a:r>
            <a:endParaRPr lang="en-IE" sz="40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463" y="144463"/>
            <a:ext cx="169545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7917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2771800" y="274638"/>
            <a:ext cx="3888432" cy="1143000"/>
          </a:xfrm>
        </p:spPr>
        <p:txBody>
          <a:bodyPr/>
          <a:lstStyle/>
          <a:p>
            <a:r>
              <a:rPr lang="en-IE" dirty="0" smtClean="0"/>
              <a:t>Context</a:t>
            </a:r>
            <a:endParaRPr lang="en-IE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93122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sz="4000" dirty="0"/>
          </a:p>
          <a:p>
            <a:r>
              <a:rPr lang="en-IE" sz="4000" dirty="0" smtClean="0"/>
              <a:t>Innovative  Services</a:t>
            </a:r>
          </a:p>
          <a:p>
            <a:r>
              <a:rPr lang="en-IE" sz="4000" dirty="0" smtClean="0"/>
              <a:t>Fast changing technology landscape</a:t>
            </a:r>
          </a:p>
          <a:p>
            <a:r>
              <a:rPr lang="en-IE" sz="4000" dirty="0" smtClean="0"/>
              <a:t>Budgets under pressure</a:t>
            </a:r>
          </a:p>
          <a:p>
            <a:endParaRPr lang="en-IE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463" y="144463"/>
            <a:ext cx="169545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2771800" y="274638"/>
            <a:ext cx="5915000" cy="1143000"/>
          </a:xfrm>
        </p:spPr>
        <p:txBody>
          <a:bodyPr/>
          <a:lstStyle/>
          <a:p>
            <a:r>
              <a:rPr lang="en-IE" dirty="0" smtClean="0"/>
              <a:t>Context</a:t>
            </a:r>
            <a:endParaRPr lang="en-IE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683568" y="1600200"/>
            <a:ext cx="8003232" cy="4525963"/>
          </a:xfrm>
        </p:spPr>
        <p:txBody>
          <a:bodyPr>
            <a:normAutofit/>
          </a:bodyPr>
          <a:lstStyle/>
          <a:p>
            <a:endParaRPr lang="en-IE" sz="4000" dirty="0" smtClean="0"/>
          </a:p>
          <a:p>
            <a:r>
              <a:rPr lang="en-IE" sz="4000" dirty="0" smtClean="0"/>
              <a:t>Expectations  of customers/users/patrons</a:t>
            </a:r>
          </a:p>
          <a:p>
            <a:r>
              <a:rPr lang="en-IE" sz="4000" dirty="0" smtClean="0"/>
              <a:t>Access to information everywhere on a variety of devices</a:t>
            </a:r>
            <a:endParaRPr lang="en-IE" sz="40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463" y="144463"/>
            <a:ext cx="169545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90943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IE" dirty="0" smtClean="0"/>
              <a:t>Keynote speakers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39552" y="16288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lvl="3">
              <a:buFont typeface="Arial" pitchFamily="34" charset="0"/>
              <a:buChar char="•"/>
            </a:pPr>
            <a:r>
              <a:rPr lang="en-IE" sz="3200" b="1" dirty="0" smtClean="0"/>
              <a:t>R. David Lankes</a:t>
            </a:r>
            <a:endParaRPr lang="en-IE" sz="3200" b="1" i="1" dirty="0" smtClean="0"/>
          </a:p>
          <a:p>
            <a:pPr marL="1828800" lvl="4" indent="0">
              <a:buNone/>
            </a:pPr>
            <a:r>
              <a:rPr lang="en-IE" sz="3800" dirty="0" smtClean="0"/>
              <a:t>Syracuse </a:t>
            </a:r>
            <a:r>
              <a:rPr lang="en-IE" sz="3800" dirty="0"/>
              <a:t>University </a:t>
            </a:r>
            <a:r>
              <a:rPr lang="en-IE" sz="3800" dirty="0" smtClean="0"/>
              <a:t>School of </a:t>
            </a:r>
            <a:r>
              <a:rPr lang="en-IE" sz="3800" dirty="0"/>
              <a:t>Information </a:t>
            </a:r>
            <a:r>
              <a:rPr lang="en-IE" sz="3800" dirty="0" smtClean="0"/>
              <a:t>Studies. </a:t>
            </a:r>
            <a:r>
              <a:rPr lang="en-IE" sz="3800" dirty="0"/>
              <a:t>Director, </a:t>
            </a:r>
            <a:r>
              <a:rPr lang="en-IE" sz="3800" dirty="0" smtClean="0"/>
              <a:t>Information Institute </a:t>
            </a:r>
            <a:r>
              <a:rPr lang="en-IE" sz="3800" dirty="0"/>
              <a:t>of </a:t>
            </a:r>
            <a:r>
              <a:rPr lang="en-IE" sz="3800" dirty="0" smtClean="0"/>
              <a:t>Syracuse, New York, USA</a:t>
            </a:r>
          </a:p>
          <a:p>
            <a:pPr marL="0" indent="0" algn="ctr">
              <a:buNone/>
            </a:pPr>
            <a:r>
              <a:rPr lang="en-IE" sz="3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“Stop lending and start sharing”</a:t>
            </a:r>
          </a:p>
          <a:p>
            <a:endParaRPr lang="en-IE" dirty="0"/>
          </a:p>
          <a:p>
            <a:pPr lvl="3">
              <a:buFont typeface="Arial" pitchFamily="34" charset="0"/>
              <a:buChar char="•"/>
            </a:pPr>
            <a:r>
              <a:rPr lang="en-IE" sz="3800" b="1" dirty="0" smtClean="0"/>
              <a:t>Roly Keating</a:t>
            </a:r>
          </a:p>
          <a:p>
            <a:pPr marL="914400" lvl="2" indent="0">
              <a:buNone/>
            </a:pPr>
            <a:r>
              <a:rPr lang="en-IE" sz="3800" dirty="0" smtClean="0"/>
              <a:t>	Chief Executive, British Library</a:t>
            </a:r>
          </a:p>
          <a:p>
            <a:pPr marL="400050" lvl="1" indent="0" algn="ctr">
              <a:buNone/>
            </a:pPr>
            <a:r>
              <a:rPr lang="en-IE" sz="34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“The journey to digital at the British Library”</a:t>
            </a:r>
            <a:endParaRPr lang="en-IE" sz="34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463" y="144463"/>
            <a:ext cx="169545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30" y="4022580"/>
            <a:ext cx="1171575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30" y="1700808"/>
            <a:ext cx="1152525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535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490</TotalTime>
  <Words>805</Words>
  <Application>Microsoft Office PowerPoint</Application>
  <PresentationFormat>On-screen Show (4:3)</PresentationFormat>
  <Paragraphs>180</Paragraphs>
  <Slides>15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 Internet Librarian International 2012  Re-imagine, Renew and Reboot: Innovating for Success</vt:lpstr>
      <vt:lpstr> Thank You LIRHEAnet and the Library, NUI Maynooth</vt:lpstr>
      <vt:lpstr> THE INNOVATION  AND TECHNOLOGY CONFERENCE FOR INFORMATION PROFESSIONALS</vt:lpstr>
      <vt:lpstr>Attendees </vt:lpstr>
      <vt:lpstr>PowerPoint Presentation</vt:lpstr>
      <vt:lpstr>PowerPoint Presentation</vt:lpstr>
      <vt:lpstr>Context</vt:lpstr>
      <vt:lpstr>Context</vt:lpstr>
      <vt:lpstr>Keynote speakers</vt:lpstr>
      <vt:lpstr>     Parallel Sessions “Tracks”</vt:lpstr>
      <vt:lpstr>PowerPoint Presentation</vt:lpstr>
      <vt:lpstr>PowerPoint Presentation</vt:lpstr>
      <vt:lpstr>PowerPoint Presentation</vt:lpstr>
      <vt:lpstr>Finally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 Librarian International 2012</dc:title>
  <dc:creator>Marie G. Cullen</dc:creator>
  <cp:lastModifiedBy>Marie G. Cullen</cp:lastModifiedBy>
  <cp:revision>51</cp:revision>
  <dcterms:created xsi:type="dcterms:W3CDTF">2013-03-18T18:33:13Z</dcterms:created>
  <dcterms:modified xsi:type="dcterms:W3CDTF">2013-03-22T07:40:30Z</dcterms:modified>
</cp:coreProperties>
</file>