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sldIdLst>
    <p:sldId id="306" r:id="rId2"/>
    <p:sldId id="324" r:id="rId3"/>
    <p:sldId id="325" r:id="rId4"/>
    <p:sldId id="326" r:id="rId5"/>
    <p:sldId id="329" r:id="rId6"/>
    <p:sldId id="327" r:id="rId7"/>
    <p:sldId id="309" r:id="rId8"/>
    <p:sldId id="307" r:id="rId9"/>
    <p:sldId id="310" r:id="rId10"/>
    <p:sldId id="313" r:id="rId11"/>
    <p:sldId id="311" r:id="rId12"/>
    <p:sldId id="312" r:id="rId13"/>
    <p:sldId id="315" r:id="rId14"/>
    <p:sldId id="316" r:id="rId15"/>
    <p:sldId id="317" r:id="rId16"/>
    <p:sldId id="318" r:id="rId17"/>
    <p:sldId id="320" r:id="rId18"/>
    <p:sldId id="321" r:id="rId19"/>
    <p:sldId id="322" r:id="rId20"/>
    <p:sldId id="328" r:id="rId21"/>
    <p:sldId id="323" r:id="rId22"/>
    <p:sldId id="319" r:id="rId23"/>
    <p:sldId id="314" r:id="rId24"/>
    <p:sldId id="308" r:id="rId25"/>
  </p:sldIdLst>
  <p:sldSz cx="9144000" cy="6858000" type="screen4x3"/>
  <p:notesSz cx="6858000" cy="9144000"/>
  <p:custDataLst>
    <p:tags r:id="rId27"/>
  </p:custDataLst>
  <p:defaultTextStyle>
    <a:defPPr>
      <a:defRPr lang="en-IE"/>
    </a:defPPr>
    <a:lvl1pPr algn="ctr" rtl="0" eaLnBrk="0" fontAlgn="base" hangingPunct="0">
      <a:spcBef>
        <a:spcPct val="0"/>
      </a:spcBef>
      <a:spcAft>
        <a:spcPct val="0"/>
      </a:spcAft>
      <a:defRPr sz="1200" kern="1200">
        <a:solidFill>
          <a:schemeClr val="tx1"/>
        </a:solidFill>
        <a:latin typeface="Times" charset="0"/>
        <a:ea typeface="+mn-ea"/>
        <a:cs typeface="+mn-cs"/>
      </a:defRPr>
    </a:lvl1pPr>
    <a:lvl2pPr marL="457200" algn="ctr" rtl="0" eaLnBrk="0" fontAlgn="base" hangingPunct="0">
      <a:spcBef>
        <a:spcPct val="0"/>
      </a:spcBef>
      <a:spcAft>
        <a:spcPct val="0"/>
      </a:spcAft>
      <a:defRPr sz="1200" kern="1200">
        <a:solidFill>
          <a:schemeClr val="tx1"/>
        </a:solidFill>
        <a:latin typeface="Times" charset="0"/>
        <a:ea typeface="+mn-ea"/>
        <a:cs typeface="+mn-cs"/>
      </a:defRPr>
    </a:lvl2pPr>
    <a:lvl3pPr marL="914400" algn="ctr" rtl="0" eaLnBrk="0" fontAlgn="base" hangingPunct="0">
      <a:spcBef>
        <a:spcPct val="0"/>
      </a:spcBef>
      <a:spcAft>
        <a:spcPct val="0"/>
      </a:spcAft>
      <a:defRPr sz="1200" kern="1200">
        <a:solidFill>
          <a:schemeClr val="tx1"/>
        </a:solidFill>
        <a:latin typeface="Times" charset="0"/>
        <a:ea typeface="+mn-ea"/>
        <a:cs typeface="+mn-cs"/>
      </a:defRPr>
    </a:lvl3pPr>
    <a:lvl4pPr marL="1371600" algn="ctr" rtl="0" eaLnBrk="0" fontAlgn="base" hangingPunct="0">
      <a:spcBef>
        <a:spcPct val="0"/>
      </a:spcBef>
      <a:spcAft>
        <a:spcPct val="0"/>
      </a:spcAft>
      <a:defRPr sz="1200" kern="1200">
        <a:solidFill>
          <a:schemeClr val="tx1"/>
        </a:solidFill>
        <a:latin typeface="Times" charset="0"/>
        <a:ea typeface="+mn-ea"/>
        <a:cs typeface="+mn-cs"/>
      </a:defRPr>
    </a:lvl4pPr>
    <a:lvl5pPr marL="1828800" algn="ctr" rtl="0" eaLnBrk="0" fontAlgn="base" hangingPunct="0">
      <a:spcBef>
        <a:spcPct val="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Times" charset="0"/>
        <a:ea typeface="+mn-ea"/>
        <a:cs typeface="+mn-cs"/>
      </a:defRPr>
    </a:lvl6pPr>
    <a:lvl7pPr marL="2743200" algn="l" defTabSz="914400" rtl="0" eaLnBrk="1" latinLnBrk="0" hangingPunct="1">
      <a:defRPr sz="1200" kern="1200">
        <a:solidFill>
          <a:schemeClr val="tx1"/>
        </a:solidFill>
        <a:latin typeface="Times" charset="0"/>
        <a:ea typeface="+mn-ea"/>
        <a:cs typeface="+mn-cs"/>
      </a:defRPr>
    </a:lvl7pPr>
    <a:lvl8pPr marL="3200400" algn="l" defTabSz="914400" rtl="0" eaLnBrk="1" latinLnBrk="0" hangingPunct="1">
      <a:defRPr sz="1200" kern="1200">
        <a:solidFill>
          <a:schemeClr val="tx1"/>
        </a:solidFill>
        <a:latin typeface="Times" charset="0"/>
        <a:ea typeface="+mn-ea"/>
        <a:cs typeface="+mn-cs"/>
      </a:defRPr>
    </a:lvl8pPr>
    <a:lvl9pPr marL="3657600" algn="l" defTabSz="914400" rtl="0" eaLnBrk="1" latinLnBrk="0" hangingPunct="1">
      <a:defRPr sz="12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1F1D"/>
    <a:srgbClr val="9ACD34"/>
    <a:srgbClr val="359A34"/>
    <a:srgbClr val="323266"/>
    <a:srgbClr val="333366"/>
    <a:srgbClr val="337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6978" autoAdjust="0"/>
  </p:normalViewPr>
  <p:slideViewPr>
    <p:cSldViewPr>
      <p:cViewPr varScale="1">
        <p:scale>
          <a:sx n="51" d="100"/>
          <a:sy n="51" d="100"/>
        </p:scale>
        <p:origin x="-211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2BDE99-A7E5-4F20-8658-69561F13D2FC}" type="datetimeFigureOut">
              <a:rPr lang="en-IE" smtClean="0"/>
              <a:t>12/03/2013</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3E843C-4685-452F-A248-C375982E4EE4}" type="slidenum">
              <a:rPr lang="en-IE" smtClean="0"/>
              <a:t>‹#›</a:t>
            </a:fld>
            <a:endParaRPr lang="en-IE"/>
          </a:p>
        </p:txBody>
      </p:sp>
    </p:spTree>
    <p:extLst>
      <p:ext uri="{BB962C8B-B14F-4D97-AF65-F5344CB8AC3E}">
        <p14:creationId xmlns:p14="http://schemas.microsoft.com/office/powerpoint/2010/main" val="3329978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UCD Library</a:t>
            </a:r>
            <a:r>
              <a:rPr lang="en-IE" baseline="0" dirty="0" smtClean="0"/>
              <a:t> is currently piloting </a:t>
            </a:r>
            <a:r>
              <a:rPr lang="en-IE" baseline="0" dirty="0" err="1" smtClean="0"/>
              <a:t>LibGuides</a:t>
            </a:r>
            <a:r>
              <a:rPr lang="en-IE" baseline="0" dirty="0" smtClean="0"/>
              <a:t>. </a:t>
            </a:r>
            <a:endParaRPr lang="en-IE" dirty="0"/>
          </a:p>
        </p:txBody>
      </p:sp>
      <p:sp>
        <p:nvSpPr>
          <p:cNvPr id="4" name="Slide Number Placeholder 3"/>
          <p:cNvSpPr>
            <a:spLocks noGrp="1"/>
          </p:cNvSpPr>
          <p:nvPr>
            <p:ph type="sldNum" sz="quarter" idx="10"/>
          </p:nvPr>
        </p:nvSpPr>
        <p:spPr/>
        <p:txBody>
          <a:bodyPr/>
          <a:lstStyle/>
          <a:p>
            <a:fld id="{653E843C-4685-452F-A248-C375982E4EE4}" type="slidenum">
              <a:rPr lang="en-IE" smtClean="0"/>
              <a:t>1</a:t>
            </a:fld>
            <a:endParaRPr lang="en-IE"/>
          </a:p>
        </p:txBody>
      </p:sp>
    </p:spTree>
    <p:extLst>
      <p:ext uri="{BB962C8B-B14F-4D97-AF65-F5344CB8AC3E}">
        <p14:creationId xmlns:p14="http://schemas.microsoft.com/office/powerpoint/2010/main" val="1504465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53E843C-4685-452F-A248-C375982E4EE4}" type="slidenum">
              <a:rPr lang="en-IE" smtClean="0"/>
              <a:t>7</a:t>
            </a:fld>
            <a:endParaRPr lang="en-IE"/>
          </a:p>
        </p:txBody>
      </p:sp>
    </p:spTree>
    <p:extLst>
      <p:ext uri="{BB962C8B-B14F-4D97-AF65-F5344CB8AC3E}">
        <p14:creationId xmlns:p14="http://schemas.microsoft.com/office/powerpoint/2010/main" val="290908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53E843C-4685-452F-A248-C375982E4EE4}" type="slidenum">
              <a:rPr lang="en-IE" smtClean="0"/>
              <a:t>13</a:t>
            </a:fld>
            <a:endParaRPr lang="en-IE"/>
          </a:p>
        </p:txBody>
      </p:sp>
    </p:spTree>
    <p:extLst>
      <p:ext uri="{BB962C8B-B14F-4D97-AF65-F5344CB8AC3E}">
        <p14:creationId xmlns:p14="http://schemas.microsoft.com/office/powerpoint/2010/main" val="751822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53E843C-4685-452F-A248-C375982E4EE4}" type="slidenum">
              <a:rPr lang="en-IE" smtClean="0"/>
              <a:t>20</a:t>
            </a:fld>
            <a:endParaRPr lang="en-IE"/>
          </a:p>
        </p:txBody>
      </p:sp>
    </p:spTree>
    <p:extLst>
      <p:ext uri="{BB962C8B-B14F-4D97-AF65-F5344CB8AC3E}">
        <p14:creationId xmlns:p14="http://schemas.microsoft.com/office/powerpoint/2010/main" val="1837501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53E843C-4685-452F-A248-C375982E4EE4}" type="slidenum">
              <a:rPr lang="en-IE" smtClean="0"/>
              <a:t>24</a:t>
            </a:fld>
            <a:endParaRPr lang="en-IE"/>
          </a:p>
        </p:txBody>
      </p:sp>
    </p:spTree>
    <p:extLst>
      <p:ext uri="{BB962C8B-B14F-4D97-AF65-F5344CB8AC3E}">
        <p14:creationId xmlns:p14="http://schemas.microsoft.com/office/powerpoint/2010/main" val="2214188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5588"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550" y="4908550"/>
            <a:ext cx="1114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5943600" y="5257800"/>
            <a:ext cx="2459038" cy="685800"/>
          </a:xfrm>
          <a:prstGeom prst="rect">
            <a:avLst/>
          </a:prstGeom>
          <a:noFill/>
          <a:ln w="9525">
            <a:noFill/>
            <a:miter lim="800000"/>
            <a:headEnd/>
            <a:tailEnd/>
          </a:ln>
          <a:effectLst/>
        </p:spPr>
        <p:txBody>
          <a:bodyPr lIns="0" tIns="0" rIns="0" bIns="0" anchor="ctr"/>
          <a:lstStyle/>
          <a:p>
            <a:pPr algn="l">
              <a:lnSpc>
                <a:spcPct val="130000"/>
              </a:lnSpc>
              <a:defRPr/>
            </a:pPr>
            <a:r>
              <a:rPr lang="en-IE" sz="1100" b="1">
                <a:solidFill>
                  <a:srgbClr val="333366"/>
                </a:solidFill>
                <a:latin typeface="Verdana" charset="0"/>
              </a:rPr>
              <a:t>Leabharlann UCD</a:t>
            </a:r>
          </a:p>
          <a:p>
            <a:pPr algn="l">
              <a:lnSpc>
                <a:spcPct val="130000"/>
              </a:lnSpc>
              <a:defRPr/>
            </a:pPr>
            <a:endParaRPr lang="en-IE" sz="1100" b="1">
              <a:solidFill>
                <a:srgbClr val="333366"/>
              </a:solidFill>
              <a:latin typeface="Verdana" charset="0"/>
            </a:endParaRPr>
          </a:p>
          <a:p>
            <a:pPr algn="l">
              <a:lnSpc>
                <a:spcPct val="130000"/>
              </a:lnSpc>
              <a:defRPr/>
            </a:pPr>
            <a:r>
              <a:rPr lang="en-IE" sz="1100" b="1">
                <a:solidFill>
                  <a:srgbClr val="333366"/>
                </a:solidFill>
                <a:latin typeface="Verdana" charset="0"/>
              </a:rPr>
              <a:t>An Coláiste Ollscoile, Baile Átha Cliath,</a:t>
            </a:r>
          </a:p>
          <a:p>
            <a:pPr algn="l">
              <a:lnSpc>
                <a:spcPct val="130000"/>
              </a:lnSpc>
              <a:defRPr/>
            </a:pPr>
            <a:r>
              <a:rPr lang="en-IE" sz="1100" b="1">
                <a:solidFill>
                  <a:srgbClr val="333366"/>
                </a:solidFill>
                <a:latin typeface="Verdana" charset="0"/>
              </a:rPr>
              <a:t>Belfield, Baile Átha Cliath 4, Eire</a:t>
            </a:r>
          </a:p>
        </p:txBody>
      </p:sp>
      <p:sp>
        <p:nvSpPr>
          <p:cNvPr id="7" name="Text Box 7"/>
          <p:cNvSpPr txBox="1">
            <a:spLocks noChangeArrowheads="1"/>
          </p:cNvSpPr>
          <p:nvPr/>
        </p:nvSpPr>
        <p:spPr bwMode="auto">
          <a:xfrm>
            <a:off x="3203575" y="5084763"/>
            <a:ext cx="2459038" cy="685800"/>
          </a:xfrm>
          <a:prstGeom prst="rect">
            <a:avLst/>
          </a:prstGeom>
          <a:noFill/>
          <a:ln w="9525">
            <a:noFill/>
            <a:miter lim="800000"/>
            <a:headEnd/>
            <a:tailEnd/>
          </a:ln>
          <a:effectLst/>
        </p:spPr>
        <p:txBody>
          <a:bodyPr lIns="0" tIns="0" rIns="0" bIns="0" anchor="ctr"/>
          <a:lstStyle/>
          <a:p>
            <a:pPr algn="l">
              <a:lnSpc>
                <a:spcPct val="130000"/>
              </a:lnSpc>
              <a:defRPr/>
            </a:pPr>
            <a:r>
              <a:rPr lang="en-GB" sz="1100" b="1">
                <a:solidFill>
                  <a:srgbClr val="333366"/>
                </a:solidFill>
                <a:latin typeface="Verdana" charset="0"/>
              </a:rPr>
              <a:t>UCD Library</a:t>
            </a:r>
          </a:p>
          <a:p>
            <a:pPr algn="l">
              <a:lnSpc>
                <a:spcPct val="130000"/>
              </a:lnSpc>
              <a:defRPr/>
            </a:pPr>
            <a:endParaRPr lang="en-GB" sz="1100" b="1">
              <a:solidFill>
                <a:srgbClr val="333366"/>
              </a:solidFill>
              <a:latin typeface="Verdana" charset="0"/>
            </a:endParaRPr>
          </a:p>
          <a:p>
            <a:pPr algn="l">
              <a:lnSpc>
                <a:spcPct val="130000"/>
              </a:lnSpc>
              <a:defRPr/>
            </a:pPr>
            <a:r>
              <a:rPr lang="en-GB" sz="1100" b="1">
                <a:solidFill>
                  <a:srgbClr val="333366"/>
                </a:solidFill>
                <a:latin typeface="Verdana" charset="0"/>
              </a:rPr>
              <a:t>University College Dublin,</a:t>
            </a:r>
          </a:p>
          <a:p>
            <a:pPr algn="l">
              <a:lnSpc>
                <a:spcPct val="130000"/>
              </a:lnSpc>
              <a:defRPr/>
            </a:pPr>
            <a:r>
              <a:rPr lang="en-GB" sz="1100" b="1">
                <a:solidFill>
                  <a:srgbClr val="333366"/>
                </a:solidFill>
                <a:latin typeface="Verdana" charset="0"/>
              </a:rPr>
              <a:t>Belfield, Dublin 4, Ireland</a:t>
            </a:r>
          </a:p>
        </p:txBody>
      </p:sp>
      <p:sp>
        <p:nvSpPr>
          <p:cNvPr id="73730" name="Rectangle 2"/>
          <p:cNvSpPr>
            <a:spLocks noGrp="1" noChangeArrowheads="1"/>
          </p:cNvSpPr>
          <p:nvPr>
            <p:ph type="ctrTitle"/>
          </p:nvPr>
        </p:nvSpPr>
        <p:spPr>
          <a:xfrm>
            <a:off x="1827213" y="338138"/>
            <a:ext cx="6859587" cy="1143000"/>
          </a:xfrm>
        </p:spPr>
        <p:txBody>
          <a:bodyPr/>
          <a:lstStyle>
            <a:lvl1pPr>
              <a:spcBef>
                <a:spcPct val="0"/>
              </a:spcBef>
              <a:defRPr>
                <a:solidFill>
                  <a:schemeClr val="bg1"/>
                </a:solidFill>
              </a:defRPr>
            </a:lvl1pPr>
          </a:lstStyle>
          <a:p>
            <a:r>
              <a:rPr lang="en-US" smtClean="0"/>
              <a:t>Click to edit Master title style</a:t>
            </a:r>
            <a:endParaRPr lang="en-GB"/>
          </a:p>
        </p:txBody>
      </p:sp>
      <p:sp>
        <p:nvSpPr>
          <p:cNvPr id="73731" name="Rectangle 3"/>
          <p:cNvSpPr>
            <a:spLocks noGrp="1" noChangeArrowheads="1"/>
          </p:cNvSpPr>
          <p:nvPr>
            <p:ph type="subTitle" idx="1"/>
          </p:nvPr>
        </p:nvSpPr>
        <p:spPr>
          <a:xfrm>
            <a:off x="1828800" y="1622425"/>
            <a:ext cx="6858000" cy="2514600"/>
          </a:xfrm>
        </p:spPr>
        <p:txBody>
          <a:bodyPr/>
          <a:lstStyle>
            <a:lvl1pPr marL="0" indent="0">
              <a:buFontTx/>
              <a:buNone/>
              <a:defRPr sz="2800">
                <a:solidFill>
                  <a:srgbClr val="337FCC"/>
                </a:solidFill>
              </a:defRPr>
            </a:lvl1pPr>
          </a:lstStyle>
          <a:p>
            <a:r>
              <a:rPr lang="en-US" smtClean="0"/>
              <a:t>Click to edit Master subtitle style</a:t>
            </a:r>
            <a:endParaRPr lang="en-GB"/>
          </a:p>
        </p:txBody>
      </p:sp>
      <p:sp>
        <p:nvSpPr>
          <p:cNvPr id="8" name="Rectangle 4"/>
          <p:cNvSpPr>
            <a:spLocks noGrp="1" noChangeArrowheads="1"/>
          </p:cNvSpPr>
          <p:nvPr>
            <p:ph type="sldNum" sz="quarter" idx="10"/>
          </p:nvPr>
        </p:nvSpPr>
        <p:spPr>
          <a:xfrm>
            <a:off x="5943600" y="6280150"/>
            <a:ext cx="2743200" cy="457200"/>
          </a:xfrm>
        </p:spPr>
        <p:txBody>
          <a:bodyPr/>
          <a:lstStyle>
            <a:lvl1pPr>
              <a:defRPr smtClean="0">
                <a:solidFill>
                  <a:srgbClr val="333366"/>
                </a:solidFill>
              </a:defRPr>
            </a:lvl1pPr>
          </a:lstStyle>
          <a:p>
            <a:pPr>
              <a:defRPr/>
            </a:pPr>
            <a:fld id="{8C4E7FB7-6158-42ED-937D-4195C441F93D}" type="slidenum">
              <a:rPr lang="en-GB"/>
              <a:pPr>
                <a:defRPr/>
              </a:pPr>
              <a:t>‹#›</a:t>
            </a:fld>
            <a:endParaRPr lang="en-GB"/>
          </a:p>
        </p:txBody>
      </p:sp>
    </p:spTree>
    <p:extLst>
      <p:ext uri="{BB962C8B-B14F-4D97-AF65-F5344CB8AC3E}">
        <p14:creationId xmlns:p14="http://schemas.microsoft.com/office/powerpoint/2010/main" val="199996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BB5386F4-60F3-4FAA-B22A-1CD34DF35950}" type="slidenum">
              <a:rPr lang="en-GB"/>
              <a:pPr>
                <a:defRPr/>
              </a:pPr>
              <a:t>‹#›</a:t>
            </a:fld>
            <a:endParaRPr lang="en-GB"/>
          </a:p>
        </p:txBody>
      </p:sp>
    </p:spTree>
    <p:extLst>
      <p:ext uri="{BB962C8B-B14F-4D97-AF65-F5344CB8AC3E}">
        <p14:creationId xmlns:p14="http://schemas.microsoft.com/office/powerpoint/2010/main" val="206403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338138"/>
            <a:ext cx="1847850" cy="60626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95400" y="338138"/>
            <a:ext cx="5391150" cy="6062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84190F3-C488-4449-813F-DFD7A25F942B}" type="slidenum">
              <a:rPr lang="en-GB"/>
              <a:pPr>
                <a:defRPr/>
              </a:pPr>
              <a:t>‹#›</a:t>
            </a:fld>
            <a:endParaRPr lang="en-GB"/>
          </a:p>
        </p:txBody>
      </p:sp>
    </p:spTree>
    <p:extLst>
      <p:ext uri="{BB962C8B-B14F-4D97-AF65-F5344CB8AC3E}">
        <p14:creationId xmlns:p14="http://schemas.microsoft.com/office/powerpoint/2010/main" val="208461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4873910-3C19-44D0-8B10-5C22F66D26CF}" type="slidenum">
              <a:rPr lang="en-GB"/>
              <a:pPr>
                <a:defRPr/>
              </a:pPr>
              <a:t>‹#›</a:t>
            </a:fld>
            <a:endParaRPr lang="en-GB"/>
          </a:p>
        </p:txBody>
      </p:sp>
    </p:spTree>
    <p:extLst>
      <p:ext uri="{BB962C8B-B14F-4D97-AF65-F5344CB8AC3E}">
        <p14:creationId xmlns:p14="http://schemas.microsoft.com/office/powerpoint/2010/main" val="3458140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A62C650-D6B7-4705-9AEE-4B1A4E003A22}" type="slidenum">
              <a:rPr lang="en-GB"/>
              <a:pPr>
                <a:defRPr/>
              </a:pPr>
              <a:t>‹#›</a:t>
            </a:fld>
            <a:endParaRPr lang="en-GB"/>
          </a:p>
        </p:txBody>
      </p:sp>
    </p:spTree>
    <p:extLst>
      <p:ext uri="{BB962C8B-B14F-4D97-AF65-F5344CB8AC3E}">
        <p14:creationId xmlns:p14="http://schemas.microsoft.com/office/powerpoint/2010/main" val="109973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95400" y="1752600"/>
            <a:ext cx="3619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67300" y="1752600"/>
            <a:ext cx="3619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38FE805A-7CE4-4DEC-B522-24586CA4C244}" type="slidenum">
              <a:rPr lang="en-GB"/>
              <a:pPr>
                <a:defRPr/>
              </a:pPr>
              <a:t>‹#›</a:t>
            </a:fld>
            <a:endParaRPr lang="en-GB"/>
          </a:p>
        </p:txBody>
      </p:sp>
    </p:spTree>
    <p:extLst>
      <p:ext uri="{BB962C8B-B14F-4D97-AF65-F5344CB8AC3E}">
        <p14:creationId xmlns:p14="http://schemas.microsoft.com/office/powerpoint/2010/main" val="199584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B493D7FF-17B7-493D-A359-FB4D990F8BFD}" type="slidenum">
              <a:rPr lang="en-GB"/>
              <a:pPr>
                <a:defRPr/>
              </a:pPr>
              <a:t>‹#›</a:t>
            </a:fld>
            <a:endParaRPr lang="en-GB"/>
          </a:p>
        </p:txBody>
      </p:sp>
    </p:spTree>
    <p:extLst>
      <p:ext uri="{BB962C8B-B14F-4D97-AF65-F5344CB8AC3E}">
        <p14:creationId xmlns:p14="http://schemas.microsoft.com/office/powerpoint/2010/main" val="592919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8C9D1CA7-645B-4004-B4E9-3C6448E8F0A9}" type="slidenum">
              <a:rPr lang="en-GB"/>
              <a:pPr>
                <a:defRPr/>
              </a:pPr>
              <a:t>‹#›</a:t>
            </a:fld>
            <a:endParaRPr lang="en-GB"/>
          </a:p>
        </p:txBody>
      </p:sp>
    </p:spTree>
    <p:extLst>
      <p:ext uri="{BB962C8B-B14F-4D97-AF65-F5344CB8AC3E}">
        <p14:creationId xmlns:p14="http://schemas.microsoft.com/office/powerpoint/2010/main" val="2372308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465EDF4-E25C-43A2-B405-13A61E81942D}" type="slidenum">
              <a:rPr lang="en-GB"/>
              <a:pPr>
                <a:defRPr/>
              </a:pPr>
              <a:t>‹#›</a:t>
            </a:fld>
            <a:endParaRPr lang="en-GB"/>
          </a:p>
        </p:txBody>
      </p:sp>
    </p:spTree>
    <p:extLst>
      <p:ext uri="{BB962C8B-B14F-4D97-AF65-F5344CB8AC3E}">
        <p14:creationId xmlns:p14="http://schemas.microsoft.com/office/powerpoint/2010/main" val="68440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D084ACC-D2E1-45A0-AEE3-E42FBC673A77}" type="slidenum">
              <a:rPr lang="en-GB"/>
              <a:pPr>
                <a:defRPr/>
              </a:pPr>
              <a:t>‹#›</a:t>
            </a:fld>
            <a:endParaRPr lang="en-GB"/>
          </a:p>
        </p:txBody>
      </p:sp>
    </p:spTree>
    <p:extLst>
      <p:ext uri="{BB962C8B-B14F-4D97-AF65-F5344CB8AC3E}">
        <p14:creationId xmlns:p14="http://schemas.microsoft.com/office/powerpoint/2010/main" val="357873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AA2A417-9883-4AE2-B780-F6A04EFB1233}" type="slidenum">
              <a:rPr lang="en-GB"/>
              <a:pPr>
                <a:defRPr/>
              </a:pPr>
              <a:t>‹#›</a:t>
            </a:fld>
            <a:endParaRPr lang="en-GB"/>
          </a:p>
        </p:txBody>
      </p:sp>
    </p:spTree>
    <p:extLst>
      <p:ext uri="{BB962C8B-B14F-4D97-AF65-F5344CB8AC3E}">
        <p14:creationId xmlns:p14="http://schemas.microsoft.com/office/powerpoint/2010/main" val="3402027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295400" y="3381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IE" smtClean="0"/>
          </a:p>
        </p:txBody>
      </p:sp>
      <p:sp>
        <p:nvSpPr>
          <p:cNvPr id="1028" name="Rectangle 3"/>
          <p:cNvSpPr>
            <a:spLocks noGrp="1" noChangeArrowheads="1"/>
          </p:cNvSpPr>
          <p:nvPr>
            <p:ph type="body" idx="1"/>
          </p:nvPr>
        </p:nvSpPr>
        <p:spPr bwMode="auto">
          <a:xfrm>
            <a:off x="1295400" y="1752600"/>
            <a:ext cx="7391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1030" name="Rectangle 6"/>
          <p:cNvSpPr>
            <a:spLocks noGrp="1" noChangeArrowheads="1"/>
          </p:cNvSpPr>
          <p:nvPr>
            <p:ph type="sldNum" sz="quarter" idx="4"/>
          </p:nvPr>
        </p:nvSpPr>
        <p:spPr bwMode="auto">
          <a:xfrm>
            <a:off x="7967663" y="6400800"/>
            <a:ext cx="719137"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mtClean="0">
                <a:solidFill>
                  <a:schemeClr val="bg1"/>
                </a:solidFill>
                <a:latin typeface="+mn-lt"/>
              </a:defRPr>
            </a:lvl1pPr>
          </a:lstStyle>
          <a:p>
            <a:pPr>
              <a:defRPr/>
            </a:pPr>
            <a:fld id="{73B1376A-D7FB-4B81-80DC-76FB399355F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lnSpc>
          <a:spcPct val="110000"/>
        </a:lnSpc>
        <a:spcBef>
          <a:spcPct val="50000"/>
        </a:spcBef>
        <a:spcAft>
          <a:spcPct val="0"/>
        </a:spcAft>
        <a:defRPr sz="2800">
          <a:solidFill>
            <a:srgbClr val="337FCC"/>
          </a:solidFill>
          <a:latin typeface="+mj-lt"/>
          <a:ea typeface="+mj-ea"/>
          <a:cs typeface="+mj-cs"/>
        </a:defRPr>
      </a:lvl1pPr>
      <a:lvl2pPr algn="l" rtl="0" eaLnBrk="1" fontAlgn="base" hangingPunct="1">
        <a:lnSpc>
          <a:spcPct val="110000"/>
        </a:lnSpc>
        <a:spcBef>
          <a:spcPct val="50000"/>
        </a:spcBef>
        <a:spcAft>
          <a:spcPct val="0"/>
        </a:spcAft>
        <a:defRPr sz="2800">
          <a:solidFill>
            <a:srgbClr val="337FCC"/>
          </a:solidFill>
          <a:latin typeface="Verdana" charset="0"/>
        </a:defRPr>
      </a:lvl2pPr>
      <a:lvl3pPr algn="l" rtl="0" eaLnBrk="1" fontAlgn="base" hangingPunct="1">
        <a:lnSpc>
          <a:spcPct val="110000"/>
        </a:lnSpc>
        <a:spcBef>
          <a:spcPct val="50000"/>
        </a:spcBef>
        <a:spcAft>
          <a:spcPct val="0"/>
        </a:spcAft>
        <a:defRPr sz="2800">
          <a:solidFill>
            <a:srgbClr val="337FCC"/>
          </a:solidFill>
          <a:latin typeface="Verdana" charset="0"/>
        </a:defRPr>
      </a:lvl3pPr>
      <a:lvl4pPr algn="l" rtl="0" eaLnBrk="1" fontAlgn="base" hangingPunct="1">
        <a:lnSpc>
          <a:spcPct val="110000"/>
        </a:lnSpc>
        <a:spcBef>
          <a:spcPct val="50000"/>
        </a:spcBef>
        <a:spcAft>
          <a:spcPct val="0"/>
        </a:spcAft>
        <a:defRPr sz="2800">
          <a:solidFill>
            <a:srgbClr val="337FCC"/>
          </a:solidFill>
          <a:latin typeface="Verdana" charset="0"/>
        </a:defRPr>
      </a:lvl4pPr>
      <a:lvl5pPr algn="l" rtl="0" eaLnBrk="1" fontAlgn="base" hangingPunct="1">
        <a:lnSpc>
          <a:spcPct val="110000"/>
        </a:lnSpc>
        <a:spcBef>
          <a:spcPct val="50000"/>
        </a:spcBef>
        <a:spcAft>
          <a:spcPct val="0"/>
        </a:spcAft>
        <a:defRPr sz="2800">
          <a:solidFill>
            <a:srgbClr val="337FCC"/>
          </a:solidFill>
          <a:latin typeface="Verdana" charset="0"/>
        </a:defRPr>
      </a:lvl5pPr>
      <a:lvl6pPr marL="457200" algn="l" rtl="0" eaLnBrk="1" fontAlgn="base" hangingPunct="1">
        <a:lnSpc>
          <a:spcPct val="110000"/>
        </a:lnSpc>
        <a:spcBef>
          <a:spcPct val="50000"/>
        </a:spcBef>
        <a:spcAft>
          <a:spcPct val="0"/>
        </a:spcAft>
        <a:defRPr sz="2800">
          <a:solidFill>
            <a:srgbClr val="337FCC"/>
          </a:solidFill>
          <a:latin typeface="Verdana" charset="0"/>
        </a:defRPr>
      </a:lvl6pPr>
      <a:lvl7pPr marL="914400" algn="l" rtl="0" eaLnBrk="1" fontAlgn="base" hangingPunct="1">
        <a:lnSpc>
          <a:spcPct val="110000"/>
        </a:lnSpc>
        <a:spcBef>
          <a:spcPct val="50000"/>
        </a:spcBef>
        <a:spcAft>
          <a:spcPct val="0"/>
        </a:spcAft>
        <a:defRPr sz="2800">
          <a:solidFill>
            <a:srgbClr val="337FCC"/>
          </a:solidFill>
          <a:latin typeface="Verdana" charset="0"/>
        </a:defRPr>
      </a:lvl7pPr>
      <a:lvl8pPr marL="1371600" algn="l" rtl="0" eaLnBrk="1" fontAlgn="base" hangingPunct="1">
        <a:lnSpc>
          <a:spcPct val="110000"/>
        </a:lnSpc>
        <a:spcBef>
          <a:spcPct val="50000"/>
        </a:spcBef>
        <a:spcAft>
          <a:spcPct val="0"/>
        </a:spcAft>
        <a:defRPr sz="2800">
          <a:solidFill>
            <a:srgbClr val="337FCC"/>
          </a:solidFill>
          <a:latin typeface="Verdana" charset="0"/>
        </a:defRPr>
      </a:lvl8pPr>
      <a:lvl9pPr marL="1828800" algn="l" rtl="0" eaLnBrk="1" fontAlgn="base" hangingPunct="1">
        <a:lnSpc>
          <a:spcPct val="110000"/>
        </a:lnSpc>
        <a:spcBef>
          <a:spcPct val="50000"/>
        </a:spcBef>
        <a:spcAft>
          <a:spcPct val="0"/>
        </a:spcAft>
        <a:defRPr sz="2800">
          <a:solidFill>
            <a:srgbClr val="337FCC"/>
          </a:solidFill>
          <a:latin typeface="Verdana" charset="0"/>
        </a:defRPr>
      </a:lvl9pPr>
    </p:titleStyle>
    <p:bodyStyle>
      <a:lvl1pPr marL="342900" indent="-342900" algn="l" rtl="0" eaLnBrk="1" fontAlgn="base" hangingPunct="1">
        <a:lnSpc>
          <a:spcPct val="110000"/>
        </a:lnSpc>
        <a:spcBef>
          <a:spcPct val="40000"/>
        </a:spcBef>
        <a:spcAft>
          <a:spcPct val="0"/>
        </a:spcAft>
        <a:buChar char="•"/>
        <a:defRPr sz="2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200">
          <a:solidFill>
            <a:schemeClr val="bg1"/>
          </a:solidFill>
          <a:latin typeface="+mn-lt"/>
        </a:defRPr>
      </a:lvl5pPr>
      <a:lvl6pPr marL="2514600" indent="-228600" algn="l" rtl="0" eaLnBrk="1" fontAlgn="base" hangingPunct="1">
        <a:spcBef>
          <a:spcPct val="20000"/>
        </a:spcBef>
        <a:spcAft>
          <a:spcPct val="0"/>
        </a:spcAft>
        <a:buChar char="»"/>
        <a:defRPr sz="1200">
          <a:solidFill>
            <a:schemeClr val="bg1"/>
          </a:solidFill>
          <a:latin typeface="+mn-lt"/>
        </a:defRPr>
      </a:lvl6pPr>
      <a:lvl7pPr marL="2971800" indent="-228600" algn="l" rtl="0" eaLnBrk="1" fontAlgn="base" hangingPunct="1">
        <a:spcBef>
          <a:spcPct val="20000"/>
        </a:spcBef>
        <a:spcAft>
          <a:spcPct val="0"/>
        </a:spcAft>
        <a:buChar char="»"/>
        <a:defRPr sz="1200">
          <a:solidFill>
            <a:schemeClr val="bg1"/>
          </a:solidFill>
          <a:latin typeface="+mn-lt"/>
        </a:defRPr>
      </a:lvl7pPr>
      <a:lvl8pPr marL="3429000" indent="-228600" algn="l" rtl="0" eaLnBrk="1" fontAlgn="base" hangingPunct="1">
        <a:spcBef>
          <a:spcPct val="20000"/>
        </a:spcBef>
        <a:spcAft>
          <a:spcPct val="0"/>
        </a:spcAft>
        <a:buChar char="»"/>
        <a:defRPr sz="1200">
          <a:solidFill>
            <a:schemeClr val="bg1"/>
          </a:solidFill>
          <a:latin typeface="+mn-lt"/>
        </a:defRPr>
      </a:lvl8pPr>
      <a:lvl9pPr marL="3886200" indent="-228600" algn="l" rtl="0" eaLnBrk="1" fontAlgn="base" hangingPunct="1">
        <a:spcBef>
          <a:spcPct val="20000"/>
        </a:spcBef>
        <a:spcAft>
          <a:spcPct val="0"/>
        </a:spcAft>
        <a:buChar char="»"/>
        <a:defRPr sz="1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ringshare.com/libguid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libguides.ucd.i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pringshare.com/libguid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536" y="620688"/>
            <a:ext cx="8352927" cy="2082750"/>
          </a:xfrm>
        </p:spPr>
        <p:txBody>
          <a:bodyPr/>
          <a:lstStyle/>
          <a:p>
            <a:r>
              <a:rPr lang="en-GB" dirty="0" smtClean="0"/>
              <a:t>Exploring use </a:t>
            </a:r>
            <a:r>
              <a:rPr lang="en-GB" dirty="0"/>
              <a:t>of </a:t>
            </a:r>
            <a:r>
              <a:rPr lang="en-GB" dirty="0" err="1" smtClean="0"/>
              <a:t>LibGuides</a:t>
            </a:r>
            <a:r>
              <a:rPr lang="en-GB" dirty="0" smtClean="0"/>
              <a:t> </a:t>
            </a:r>
            <a:r>
              <a:rPr lang="en-GB" dirty="0"/>
              <a:t>as an additional online environment to </a:t>
            </a:r>
            <a:r>
              <a:rPr lang="en-GB" dirty="0" smtClean="0"/>
              <a:t>facilitate </a:t>
            </a:r>
            <a:r>
              <a:rPr lang="en-GB" dirty="0"/>
              <a:t>UCD Library online services and information to users </a:t>
            </a:r>
            <a:endParaRPr lang="en-IE" dirty="0" smtClean="0"/>
          </a:p>
        </p:txBody>
      </p:sp>
      <p:sp>
        <p:nvSpPr>
          <p:cNvPr id="3075" name="Rectangle 3"/>
          <p:cNvSpPr>
            <a:spLocks noGrp="1" noChangeArrowheads="1"/>
          </p:cNvSpPr>
          <p:nvPr>
            <p:ph type="subTitle" idx="1"/>
          </p:nvPr>
        </p:nvSpPr>
        <p:spPr>
          <a:xfrm>
            <a:off x="323528" y="3140968"/>
            <a:ext cx="8218487" cy="1014487"/>
          </a:xfrm>
        </p:spPr>
        <p:txBody>
          <a:bodyPr/>
          <a:lstStyle/>
          <a:p>
            <a:pPr eaLnBrk="1" hangingPunct="1"/>
            <a:r>
              <a:rPr lang="en-IE" dirty="0" err="1" smtClean="0"/>
              <a:t>Ros</a:t>
            </a:r>
            <a:r>
              <a:rPr lang="en-IE" dirty="0" smtClean="0"/>
              <a:t> Pan</a:t>
            </a:r>
          </a:p>
          <a:p>
            <a:pPr eaLnBrk="1" hangingPunct="1"/>
            <a:r>
              <a:rPr lang="en-IE" dirty="0" smtClean="0"/>
              <a:t>Project Lead</a:t>
            </a:r>
            <a:endParaRPr lang="en-IE"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38138"/>
            <a:ext cx="2700536" cy="2226766"/>
          </a:xfrm>
        </p:spPr>
        <p:txBody>
          <a:bodyPr/>
          <a:lstStyle/>
          <a:p>
            <a:r>
              <a:rPr lang="en-IE" dirty="0" smtClean="0"/>
              <a:t>The website and </a:t>
            </a:r>
            <a:r>
              <a:rPr lang="en-IE" dirty="0" err="1" smtClean="0"/>
              <a:t>LibGuides</a:t>
            </a:r>
            <a:r>
              <a:rPr lang="en-IE" dirty="0" smtClean="0"/>
              <a:t>…</a:t>
            </a:r>
            <a:endParaRPr lang="en-IE"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28613"/>
            <a:ext cx="4848225" cy="620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rgbClr val="337FCC"/>
                </a:solidFill>
                <a:prstDash val="solid"/>
                <a:miter lim="800000"/>
                <a:headEnd/>
                <a:tailEnd/>
              </a14:hiddenLine>
            </a:ext>
          </a:extLst>
        </p:spPr>
      </p:pic>
    </p:spTree>
    <p:extLst>
      <p:ext uri="{BB962C8B-B14F-4D97-AF65-F5344CB8AC3E}">
        <p14:creationId xmlns:p14="http://schemas.microsoft.com/office/powerpoint/2010/main" val="1837364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7391400" cy="1143000"/>
          </a:xfrm>
        </p:spPr>
        <p:txBody>
          <a:bodyPr/>
          <a:lstStyle/>
          <a:p>
            <a:r>
              <a:rPr lang="en-IE" dirty="0" smtClean="0"/>
              <a:t>What we subscribe to</a:t>
            </a:r>
            <a:endParaRPr lang="en-IE" dirty="0"/>
          </a:p>
        </p:txBody>
      </p:sp>
      <p:sp>
        <p:nvSpPr>
          <p:cNvPr id="3" name="Content Placeholder 2"/>
          <p:cNvSpPr>
            <a:spLocks noGrp="1"/>
          </p:cNvSpPr>
          <p:nvPr>
            <p:ph idx="1"/>
          </p:nvPr>
        </p:nvSpPr>
        <p:spPr>
          <a:xfrm>
            <a:off x="755576" y="836712"/>
            <a:ext cx="8219256" cy="5564088"/>
          </a:xfrm>
        </p:spPr>
        <p:txBody>
          <a:bodyPr/>
          <a:lstStyle/>
          <a:p>
            <a:r>
              <a:rPr lang="en-IE" dirty="0"/>
              <a:t>We have purchased the more expensive version, used to be called Campus guides, now called </a:t>
            </a:r>
            <a:r>
              <a:rPr lang="en-IE" dirty="0" err="1"/>
              <a:t>LibGuides</a:t>
            </a:r>
            <a:r>
              <a:rPr lang="en-IE" dirty="0"/>
              <a:t> CMS, do pay nearly 1k more a year for that</a:t>
            </a:r>
            <a:r>
              <a:rPr lang="en-IE" dirty="0" smtClean="0"/>
              <a:t>. €3.5k </a:t>
            </a:r>
            <a:endParaRPr lang="en-IE" dirty="0"/>
          </a:p>
          <a:p>
            <a:r>
              <a:rPr lang="en-IE" dirty="0"/>
              <a:t>Main advantages to us:</a:t>
            </a:r>
          </a:p>
          <a:p>
            <a:pPr lvl="1"/>
            <a:r>
              <a:rPr lang="en-IE" dirty="0"/>
              <a:t>Can have essentially separate instances of </a:t>
            </a:r>
            <a:r>
              <a:rPr lang="en-IE" dirty="0" err="1"/>
              <a:t>LibGuides</a:t>
            </a:r>
            <a:r>
              <a:rPr lang="en-IE" dirty="0"/>
              <a:t>. In other words each Group has its own home page and this is good if you want to use the product for a diverse range of </a:t>
            </a:r>
            <a:r>
              <a:rPr lang="en-IE" dirty="0" smtClean="0"/>
              <a:t>things</a:t>
            </a:r>
          </a:p>
          <a:p>
            <a:pPr lvl="1"/>
            <a:r>
              <a:rPr lang="en-IE" dirty="0" smtClean="0"/>
              <a:t>Each </a:t>
            </a:r>
            <a:r>
              <a:rPr lang="en-IE" dirty="0"/>
              <a:t>could have own header and footer, own colour scheme (not doing these) each gets own top page and if show subject headings and tag clouds to users only see the ones used in your </a:t>
            </a:r>
            <a:r>
              <a:rPr lang="en-IE" dirty="0" smtClean="0"/>
              <a:t>group</a:t>
            </a:r>
          </a:p>
          <a:p>
            <a:pPr lvl="1"/>
            <a:r>
              <a:rPr lang="en-IE" sz="2000" dirty="0" smtClean="0"/>
              <a:t>Can </a:t>
            </a:r>
            <a:r>
              <a:rPr lang="en-IE" sz="2000" dirty="0"/>
              <a:t>present one group as guides, one group as online subject rooms, the others as portals if you </a:t>
            </a:r>
            <a:r>
              <a:rPr lang="en-IE" sz="2000" dirty="0" smtClean="0"/>
              <a:t>wish.</a:t>
            </a:r>
          </a:p>
          <a:p>
            <a:pPr lvl="1"/>
            <a:r>
              <a:rPr lang="en-IE" sz="2000" dirty="0" smtClean="0"/>
              <a:t>Other </a:t>
            </a:r>
            <a:r>
              <a:rPr lang="en-IE" sz="2000" dirty="0"/>
              <a:t>advantages too: can store docs and images </a:t>
            </a:r>
            <a:r>
              <a:rPr lang="en-IE" sz="2000" dirty="0" err="1"/>
              <a:t>etc</a:t>
            </a:r>
            <a:r>
              <a:rPr lang="en-IE" sz="2000" dirty="0"/>
              <a:t> on the remote server with this version.</a:t>
            </a:r>
          </a:p>
          <a:p>
            <a:pPr lvl="1"/>
            <a:endParaRPr lang="en-IE" dirty="0"/>
          </a:p>
        </p:txBody>
      </p:sp>
    </p:spTree>
    <p:extLst>
      <p:ext uri="{BB962C8B-B14F-4D97-AF65-F5344CB8AC3E}">
        <p14:creationId xmlns:p14="http://schemas.microsoft.com/office/powerpoint/2010/main" val="111252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pilot areas</a:t>
            </a:r>
            <a:endParaRPr lang="en-IE" dirty="0"/>
          </a:p>
        </p:txBody>
      </p:sp>
      <p:sp>
        <p:nvSpPr>
          <p:cNvPr id="3" name="Content Placeholder 2"/>
          <p:cNvSpPr>
            <a:spLocks noGrp="1"/>
          </p:cNvSpPr>
          <p:nvPr>
            <p:ph idx="1"/>
          </p:nvPr>
        </p:nvSpPr>
        <p:spPr>
          <a:xfrm>
            <a:off x="1259632" y="1556792"/>
            <a:ext cx="7391400" cy="3024336"/>
          </a:xfrm>
        </p:spPr>
        <p:txBody>
          <a:bodyPr/>
          <a:lstStyle/>
          <a:p>
            <a:pPr marL="57150" indent="0">
              <a:buNone/>
            </a:pPr>
            <a:r>
              <a:rPr lang="en-IE" dirty="0" smtClean="0"/>
              <a:t>In the pilot we are indeed using it in a diverse way, 4 trial areas:</a:t>
            </a:r>
          </a:p>
          <a:p>
            <a:r>
              <a:rPr lang="en-IE" dirty="0" smtClean="0"/>
              <a:t>Bibliometrics		Michael Ladisch</a:t>
            </a:r>
          </a:p>
          <a:p>
            <a:r>
              <a:rPr lang="en-IE" dirty="0" smtClean="0"/>
              <a:t>Maps and GIS		Jane Nolan</a:t>
            </a:r>
          </a:p>
          <a:p>
            <a:r>
              <a:rPr lang="en-IE" dirty="0" smtClean="0"/>
              <a:t>Subject Guides		Lorna Dodd</a:t>
            </a:r>
          </a:p>
          <a:p>
            <a:r>
              <a:rPr lang="en-IE" dirty="0" smtClean="0"/>
              <a:t>General Library guides	Michael Ladisch</a:t>
            </a:r>
          </a:p>
          <a:p>
            <a:endParaRPr lang="en-IE" dirty="0"/>
          </a:p>
        </p:txBody>
      </p:sp>
    </p:spTree>
    <p:extLst>
      <p:ext uri="{BB962C8B-B14F-4D97-AF65-F5344CB8AC3E}">
        <p14:creationId xmlns:p14="http://schemas.microsoft.com/office/powerpoint/2010/main" val="1786834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7391400" cy="786606"/>
          </a:xfrm>
        </p:spPr>
        <p:txBody>
          <a:bodyPr/>
          <a:lstStyle/>
          <a:p>
            <a:r>
              <a:rPr lang="en-IE" dirty="0" smtClean="0"/>
              <a:t>Milestones</a:t>
            </a:r>
            <a:endParaRPr lang="en-IE" dirty="0"/>
          </a:p>
        </p:txBody>
      </p:sp>
      <p:sp>
        <p:nvSpPr>
          <p:cNvPr id="3" name="Content Placeholder 2"/>
          <p:cNvSpPr>
            <a:spLocks noGrp="1"/>
          </p:cNvSpPr>
          <p:nvPr>
            <p:ph idx="1"/>
          </p:nvPr>
        </p:nvSpPr>
        <p:spPr>
          <a:xfrm>
            <a:off x="1295400" y="1052736"/>
            <a:ext cx="7669088" cy="5616624"/>
          </a:xfrm>
        </p:spPr>
        <p:txBody>
          <a:bodyPr/>
          <a:lstStyle/>
          <a:p>
            <a:pPr marL="0" indent="0">
              <a:buNone/>
            </a:pPr>
            <a:r>
              <a:rPr lang="en-IE" sz="1800" b="1" dirty="0" smtClean="0"/>
              <a:t> </a:t>
            </a:r>
            <a:endParaRPr lang="en-IE" sz="1800" dirty="0"/>
          </a:p>
          <a:p>
            <a:pPr marL="0" indent="0">
              <a:buNone/>
            </a:pPr>
            <a:r>
              <a:rPr lang="en-IE" sz="1800" b="1" dirty="0" smtClean="0"/>
              <a:t>2013</a:t>
            </a:r>
          </a:p>
          <a:p>
            <a:r>
              <a:rPr lang="en-IE" sz="1800" dirty="0" smtClean="0"/>
              <a:t>17 </a:t>
            </a:r>
            <a:r>
              <a:rPr lang="en-IE" sz="1800" dirty="0"/>
              <a:t>Jan commence project with kick-off meeting </a:t>
            </a:r>
          </a:p>
          <a:p>
            <a:r>
              <a:rPr lang="en-IE" sz="1800" dirty="0"/>
              <a:t>8 Feb 12 month subscription starts </a:t>
            </a:r>
            <a:endParaRPr lang="en-IE" sz="1800" dirty="0" smtClean="0"/>
          </a:p>
          <a:p>
            <a:r>
              <a:rPr lang="en-IE" sz="1800" dirty="0" smtClean="0"/>
              <a:t>Mar 11 and 13 main in-house training</a:t>
            </a:r>
            <a:endParaRPr lang="en-IE" sz="1800" dirty="0"/>
          </a:p>
          <a:p>
            <a:r>
              <a:rPr lang="en-IE" sz="1800" dirty="0"/>
              <a:t>31 May 4 sets of pages ready to go live, library staff update held </a:t>
            </a:r>
          </a:p>
          <a:p>
            <a:r>
              <a:rPr lang="en-IE" sz="1800" dirty="0"/>
              <a:t>3 Jun 4 sets of pages go live </a:t>
            </a:r>
          </a:p>
          <a:p>
            <a:r>
              <a:rPr lang="en-IE" sz="1800" dirty="0"/>
              <a:t>30 Nov live use for semester completed, statistics analysed, qualitative user feedback obtained </a:t>
            </a:r>
          </a:p>
          <a:p>
            <a:r>
              <a:rPr lang="en-IE" sz="1800" dirty="0"/>
              <a:t>21 Dec report and recommendations tabled </a:t>
            </a:r>
            <a:r>
              <a:rPr lang="en-IE" sz="1800" dirty="0" smtClean="0"/>
              <a:t> </a:t>
            </a:r>
            <a:endParaRPr lang="en-IE" sz="1800" dirty="0"/>
          </a:p>
          <a:p>
            <a:pPr marL="0" indent="0">
              <a:buNone/>
            </a:pPr>
            <a:r>
              <a:rPr lang="en-IE" sz="1800" b="1" dirty="0"/>
              <a:t>2014 </a:t>
            </a:r>
            <a:endParaRPr lang="en-IE" sz="1800" dirty="0"/>
          </a:p>
          <a:p>
            <a:r>
              <a:rPr lang="en-IE" sz="1800" dirty="0"/>
              <a:t>31 Jan decision reached on continuing recurrent expenditure for year 2 to complete full year of pilot, and future beyond that </a:t>
            </a:r>
            <a:endParaRPr lang="en-IE" sz="1800" dirty="0"/>
          </a:p>
        </p:txBody>
      </p:sp>
      <p:sp>
        <p:nvSpPr>
          <p:cNvPr id="4" name="Right Arrow 3"/>
          <p:cNvSpPr/>
          <p:nvPr/>
        </p:nvSpPr>
        <p:spPr bwMode="auto">
          <a:xfrm>
            <a:off x="179512" y="2780928"/>
            <a:ext cx="1008112" cy="432048"/>
          </a:xfrm>
          <a:prstGeom prst="rightArrow">
            <a:avLst/>
          </a:prstGeom>
          <a:solidFill>
            <a:srgbClr val="FF0000"/>
          </a:solidFill>
          <a:ln w="9525" cap="flat" cmpd="sng" algn="ctr">
            <a:solidFill>
              <a:srgbClr val="337F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E" sz="12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3818722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88064" cy="1143000"/>
          </a:xfrm>
        </p:spPr>
        <p:txBody>
          <a:bodyPr/>
          <a:lstStyle/>
          <a:p>
            <a:r>
              <a:rPr lang="en-IE" dirty="0" smtClean="0"/>
              <a:t>Online</a:t>
            </a:r>
            <a:endParaRPr lang="en-IE"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430" y="908721"/>
            <a:ext cx="7689425"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rgbClr val="337FCC"/>
                </a:solidFill>
                <a:prstDash val="solid"/>
                <a:miter lim="800000"/>
                <a:headEnd/>
                <a:tailEnd/>
              </a14:hiddenLine>
            </a:ext>
          </a:extLst>
        </p:spPr>
      </p:pic>
    </p:spTree>
    <p:extLst>
      <p:ext uri="{BB962C8B-B14F-4D97-AF65-F5344CB8AC3E}">
        <p14:creationId xmlns:p14="http://schemas.microsoft.com/office/powerpoint/2010/main" val="2582525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88064" cy="1143000"/>
          </a:xfrm>
        </p:spPr>
        <p:txBody>
          <a:bodyPr/>
          <a:lstStyle/>
          <a:p>
            <a:r>
              <a:rPr lang="en-IE" dirty="0" smtClean="0"/>
              <a:t>Online</a:t>
            </a:r>
            <a:endParaRPr lang="en-IE"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52413"/>
            <a:ext cx="7048500" cy="635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rgbClr val="337FCC"/>
                </a:solidFill>
                <a:prstDash val="solid"/>
                <a:miter lim="800000"/>
                <a:headEnd/>
                <a:tailEnd/>
              </a14:hiddenLine>
            </a:ext>
          </a:extLst>
        </p:spPr>
      </p:pic>
    </p:spTree>
    <p:extLst>
      <p:ext uri="{BB962C8B-B14F-4D97-AF65-F5344CB8AC3E}">
        <p14:creationId xmlns:p14="http://schemas.microsoft.com/office/powerpoint/2010/main" val="1052758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7391400" cy="714598"/>
          </a:xfrm>
        </p:spPr>
        <p:txBody>
          <a:bodyPr/>
          <a:lstStyle/>
          <a:p>
            <a:r>
              <a:rPr lang="en-IE" dirty="0" smtClean="0"/>
              <a:t>Where are we?</a:t>
            </a:r>
            <a:endParaRPr lang="en-IE" dirty="0"/>
          </a:p>
        </p:txBody>
      </p:sp>
      <p:sp>
        <p:nvSpPr>
          <p:cNvPr id="3" name="Content Placeholder 2"/>
          <p:cNvSpPr>
            <a:spLocks noGrp="1"/>
          </p:cNvSpPr>
          <p:nvPr>
            <p:ph idx="1"/>
          </p:nvPr>
        </p:nvSpPr>
        <p:spPr>
          <a:xfrm>
            <a:off x="1295400" y="764704"/>
            <a:ext cx="7848600" cy="6093296"/>
          </a:xfrm>
        </p:spPr>
        <p:txBody>
          <a:bodyPr/>
          <a:lstStyle/>
          <a:p>
            <a:r>
              <a:rPr lang="en-IE" dirty="0" smtClean="0"/>
              <a:t>Had a good look round other users </a:t>
            </a:r>
          </a:p>
          <a:p>
            <a:r>
              <a:rPr lang="en-IE" dirty="0" smtClean="0"/>
              <a:t>Good that get mobile version automatically, printable version quite good too</a:t>
            </a:r>
          </a:p>
          <a:p>
            <a:r>
              <a:rPr lang="en-IE" dirty="0" smtClean="0"/>
              <a:t>Got training done and unpublished guide where we have tried out all the main box types – the system is based on boxes on pages</a:t>
            </a:r>
          </a:p>
          <a:p>
            <a:r>
              <a:rPr lang="en-IE" dirty="0" smtClean="0"/>
              <a:t>Unearthed quite a lot of managerial issues:</a:t>
            </a:r>
          </a:p>
          <a:p>
            <a:pPr lvl="1"/>
            <a:r>
              <a:rPr lang="en-IE" dirty="0" smtClean="0"/>
              <a:t>Mirroring of commonly used content</a:t>
            </a:r>
          </a:p>
          <a:p>
            <a:pPr lvl="1"/>
            <a:r>
              <a:rPr lang="en-IE" dirty="0" smtClean="0"/>
              <a:t>Subject headings  to use</a:t>
            </a:r>
          </a:p>
          <a:p>
            <a:pPr lvl="1"/>
            <a:r>
              <a:rPr lang="en-IE" dirty="0" smtClean="0"/>
              <a:t>Tags to use</a:t>
            </a:r>
          </a:p>
          <a:p>
            <a:pPr lvl="1"/>
            <a:r>
              <a:rPr lang="en-IE" dirty="0" smtClean="0"/>
              <a:t>Relation of group/subject category/tags</a:t>
            </a:r>
          </a:p>
          <a:p>
            <a:pPr lvl="1"/>
            <a:r>
              <a:rPr lang="en-IE" dirty="0" smtClean="0"/>
              <a:t>Keeping standard font and colour scheme</a:t>
            </a:r>
          </a:p>
          <a:p>
            <a:pPr lvl="1"/>
            <a:r>
              <a:rPr lang="en-IE" dirty="0" smtClean="0"/>
              <a:t>Keeping administrative record on hidden page of when created, reviewed, what images and docs are uploaded and used in that guide </a:t>
            </a:r>
            <a:r>
              <a:rPr lang="en-IE" dirty="0" err="1" smtClean="0"/>
              <a:t>etc</a:t>
            </a:r>
            <a:endParaRPr lang="en-IE" dirty="0" smtClean="0"/>
          </a:p>
          <a:p>
            <a:endParaRPr lang="en-IE" dirty="0"/>
          </a:p>
        </p:txBody>
      </p:sp>
    </p:spTree>
    <p:extLst>
      <p:ext uri="{BB962C8B-B14F-4D97-AF65-F5344CB8AC3E}">
        <p14:creationId xmlns:p14="http://schemas.microsoft.com/office/powerpoint/2010/main" val="4112549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Training guide – all box types tried</a:t>
            </a:r>
            <a:endParaRPr lang="en-IE"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124743"/>
            <a:ext cx="5748299" cy="5369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rgbClr val="337FCC"/>
                </a:solidFill>
                <a:prstDash val="solid"/>
                <a:miter lim="800000"/>
                <a:headEnd/>
                <a:tailEnd/>
              </a14:hiddenLine>
            </a:ext>
          </a:extLst>
        </p:spPr>
      </p:pic>
    </p:spTree>
    <p:extLst>
      <p:ext uri="{BB962C8B-B14F-4D97-AF65-F5344CB8AC3E}">
        <p14:creationId xmlns:p14="http://schemas.microsoft.com/office/powerpoint/2010/main" val="743183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Training guide – all box types tried</a:t>
            </a:r>
            <a:endParaRPr lang="en-IE"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268760"/>
            <a:ext cx="5559524" cy="4961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rgbClr val="337FCC"/>
                </a:solidFill>
                <a:prstDash val="solid"/>
                <a:miter lim="800000"/>
                <a:headEnd/>
                <a:tailEnd/>
              </a14:hiddenLine>
            </a:ext>
          </a:extLst>
        </p:spPr>
      </p:pic>
    </p:spTree>
    <p:extLst>
      <p:ext uri="{BB962C8B-B14F-4D97-AF65-F5344CB8AC3E}">
        <p14:creationId xmlns:p14="http://schemas.microsoft.com/office/powerpoint/2010/main" val="2269851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391400" cy="1143000"/>
          </a:xfrm>
        </p:spPr>
        <p:txBody>
          <a:bodyPr/>
          <a:lstStyle/>
          <a:p>
            <a:r>
              <a:rPr lang="en-IE" dirty="0" smtClean="0"/>
              <a:t>Training guide – all box types tried</a:t>
            </a:r>
            <a:endParaRPr lang="en-IE"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122603"/>
            <a:ext cx="6616452" cy="5480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rgbClr val="337FCC"/>
                </a:solidFill>
                <a:prstDash val="solid"/>
                <a:miter lim="800000"/>
                <a:headEnd/>
                <a:tailEnd/>
              </a14:hiddenLine>
            </a:ext>
          </a:extLst>
        </p:spPr>
      </p:pic>
    </p:spTree>
    <p:extLst>
      <p:ext uri="{BB962C8B-B14F-4D97-AF65-F5344CB8AC3E}">
        <p14:creationId xmlns:p14="http://schemas.microsoft.com/office/powerpoint/2010/main" val="169561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38138"/>
            <a:ext cx="7391400" cy="642590"/>
          </a:xfrm>
        </p:spPr>
        <p:txBody>
          <a:bodyPr/>
          <a:lstStyle/>
          <a:p>
            <a:r>
              <a:rPr lang="en-IE" dirty="0" smtClean="0"/>
              <a:t>In Ireland…</a:t>
            </a:r>
            <a:endParaRPr lang="en-IE"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908720"/>
            <a:ext cx="7019925"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rgbClr val="337FCC"/>
                </a:solidFill>
                <a:prstDash val="solid"/>
                <a:miter lim="800000"/>
                <a:headEnd/>
                <a:tailEnd/>
              </a14:hiddenLine>
            </a:ext>
          </a:extLst>
        </p:spPr>
      </p:pic>
    </p:spTree>
    <p:extLst>
      <p:ext uri="{BB962C8B-B14F-4D97-AF65-F5344CB8AC3E}">
        <p14:creationId xmlns:p14="http://schemas.microsoft.com/office/powerpoint/2010/main" val="154614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188640"/>
            <a:ext cx="7391400" cy="504056"/>
          </a:xfrm>
        </p:spPr>
        <p:txBody>
          <a:bodyPr/>
          <a:lstStyle/>
          <a:p>
            <a:r>
              <a:rPr lang="en-IE" dirty="0" smtClean="0"/>
              <a:t>Mobile version</a:t>
            </a:r>
            <a:endParaRPr lang="en-IE" dirty="0"/>
          </a:p>
        </p:txBody>
      </p:sp>
      <p:sp>
        <p:nvSpPr>
          <p:cNvPr id="5" name="AutoShape 2" descr="https://mail-attachment.googleusercontent.com/attachment/u/0/?saduie=AG9B_P8AUzMNPkarbzyh8_lF8TBE&amp;attid=0.1&amp;disp=emb&amp;view=att&amp;th=13d5fe193376f078"/>
          <p:cNvSpPr>
            <a:spLocks noChangeAspect="1" noChangeArrowheads="1"/>
          </p:cNvSpPr>
          <p:nvPr/>
        </p:nvSpPr>
        <p:spPr bwMode="auto">
          <a:xfrm>
            <a:off x="0" y="-904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4" descr="https://mail-attachment.googleusercontent.com/attachment/u/0/?saduie=AG9B_P8AUzMNPkarbzyh8_lF8TBE&amp;attid=0.1&amp;disp=emb&amp;view=att&amp;th=13d5fe193376f078"/>
          <p:cNvSpPr>
            <a:spLocks noChangeAspect="1" noChangeArrowheads="1"/>
          </p:cNvSpPr>
          <p:nvPr/>
        </p:nvSpPr>
        <p:spPr bwMode="auto">
          <a:xfrm>
            <a:off x="152400" y="619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217153"/>
            <a:ext cx="4206213" cy="6309320"/>
          </a:xfrm>
          <a:prstGeom prst="rect">
            <a:avLst/>
          </a:prstGeom>
        </p:spPr>
      </p:pic>
      <p:sp>
        <p:nvSpPr>
          <p:cNvPr id="8" name="TextBox 7"/>
          <p:cNvSpPr txBox="1"/>
          <p:nvPr/>
        </p:nvSpPr>
        <p:spPr>
          <a:xfrm>
            <a:off x="457200" y="1817541"/>
            <a:ext cx="3466728" cy="3108543"/>
          </a:xfrm>
          <a:prstGeom prst="rect">
            <a:avLst/>
          </a:prstGeom>
          <a:noFill/>
        </p:spPr>
        <p:txBody>
          <a:bodyPr wrap="square" rtlCol="0">
            <a:spAutoFit/>
          </a:bodyPr>
          <a:lstStyle/>
          <a:p>
            <a:pPr algn="l"/>
            <a:r>
              <a:rPr lang="en-IE" sz="2800" dirty="0" smtClean="0">
                <a:solidFill>
                  <a:schemeClr val="bg1"/>
                </a:solidFill>
                <a:latin typeface="Verdana" pitchFamily="34" charset="0"/>
                <a:ea typeface="Verdana" pitchFamily="34" charset="0"/>
                <a:cs typeface="Verdana" pitchFamily="34" charset="0"/>
              </a:rPr>
              <a:t>You can shorten the mobile version by suppressing non-essential boxes as you create the guide</a:t>
            </a:r>
            <a:endParaRPr lang="en-IE" sz="28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63417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8138"/>
            <a:ext cx="8291264" cy="570582"/>
          </a:xfrm>
        </p:spPr>
        <p:txBody>
          <a:bodyPr/>
          <a:lstStyle/>
          <a:p>
            <a:r>
              <a:rPr lang="en-IE" dirty="0" smtClean="0"/>
              <a:t>So far..</a:t>
            </a:r>
            <a:endParaRPr lang="en-IE" dirty="0"/>
          </a:p>
        </p:txBody>
      </p:sp>
      <p:sp>
        <p:nvSpPr>
          <p:cNvPr id="3" name="Content Placeholder 2"/>
          <p:cNvSpPr>
            <a:spLocks noGrp="1"/>
          </p:cNvSpPr>
          <p:nvPr>
            <p:ph idx="1"/>
          </p:nvPr>
        </p:nvSpPr>
        <p:spPr>
          <a:xfrm>
            <a:off x="1259632" y="887423"/>
            <a:ext cx="7525072" cy="5709929"/>
          </a:xfrm>
        </p:spPr>
        <p:txBody>
          <a:bodyPr/>
          <a:lstStyle/>
          <a:p>
            <a:r>
              <a:rPr lang="en-IE" dirty="0" smtClean="0"/>
              <a:t>Very promising, it works alright!, very easy to use</a:t>
            </a:r>
          </a:p>
          <a:p>
            <a:r>
              <a:rPr lang="en-IE" dirty="0" smtClean="0"/>
              <a:t>Have to get to grips with the groups/guides/pages of guides and boxes on pages</a:t>
            </a:r>
          </a:p>
          <a:p>
            <a:r>
              <a:rPr lang="en-IE" dirty="0" smtClean="0"/>
              <a:t>Also groups/subjects/tags: what are all for?</a:t>
            </a:r>
          </a:p>
          <a:p>
            <a:r>
              <a:rPr lang="en-IE" dirty="0" smtClean="0"/>
              <a:t>Boxes of content is a different way to present info</a:t>
            </a:r>
          </a:p>
          <a:p>
            <a:r>
              <a:rPr lang="en-IE" dirty="0" smtClean="0"/>
              <a:t>Got to get to grips with mirroring commonly used content not duplicating it</a:t>
            </a:r>
          </a:p>
          <a:p>
            <a:r>
              <a:rPr lang="en-IE" dirty="0" smtClean="0"/>
              <a:t>Are a lot of admin issues to consider up front and things to do with new guides e.g. friendly URL for every guide, every page of every guide, every subject category you create etc.</a:t>
            </a:r>
          </a:p>
          <a:p>
            <a:r>
              <a:rPr lang="en-IE" dirty="0" smtClean="0"/>
              <a:t>The 4 areas will all have very different challenges to them</a:t>
            </a:r>
            <a:endParaRPr lang="en-IE" dirty="0" smtClean="0"/>
          </a:p>
        </p:txBody>
      </p:sp>
    </p:spTree>
    <p:extLst>
      <p:ext uri="{BB962C8B-B14F-4D97-AF65-F5344CB8AC3E}">
        <p14:creationId xmlns:p14="http://schemas.microsoft.com/office/powerpoint/2010/main" val="1866772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391400" cy="642590"/>
          </a:xfrm>
        </p:spPr>
        <p:txBody>
          <a:bodyPr/>
          <a:lstStyle/>
          <a:p>
            <a:r>
              <a:rPr lang="en-IE" dirty="0" smtClean="0"/>
              <a:t>Success Factors</a:t>
            </a:r>
            <a:endParaRPr lang="en-IE" dirty="0"/>
          </a:p>
        </p:txBody>
      </p:sp>
      <p:sp>
        <p:nvSpPr>
          <p:cNvPr id="3" name="Content Placeholder 2"/>
          <p:cNvSpPr>
            <a:spLocks noGrp="1"/>
          </p:cNvSpPr>
          <p:nvPr>
            <p:ph idx="1"/>
          </p:nvPr>
        </p:nvSpPr>
        <p:spPr>
          <a:xfrm>
            <a:off x="1115616" y="788637"/>
            <a:ext cx="7895456" cy="5832648"/>
          </a:xfrm>
        </p:spPr>
        <p:txBody>
          <a:bodyPr/>
          <a:lstStyle/>
          <a:p>
            <a:pPr lvl="0"/>
            <a:r>
              <a:rPr lang="en-GB" sz="1800" dirty="0"/>
              <a:t>Statistics and qualitative feedback during the period of live testing of the pilot pages shows a significant usage of the pilot content by our users. </a:t>
            </a:r>
            <a:r>
              <a:rPr lang="en-GB" sz="1800" b="1" dirty="0">
                <a:solidFill>
                  <a:srgbClr val="EF1F1D"/>
                </a:solidFill>
              </a:rPr>
              <a:t>This is the key success factor</a:t>
            </a:r>
            <a:r>
              <a:rPr lang="en-GB" sz="1800" dirty="0"/>
              <a:t>: many pages e.g. numerous maps by theme web pages, were taken off the website due to minimal usage bar the three remaining; subject  pages were removed from the website due to minimal usage levels bar 4 or 5 of them -  evidence has to be there that a different platform generates usage or there is no return of library staff time invested</a:t>
            </a:r>
            <a:endParaRPr lang="en-IE" sz="1800" dirty="0"/>
          </a:p>
          <a:p>
            <a:pPr lvl="0"/>
            <a:r>
              <a:rPr lang="en-GB" sz="1800" dirty="0"/>
              <a:t>It is agreed that </a:t>
            </a:r>
            <a:r>
              <a:rPr lang="en-GB" sz="1800" dirty="0" err="1"/>
              <a:t>LibGuides</a:t>
            </a:r>
            <a:r>
              <a:rPr lang="en-GB" sz="1800" dirty="0"/>
              <a:t> can be adapted to an acceptable look and feel for UCD Library</a:t>
            </a:r>
            <a:endParaRPr lang="en-IE" sz="1800" dirty="0"/>
          </a:p>
          <a:p>
            <a:pPr lvl="0"/>
            <a:r>
              <a:rPr lang="en-GB" sz="1800" dirty="0"/>
              <a:t>It is agreed that there are significant advantages to using </a:t>
            </a:r>
            <a:r>
              <a:rPr lang="en-GB" sz="1800" dirty="0" err="1"/>
              <a:t>LibGuides</a:t>
            </a:r>
            <a:r>
              <a:rPr lang="en-GB" sz="1800" dirty="0"/>
              <a:t> rather than the CMS for these pages</a:t>
            </a:r>
            <a:endParaRPr lang="en-IE" sz="1800" dirty="0"/>
          </a:p>
          <a:p>
            <a:pPr lvl="0"/>
            <a:r>
              <a:rPr lang="en-GB" sz="1800" dirty="0"/>
              <a:t>A managerial system is in place and agreed to ensure quality and look and feel of the </a:t>
            </a:r>
            <a:r>
              <a:rPr lang="en-GB" sz="1800" dirty="0" err="1"/>
              <a:t>LibGuides</a:t>
            </a:r>
            <a:r>
              <a:rPr lang="en-GB" sz="1800" dirty="0"/>
              <a:t> content is maintained, that can be extended to a mainstream use of the product</a:t>
            </a:r>
            <a:endParaRPr lang="en-IE" sz="1800" dirty="0"/>
          </a:p>
          <a:p>
            <a:pPr lvl="0"/>
            <a:r>
              <a:rPr lang="en-GB" sz="1800" dirty="0"/>
              <a:t>The performance of the hosted solution and company support if found to be </a:t>
            </a:r>
            <a:r>
              <a:rPr lang="en-GB" sz="1800" dirty="0" smtClean="0"/>
              <a:t>satisfactory</a:t>
            </a:r>
            <a:endParaRPr lang="en-IE" sz="1800" dirty="0"/>
          </a:p>
        </p:txBody>
      </p:sp>
    </p:spTree>
    <p:extLst>
      <p:ext uri="{BB962C8B-B14F-4D97-AF65-F5344CB8AC3E}">
        <p14:creationId xmlns:p14="http://schemas.microsoft.com/office/powerpoint/2010/main" val="2095054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38138"/>
            <a:ext cx="7391400" cy="570582"/>
          </a:xfrm>
        </p:spPr>
        <p:txBody>
          <a:bodyPr/>
          <a:lstStyle/>
          <a:p>
            <a:r>
              <a:rPr lang="en-IE" dirty="0" smtClean="0"/>
              <a:t>If successful and we subscribe</a:t>
            </a:r>
            <a:endParaRPr lang="en-IE" dirty="0"/>
          </a:p>
        </p:txBody>
      </p:sp>
      <p:sp>
        <p:nvSpPr>
          <p:cNvPr id="3" name="Content Placeholder 2"/>
          <p:cNvSpPr>
            <a:spLocks noGrp="1"/>
          </p:cNvSpPr>
          <p:nvPr>
            <p:ph idx="1"/>
          </p:nvPr>
        </p:nvSpPr>
        <p:spPr>
          <a:xfrm>
            <a:off x="1295400" y="980728"/>
            <a:ext cx="7669088" cy="5420072"/>
          </a:xfrm>
        </p:spPr>
        <p:txBody>
          <a:bodyPr/>
          <a:lstStyle/>
          <a:p>
            <a:r>
              <a:rPr lang="en-IE" sz="2000" dirty="0"/>
              <a:t>This project is exploring the concept that the CMS-based website should be restricted to: </a:t>
            </a:r>
          </a:p>
          <a:p>
            <a:pPr lvl="1"/>
            <a:r>
              <a:rPr lang="en-IE" dirty="0"/>
              <a:t>acting as a portal to our various resource discovery tools </a:t>
            </a:r>
          </a:p>
          <a:p>
            <a:pPr lvl="1"/>
            <a:r>
              <a:rPr lang="en-IE" dirty="0"/>
              <a:t>providing terse practical information regarding visiting the library, borrowing, training and our collections </a:t>
            </a:r>
          </a:p>
          <a:p>
            <a:pPr lvl="1"/>
            <a:r>
              <a:rPr lang="en-IE" dirty="0"/>
              <a:t>offering general news and publicity about the Library </a:t>
            </a:r>
          </a:p>
          <a:p>
            <a:pPr lvl="1"/>
            <a:r>
              <a:rPr lang="en-IE" dirty="0"/>
              <a:t>providing detailed collection level descriptions of Special Collections until such time as a different approach goes live. These make up a third of the current web pages. </a:t>
            </a:r>
          </a:p>
          <a:p>
            <a:r>
              <a:rPr lang="en-IE" sz="2000" dirty="0" err="1" smtClean="0"/>
              <a:t>LibGuides</a:t>
            </a:r>
            <a:r>
              <a:rPr lang="en-IE" sz="2000" dirty="0" smtClean="0"/>
              <a:t> </a:t>
            </a:r>
            <a:r>
              <a:rPr lang="en-IE" sz="2000" dirty="0"/>
              <a:t>would provide </a:t>
            </a:r>
            <a:r>
              <a:rPr lang="en-IE" sz="2000" dirty="0" smtClean="0"/>
              <a:t>the </a:t>
            </a:r>
            <a:r>
              <a:rPr lang="en-IE" sz="2000" dirty="0"/>
              <a:t>platform for: </a:t>
            </a:r>
          </a:p>
          <a:p>
            <a:pPr lvl="1"/>
            <a:r>
              <a:rPr lang="en-IE" dirty="0"/>
              <a:t>eLearning materials </a:t>
            </a:r>
          </a:p>
          <a:p>
            <a:pPr lvl="1"/>
            <a:r>
              <a:rPr lang="en-IE" dirty="0"/>
              <a:t>user guides and support services alongside them </a:t>
            </a:r>
            <a:endParaRPr lang="en-IE" dirty="0"/>
          </a:p>
        </p:txBody>
      </p:sp>
    </p:spTree>
    <p:extLst>
      <p:ext uri="{BB962C8B-B14F-4D97-AF65-F5344CB8AC3E}">
        <p14:creationId xmlns:p14="http://schemas.microsoft.com/office/powerpoint/2010/main" val="2783973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Finally….</a:t>
            </a:r>
            <a:endParaRPr lang="en-IE" b="1" dirty="0"/>
          </a:p>
        </p:txBody>
      </p:sp>
      <p:sp>
        <p:nvSpPr>
          <p:cNvPr id="3" name="Content Placeholder 2"/>
          <p:cNvSpPr>
            <a:spLocks noGrp="1"/>
          </p:cNvSpPr>
          <p:nvPr>
            <p:ph idx="1"/>
          </p:nvPr>
        </p:nvSpPr>
        <p:spPr/>
        <p:txBody>
          <a:bodyPr/>
          <a:lstStyle/>
          <a:p>
            <a:r>
              <a:rPr lang="en-GB" sz="2800" b="1" u="sng" dirty="0">
                <a:hlinkClick r:id="rId3"/>
              </a:rPr>
              <a:t>http://springshare.com/libguides</a:t>
            </a:r>
            <a:r>
              <a:rPr lang="en-GB" b="1" u="sng" dirty="0" smtClean="0">
                <a:hlinkClick r:id="rId3"/>
              </a:rPr>
              <a:t>/</a:t>
            </a:r>
            <a:endParaRPr lang="en-GB" b="1" u="sng" dirty="0" smtClean="0"/>
          </a:p>
          <a:p>
            <a:endParaRPr lang="en-GB" b="1" u="sng" dirty="0"/>
          </a:p>
          <a:p>
            <a:r>
              <a:rPr lang="en-GB" sz="2800" b="1" dirty="0" smtClean="0"/>
              <a:t>http://Libguides.com </a:t>
            </a:r>
            <a:br>
              <a:rPr lang="en-GB" sz="2800" b="1" dirty="0" smtClean="0"/>
            </a:br>
            <a:r>
              <a:rPr lang="en-GB" sz="2800" b="1" i="1" dirty="0" smtClean="0"/>
              <a:t>have a good look round all of their customers</a:t>
            </a:r>
            <a:br>
              <a:rPr lang="en-GB" sz="2800" b="1" i="1" dirty="0" smtClean="0"/>
            </a:br>
            <a:r>
              <a:rPr lang="en-GB" sz="2800" b="1" i="1" dirty="0" smtClean="0"/>
              <a:t/>
            </a:r>
            <a:br>
              <a:rPr lang="en-GB" sz="2800" b="1" i="1" dirty="0" smtClean="0"/>
            </a:br>
            <a:endParaRPr lang="en-GB" sz="2800" b="1" i="1" dirty="0" smtClean="0"/>
          </a:p>
          <a:p>
            <a:pPr marL="0" indent="0">
              <a:buNone/>
            </a:pPr>
            <a:r>
              <a:rPr lang="en-GB" sz="2800" b="1" i="1" dirty="0" smtClean="0"/>
              <a:t>Thanks for listening</a:t>
            </a:r>
            <a:endParaRPr lang="en-IE" sz="2800" b="1" i="1" dirty="0"/>
          </a:p>
        </p:txBody>
      </p:sp>
    </p:spTree>
    <p:extLst>
      <p:ext uri="{BB962C8B-B14F-4D97-AF65-F5344CB8AC3E}">
        <p14:creationId xmlns:p14="http://schemas.microsoft.com/office/powerpoint/2010/main" val="3623715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16632"/>
            <a:ext cx="7096125" cy="625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rgbClr val="337FCC"/>
                </a:solidFill>
                <a:prstDash val="solid"/>
                <a:miter lim="800000"/>
                <a:headEnd/>
                <a:tailEnd/>
              </a14:hiddenLine>
            </a:ext>
          </a:extLst>
        </p:spPr>
      </p:pic>
    </p:spTree>
    <p:extLst>
      <p:ext uri="{BB962C8B-B14F-4D97-AF65-F5344CB8AC3E}">
        <p14:creationId xmlns:p14="http://schemas.microsoft.com/office/powerpoint/2010/main" val="4253085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80704"/>
            <a:ext cx="7124700" cy="588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rgbClr val="337FCC"/>
                </a:solidFill>
                <a:prstDash val="solid"/>
                <a:miter lim="800000"/>
                <a:headEnd/>
                <a:tailEnd/>
              </a14:hiddenLine>
            </a:ext>
          </a:extLst>
        </p:spPr>
      </p:pic>
    </p:spTree>
    <p:extLst>
      <p:ext uri="{BB962C8B-B14F-4D97-AF65-F5344CB8AC3E}">
        <p14:creationId xmlns:p14="http://schemas.microsoft.com/office/powerpoint/2010/main" val="1407162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81012"/>
            <a:ext cx="7105650" cy="589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rgbClr val="337FCC"/>
                </a:solidFill>
                <a:prstDash val="solid"/>
                <a:miter lim="800000"/>
                <a:headEnd/>
                <a:tailEnd/>
              </a14:hiddenLine>
            </a:ext>
          </a:extLst>
        </p:spPr>
      </p:pic>
    </p:spTree>
    <p:extLst>
      <p:ext uri="{BB962C8B-B14F-4D97-AF65-F5344CB8AC3E}">
        <p14:creationId xmlns:p14="http://schemas.microsoft.com/office/powerpoint/2010/main" val="4171172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38138"/>
            <a:ext cx="7391400" cy="786606"/>
          </a:xfrm>
        </p:spPr>
        <p:txBody>
          <a:bodyPr/>
          <a:lstStyle/>
          <a:p>
            <a:r>
              <a:rPr lang="en-IE" dirty="0" smtClean="0"/>
              <a:t>Re-use others work!</a:t>
            </a:r>
            <a:endParaRPr lang="en-IE" dirty="0"/>
          </a:p>
        </p:txBody>
      </p:sp>
      <p:sp>
        <p:nvSpPr>
          <p:cNvPr id="3" name="Content Placeholder 2"/>
          <p:cNvSpPr>
            <a:spLocks noGrp="1"/>
          </p:cNvSpPr>
          <p:nvPr>
            <p:ph idx="1"/>
          </p:nvPr>
        </p:nvSpPr>
        <p:spPr>
          <a:xfrm>
            <a:off x="1331640" y="1700808"/>
            <a:ext cx="7391400" cy="3240360"/>
          </a:xfrm>
        </p:spPr>
        <p:txBody>
          <a:bodyPr/>
          <a:lstStyle/>
          <a:p>
            <a:r>
              <a:rPr lang="en-IE" b="1" dirty="0" smtClean="0"/>
              <a:t>“Search </a:t>
            </a:r>
            <a:r>
              <a:rPr lang="en-IE" b="1" dirty="0"/>
              <a:t>and explore 329,898 guides by 54,863 librarians at 3911 libraries worldwide</a:t>
            </a:r>
            <a:r>
              <a:rPr lang="en-IE" b="1" dirty="0" smtClean="0"/>
              <a:t>!”</a:t>
            </a:r>
          </a:p>
          <a:p>
            <a:r>
              <a:rPr lang="en-IE" b="1" dirty="0" smtClean="0"/>
              <a:t>Can re-use their guides and pages of guides (with permission)</a:t>
            </a:r>
          </a:p>
          <a:p>
            <a:r>
              <a:rPr lang="en-IE" b="1" dirty="0" smtClean="0"/>
              <a:t>Need to explore how that works further, to get them into our look and feel</a:t>
            </a:r>
            <a:endParaRPr lang="en-IE" dirty="0"/>
          </a:p>
        </p:txBody>
      </p:sp>
    </p:spTree>
    <p:extLst>
      <p:ext uri="{BB962C8B-B14F-4D97-AF65-F5344CB8AC3E}">
        <p14:creationId xmlns:p14="http://schemas.microsoft.com/office/powerpoint/2010/main" val="2768159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Project details</a:t>
            </a:r>
            <a:endParaRPr lang="en-IE" dirty="0"/>
          </a:p>
        </p:txBody>
      </p:sp>
      <p:sp>
        <p:nvSpPr>
          <p:cNvPr id="3" name="Content Placeholder 2"/>
          <p:cNvSpPr>
            <a:spLocks noGrp="1"/>
          </p:cNvSpPr>
          <p:nvPr>
            <p:ph idx="1"/>
          </p:nvPr>
        </p:nvSpPr>
        <p:spPr>
          <a:xfrm>
            <a:off x="1259632" y="1007506"/>
            <a:ext cx="7669088" cy="4968552"/>
          </a:xfrm>
        </p:spPr>
        <p:txBody>
          <a:bodyPr/>
          <a:lstStyle/>
          <a:p>
            <a:r>
              <a:rPr lang="en-IE" sz="2400" dirty="0" smtClean="0"/>
              <a:t>Are adopting a project approach, work packages, deliverables, success factors </a:t>
            </a:r>
            <a:r>
              <a:rPr lang="en-IE" sz="2400" dirty="0" err="1" smtClean="0"/>
              <a:t>etc</a:t>
            </a:r>
            <a:r>
              <a:rPr lang="en-IE" sz="2400" dirty="0" smtClean="0"/>
              <a:t> </a:t>
            </a:r>
            <a:r>
              <a:rPr lang="en-IE" sz="2400" dirty="0" err="1" smtClean="0"/>
              <a:t>etc</a:t>
            </a:r>
            <a:endParaRPr lang="en-IE" sz="2400" dirty="0" smtClean="0"/>
          </a:p>
          <a:p>
            <a:r>
              <a:rPr lang="en-IE" sz="2400" dirty="0" smtClean="0">
                <a:hlinkClick r:id="rId3"/>
              </a:rPr>
              <a:t>http://libguides.ucd.ie </a:t>
            </a:r>
            <a:r>
              <a:rPr lang="en-IE" sz="2400" dirty="0" smtClean="0"/>
              <a:t>– all project details are there in our published “guides”</a:t>
            </a:r>
          </a:p>
          <a:p>
            <a:r>
              <a:rPr lang="en-IE" sz="2400" dirty="0" smtClean="0"/>
              <a:t>Pilot team: Julia </a:t>
            </a:r>
            <a:r>
              <a:rPr lang="en-IE" sz="2400" dirty="0"/>
              <a:t>Barrett, Joshua Clark, Lorna Dodd, Michael Ladisch, Jane </a:t>
            </a:r>
            <a:r>
              <a:rPr lang="en-IE" sz="2400" dirty="0" smtClean="0"/>
              <a:t>Nolan = 3 authors plus managers and outreach staff</a:t>
            </a:r>
          </a:p>
          <a:p>
            <a:r>
              <a:rPr lang="en-IE" sz="2400" dirty="0" smtClean="0"/>
              <a:t>Set it up with custom domain so that the URL looks like it is us which is desirable – breadcrumb trail take you back in the end to the library website</a:t>
            </a:r>
            <a:endParaRPr lang="en-IE" dirty="0"/>
          </a:p>
          <a:p>
            <a:endParaRPr lang="en-IE" dirty="0"/>
          </a:p>
        </p:txBody>
      </p:sp>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6031230"/>
            <a:ext cx="5852587"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rgbClr val="337FCC"/>
                </a:solidFill>
                <a:prstDash val="solid"/>
                <a:miter lim="800000"/>
                <a:headEnd/>
                <a:tailEnd/>
              </a14:hiddenLine>
            </a:ext>
          </a:extLst>
        </p:spPr>
      </p:pic>
    </p:spTree>
    <p:extLst>
      <p:ext uri="{BB962C8B-B14F-4D97-AF65-F5344CB8AC3E}">
        <p14:creationId xmlns:p14="http://schemas.microsoft.com/office/powerpoint/2010/main" val="976014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Context</a:t>
            </a:r>
            <a:endParaRPr lang="en-IE" dirty="0"/>
          </a:p>
        </p:txBody>
      </p:sp>
      <p:sp>
        <p:nvSpPr>
          <p:cNvPr id="3" name="Content Placeholder 2"/>
          <p:cNvSpPr>
            <a:spLocks noGrp="1"/>
          </p:cNvSpPr>
          <p:nvPr>
            <p:ph idx="1"/>
          </p:nvPr>
        </p:nvSpPr>
        <p:spPr>
          <a:xfrm>
            <a:off x="1331640" y="1124744"/>
            <a:ext cx="7391400" cy="5184576"/>
          </a:xfrm>
        </p:spPr>
        <p:txBody>
          <a:bodyPr/>
          <a:lstStyle/>
          <a:p>
            <a:r>
              <a:rPr lang="en-GB" sz="1800" dirty="0"/>
              <a:t>UCD Library has a number of online environments for users. Most of these are primarily for resource discovery (catalogue, Find it, Repository, digital library).  </a:t>
            </a:r>
            <a:endParaRPr lang="en-GB" sz="1800" dirty="0" smtClean="0"/>
          </a:p>
          <a:p>
            <a:r>
              <a:rPr lang="en-GB" sz="1800" dirty="0" smtClean="0"/>
              <a:t>We </a:t>
            </a:r>
            <a:r>
              <a:rPr lang="en-GB" sz="1800" dirty="0"/>
              <a:t>also make use of social media channels, mainly for short communications and PR items to our users.</a:t>
            </a:r>
            <a:endParaRPr lang="en-IE" sz="1800" dirty="0"/>
          </a:p>
          <a:p>
            <a:r>
              <a:rPr lang="en-GB" sz="1800" dirty="0"/>
              <a:t>Regarding online environments to provide in-depth information and e-learning to users there is really currently just the Library website, which was professionally re-designed and re-organised and pruned in 2011 at significant cost and contains some sections that are essentially online tutorials, and use of </a:t>
            </a:r>
            <a:r>
              <a:rPr lang="en-GB" sz="1800" dirty="0" err="1"/>
              <a:t>pdf</a:t>
            </a:r>
            <a:r>
              <a:rPr lang="en-GB" sz="1800" dirty="0"/>
              <a:t> guides for detailed supports of various kinds.</a:t>
            </a:r>
            <a:endParaRPr lang="en-IE" sz="1800" dirty="0"/>
          </a:p>
          <a:p>
            <a:r>
              <a:rPr lang="en-GB" sz="1800" dirty="0"/>
              <a:t>The CMS-based website is edited primarily by the Outreach unit but that is broadening to include other members of the Planning and Administration support </a:t>
            </a:r>
            <a:r>
              <a:rPr lang="en-GB" sz="1800" dirty="0" smtClean="0"/>
              <a:t>team: one question is why can’t people use the CMS?</a:t>
            </a:r>
            <a:endParaRPr lang="en-IE" sz="1800" dirty="0"/>
          </a:p>
          <a:p>
            <a:pPr marL="0" indent="0">
              <a:buNone/>
            </a:pPr>
            <a:endParaRPr lang="en-IE" sz="1800" dirty="0"/>
          </a:p>
        </p:txBody>
      </p:sp>
    </p:spTree>
    <p:extLst>
      <p:ext uri="{BB962C8B-B14F-4D97-AF65-F5344CB8AC3E}">
        <p14:creationId xmlns:p14="http://schemas.microsoft.com/office/powerpoint/2010/main" val="1697247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60648"/>
            <a:ext cx="7391400" cy="1143000"/>
          </a:xfrm>
        </p:spPr>
        <p:txBody>
          <a:bodyPr/>
          <a:lstStyle/>
          <a:p>
            <a:r>
              <a:rPr lang="en-IE" dirty="0" smtClean="0"/>
              <a:t>How to justify </a:t>
            </a:r>
            <a:r>
              <a:rPr lang="en-IE" dirty="0" err="1" smtClean="0"/>
              <a:t>LibGuides</a:t>
            </a:r>
            <a:r>
              <a:rPr lang="en-IE" dirty="0"/>
              <a:t>?</a:t>
            </a:r>
          </a:p>
        </p:txBody>
      </p:sp>
      <p:sp>
        <p:nvSpPr>
          <p:cNvPr id="3" name="Content Placeholder 2"/>
          <p:cNvSpPr>
            <a:spLocks noGrp="1"/>
          </p:cNvSpPr>
          <p:nvPr>
            <p:ph idx="1"/>
          </p:nvPr>
        </p:nvSpPr>
        <p:spPr>
          <a:xfrm>
            <a:off x="1295400" y="980728"/>
            <a:ext cx="7741096" cy="5420072"/>
          </a:xfrm>
        </p:spPr>
        <p:txBody>
          <a:bodyPr/>
          <a:lstStyle/>
          <a:p>
            <a:pPr lvl="0"/>
            <a:r>
              <a:rPr lang="en-GB" dirty="0" err="1"/>
              <a:t>LibGuides</a:t>
            </a:r>
            <a:r>
              <a:rPr lang="en-GB" dirty="0"/>
              <a:t>  (</a:t>
            </a:r>
            <a:r>
              <a:rPr lang="en-GB" u="sng" dirty="0">
                <a:hlinkClick r:id="rId2"/>
              </a:rPr>
              <a:t>http://springshare.com/libguides/</a:t>
            </a:r>
            <a:r>
              <a:rPr lang="en-GB" dirty="0"/>
              <a:t>) is a good way to provide more information skills materials, eLearning material and in-depth research guides fully online</a:t>
            </a:r>
            <a:endParaRPr lang="en-IE" dirty="0"/>
          </a:p>
          <a:p>
            <a:pPr lvl="0"/>
            <a:r>
              <a:rPr lang="en-GB" dirty="0" err="1"/>
              <a:t>LibGuides</a:t>
            </a:r>
            <a:r>
              <a:rPr lang="en-GB" dirty="0"/>
              <a:t> is a good way to achieve a wider distribution of content-creation and maintenance across the library staff, with significant advantages compared to broadening use of the CMS</a:t>
            </a:r>
            <a:endParaRPr lang="en-IE" dirty="0"/>
          </a:p>
          <a:p>
            <a:pPr lvl="0"/>
            <a:r>
              <a:rPr lang="en-GB" dirty="0" err="1"/>
              <a:t>LibGuides</a:t>
            </a:r>
            <a:r>
              <a:rPr lang="en-GB" dirty="0"/>
              <a:t> can be fitted into the overall management of our online environments, maintaining an acceptable level of quality and uniformity in the content alongside a wider content editing group of staff</a:t>
            </a:r>
            <a:endParaRPr lang="en-IE" dirty="0"/>
          </a:p>
          <a:p>
            <a:endParaRPr lang="en-IE" dirty="0"/>
          </a:p>
        </p:txBody>
      </p:sp>
    </p:spTree>
    <p:extLst>
      <p:ext uri="{BB962C8B-B14F-4D97-AF65-F5344CB8AC3E}">
        <p14:creationId xmlns:p14="http://schemas.microsoft.com/office/powerpoint/2010/main" val="42504676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ucd_nav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337FCC"/>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noFill/>
        <a:ln w="9525" cap="flat" cmpd="sng" algn="ctr">
          <a:solidFill>
            <a:srgbClr val="337FCC"/>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ucd_navy</Template>
  <TotalTime>129</TotalTime>
  <Words>1215</Words>
  <Application>Microsoft Office PowerPoint</Application>
  <PresentationFormat>On-screen Show (4:3)</PresentationFormat>
  <Paragraphs>100</Paragraphs>
  <Slides>24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Times</vt:lpstr>
      <vt:lpstr>Arial</vt:lpstr>
      <vt:lpstr>Verdana</vt:lpstr>
      <vt:lpstr>Calibri</vt:lpstr>
      <vt:lpstr>ucd_navy</vt:lpstr>
      <vt:lpstr>Exploring use of LibGuides as an additional online environment to facilitate UCD Library online services and information to users </vt:lpstr>
      <vt:lpstr>In Ireland…</vt:lpstr>
      <vt:lpstr>PowerPoint Presentation</vt:lpstr>
      <vt:lpstr>PowerPoint Presentation</vt:lpstr>
      <vt:lpstr>PowerPoint Presentation</vt:lpstr>
      <vt:lpstr>Re-use others work!</vt:lpstr>
      <vt:lpstr>Project details</vt:lpstr>
      <vt:lpstr>Context</vt:lpstr>
      <vt:lpstr>How to justify LibGuides?</vt:lpstr>
      <vt:lpstr>The website and LibGuides…</vt:lpstr>
      <vt:lpstr>What we subscribe to</vt:lpstr>
      <vt:lpstr>The pilot areas</vt:lpstr>
      <vt:lpstr>Milestones</vt:lpstr>
      <vt:lpstr>Online</vt:lpstr>
      <vt:lpstr>Online</vt:lpstr>
      <vt:lpstr>Where are we?</vt:lpstr>
      <vt:lpstr>Training guide – all box types tried</vt:lpstr>
      <vt:lpstr>Training guide – all box types tried</vt:lpstr>
      <vt:lpstr>Training guide – all box types tried</vt:lpstr>
      <vt:lpstr>Mobile version</vt:lpstr>
      <vt:lpstr>So far..</vt:lpstr>
      <vt:lpstr>Success Factors</vt:lpstr>
      <vt:lpstr>If successful and we subscribe</vt:lpstr>
      <vt:lpstr>Finally….</vt:lpstr>
    </vt:vector>
  </TitlesOfParts>
  <Company>University College Dublin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Libguides: exploring use of Libguides as an additional online environment to facilitate UCD Library online services and information to users</dc:title>
  <dc:creator>Library</dc:creator>
  <cp:lastModifiedBy>Library</cp:lastModifiedBy>
  <cp:revision>20</cp:revision>
  <cp:lastPrinted>2005-08-24T15:39:55Z</cp:lastPrinted>
  <dcterms:created xsi:type="dcterms:W3CDTF">2013-03-12T16:42:50Z</dcterms:created>
  <dcterms:modified xsi:type="dcterms:W3CDTF">2013-03-12T18:52:00Z</dcterms:modified>
</cp:coreProperties>
</file>