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9"/>
  </p:notesMasterIdLst>
  <p:sldIdLst>
    <p:sldId id="256" r:id="rId2"/>
    <p:sldId id="267" r:id="rId3"/>
    <p:sldId id="273" r:id="rId4"/>
    <p:sldId id="272" r:id="rId5"/>
    <p:sldId id="258" r:id="rId6"/>
    <p:sldId id="259" r:id="rId7"/>
    <p:sldId id="261" r:id="rId8"/>
    <p:sldId id="262" r:id="rId9"/>
    <p:sldId id="277" r:id="rId10"/>
    <p:sldId id="260" r:id="rId11"/>
    <p:sldId id="275" r:id="rId12"/>
    <p:sldId id="268" r:id="rId13"/>
    <p:sldId id="269" r:id="rId14"/>
    <p:sldId id="270" r:id="rId15"/>
    <p:sldId id="278" r:id="rId16"/>
    <p:sldId id="271" r:id="rId17"/>
    <p:sldId id="279" r:id="rId18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42" autoAdjust="0"/>
    <p:restoredTop sz="94660" autoAdjust="0"/>
  </p:normalViewPr>
  <p:slideViewPr>
    <p:cSldViewPr>
      <p:cViewPr>
        <p:scale>
          <a:sx n="107" d="100"/>
          <a:sy n="107" d="100"/>
        </p:scale>
        <p:origin x="-90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04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9CF565-8132-411A-9AE5-CA966DE95AEB}" type="datetimeFigureOut">
              <a:rPr lang="en-IE" smtClean="0"/>
              <a:t>15/03/2013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3A6889-3747-4CCA-A746-17DD211C9FC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64383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3A6889-3747-4CCA-A746-17DD211C9FCA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41827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EC10E05B-EC1A-4845-97E2-C5BD7E963DE3}" type="datetimeFigureOut">
              <a:rPr lang="en-IE" smtClean="0"/>
              <a:t>15/03/2013</a:t>
            </a:fld>
            <a:endParaRPr lang="en-IE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IE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CF405B71-76CB-479D-8523-6C340EBCC6DE}" type="slidenum">
              <a:rPr lang="en-IE" smtClean="0"/>
              <a:t>‹#›</a:t>
            </a:fld>
            <a:endParaRPr lang="en-IE" dirty="0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0E05B-EC1A-4845-97E2-C5BD7E963DE3}" type="datetimeFigureOut">
              <a:rPr lang="en-IE" smtClean="0"/>
              <a:t>15/03/2013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5B71-76CB-479D-8523-6C340EBCC6DE}" type="slidenum">
              <a:rPr lang="en-IE" smtClean="0"/>
              <a:t>‹#›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0E05B-EC1A-4845-97E2-C5BD7E963DE3}" type="datetimeFigureOut">
              <a:rPr lang="en-IE" smtClean="0"/>
              <a:t>15/03/2013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5B71-76CB-479D-8523-6C340EBCC6DE}" type="slidenum">
              <a:rPr lang="en-IE" smtClean="0"/>
              <a:t>‹#›</a:t>
            </a:fld>
            <a:endParaRPr lang="en-IE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0E05B-EC1A-4845-97E2-C5BD7E963DE3}" type="datetimeFigureOut">
              <a:rPr lang="en-IE" smtClean="0"/>
              <a:t>15/03/2013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5B71-76CB-479D-8523-6C340EBCC6DE}" type="slidenum">
              <a:rPr lang="en-IE" smtClean="0"/>
              <a:t>‹#›</a:t>
            </a:fld>
            <a:endParaRPr lang="en-IE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EC10E05B-EC1A-4845-97E2-C5BD7E963DE3}" type="datetimeFigureOut">
              <a:rPr lang="en-IE" smtClean="0"/>
              <a:t>15/03/2013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CF405B71-76CB-479D-8523-6C340EBCC6DE}" type="slidenum">
              <a:rPr lang="en-IE" smtClean="0"/>
              <a:t>‹#›</a:t>
            </a:fld>
            <a:endParaRPr lang="en-IE" dirty="0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0E05B-EC1A-4845-97E2-C5BD7E963DE3}" type="datetimeFigureOut">
              <a:rPr lang="en-IE" smtClean="0"/>
              <a:t>15/03/2013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5B71-76CB-479D-8523-6C340EBCC6DE}" type="slidenum">
              <a:rPr lang="en-IE" smtClean="0"/>
              <a:t>‹#›</a:t>
            </a:fld>
            <a:endParaRPr lang="en-IE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0E05B-EC1A-4845-97E2-C5BD7E963DE3}" type="datetimeFigureOut">
              <a:rPr lang="en-IE" smtClean="0"/>
              <a:t>15/03/2013</a:t>
            </a:fld>
            <a:endParaRPr lang="en-I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5B71-76CB-479D-8523-6C340EBCC6DE}" type="slidenum">
              <a:rPr lang="en-IE" smtClean="0"/>
              <a:t>‹#›</a:t>
            </a:fld>
            <a:endParaRPr lang="en-IE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0E05B-EC1A-4845-97E2-C5BD7E963DE3}" type="datetimeFigureOut">
              <a:rPr lang="en-IE" smtClean="0"/>
              <a:t>15/03/2013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5B71-76CB-479D-8523-6C340EBCC6DE}" type="slidenum">
              <a:rPr lang="en-IE" smtClean="0"/>
              <a:t>‹#›</a:t>
            </a:fld>
            <a:endParaRPr lang="en-IE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0E05B-EC1A-4845-97E2-C5BD7E963DE3}" type="datetimeFigureOut">
              <a:rPr lang="en-IE" smtClean="0"/>
              <a:t>15/03/2013</a:t>
            </a:fld>
            <a:endParaRPr lang="en-I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5B71-76CB-479D-8523-6C340EBCC6DE}" type="slidenum">
              <a:rPr lang="en-IE" smtClean="0"/>
              <a:t>‹#›</a:t>
            </a:fld>
            <a:endParaRPr lang="en-IE" dirty="0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0E05B-EC1A-4845-97E2-C5BD7E963DE3}" type="datetimeFigureOut">
              <a:rPr lang="en-IE" smtClean="0"/>
              <a:t>15/03/2013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5B71-76CB-479D-8523-6C340EBCC6DE}" type="slidenum">
              <a:rPr lang="en-IE" smtClean="0"/>
              <a:t>‹#›</a:t>
            </a:fld>
            <a:endParaRPr lang="en-IE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0E05B-EC1A-4845-97E2-C5BD7E963DE3}" type="datetimeFigureOut">
              <a:rPr lang="en-IE" smtClean="0"/>
              <a:t>15/03/2013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5B71-76CB-479D-8523-6C340EBCC6DE}" type="slidenum">
              <a:rPr lang="en-IE" smtClean="0"/>
              <a:t>‹#›</a:t>
            </a:fld>
            <a:endParaRPr lang="en-IE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C10E05B-EC1A-4845-97E2-C5BD7E963DE3}" type="datetimeFigureOut">
              <a:rPr lang="en-IE" smtClean="0"/>
              <a:t>15/03/2013</a:t>
            </a:fld>
            <a:endParaRPr lang="en-I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F405B71-76CB-479D-8523-6C340EBCC6DE}" type="slidenum">
              <a:rPr lang="en-IE" smtClean="0"/>
              <a:t>‹#›</a:t>
            </a:fld>
            <a:endParaRPr lang="en-IE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3848" y="3789040"/>
            <a:ext cx="2088232" cy="1008112"/>
          </a:xfrm>
        </p:spPr>
        <p:txBody>
          <a:bodyPr>
            <a:noAutofit/>
          </a:bodyPr>
          <a:lstStyle/>
          <a:p>
            <a:r>
              <a:rPr lang="en-IE" dirty="0" smtClean="0"/>
              <a:t>1 card 6</a:t>
            </a:r>
            <a:br>
              <a:rPr lang="en-IE" dirty="0" smtClean="0"/>
            </a:br>
            <a:r>
              <a:rPr lang="en-IE" dirty="0" smtClean="0"/>
              <a:t>Libraries</a:t>
            </a:r>
            <a:endParaRPr lang="en-IE" dirty="0"/>
          </a:p>
        </p:txBody>
      </p:sp>
      <p:sp>
        <p:nvSpPr>
          <p:cNvPr id="3" name="TextBox 2"/>
          <p:cNvSpPr txBox="1"/>
          <p:nvPr/>
        </p:nvSpPr>
        <p:spPr>
          <a:xfrm>
            <a:off x="2411760" y="5074585"/>
            <a:ext cx="58995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600" b="1" dirty="0" smtClean="0"/>
              <a:t>Jamie Ward </a:t>
            </a:r>
            <a:r>
              <a:rPr lang="en-IE" sz="1600" i="1" dirty="0" smtClean="0"/>
              <a:t>Systems Librarian DkIT</a:t>
            </a:r>
          </a:p>
          <a:p>
            <a:r>
              <a:rPr lang="en-IE" sz="1600" b="1" dirty="0" smtClean="0"/>
              <a:t>Amanda Branigan </a:t>
            </a:r>
            <a:r>
              <a:rPr lang="en-IE" sz="1600" i="1" dirty="0" smtClean="0"/>
              <a:t>Senior </a:t>
            </a:r>
            <a:r>
              <a:rPr lang="en-US" sz="1600" i="1" dirty="0" smtClean="0"/>
              <a:t>Executive </a:t>
            </a:r>
            <a:r>
              <a:rPr lang="en-US" sz="1600" i="1" dirty="0"/>
              <a:t>Librarian, Louth County Libraries</a:t>
            </a:r>
            <a:endParaRPr lang="en-IE" sz="16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20688"/>
            <a:ext cx="3816424" cy="28623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556792"/>
            <a:ext cx="5616624" cy="194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8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IE" dirty="0" smtClean="0">
                <a:solidFill>
                  <a:srgbClr val="002060"/>
                </a:solidFill>
              </a:rPr>
              <a:t>Experience so far</a:t>
            </a:r>
            <a:endParaRPr lang="en-IE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E" dirty="0" smtClean="0"/>
              <a:t>Very positive from patrons</a:t>
            </a:r>
          </a:p>
          <a:p>
            <a:r>
              <a:rPr lang="en-IE" dirty="0" smtClean="0"/>
              <a:t>Increase of patron numbers (1,200+)</a:t>
            </a:r>
          </a:p>
          <a:p>
            <a:r>
              <a:rPr lang="en-IE" dirty="0" smtClean="0"/>
              <a:t>New </a:t>
            </a:r>
            <a:r>
              <a:rPr lang="en-IE" dirty="0"/>
              <a:t>staff practices </a:t>
            </a:r>
            <a:endParaRPr lang="en-IE" dirty="0" smtClean="0"/>
          </a:p>
          <a:p>
            <a:pPr lvl="1"/>
            <a:r>
              <a:rPr lang="en-IE" dirty="0"/>
              <a:t>R</a:t>
            </a:r>
            <a:r>
              <a:rPr lang="en-IE" dirty="0" smtClean="0"/>
              <a:t>egular meetings &amp; communications</a:t>
            </a:r>
            <a:r>
              <a:rPr lang="en-IE" dirty="0"/>
              <a:t> </a:t>
            </a:r>
            <a:r>
              <a:rPr lang="en-IE" dirty="0" smtClean="0"/>
              <a:t>to address issues</a:t>
            </a:r>
          </a:p>
          <a:p>
            <a:r>
              <a:rPr lang="en-IE" dirty="0" smtClean="0"/>
              <a:t>Opportunities for expansion (ILL,  Acquisitions, Events etc.)</a:t>
            </a:r>
          </a:p>
          <a:p>
            <a:r>
              <a:rPr lang="en-IE" dirty="0"/>
              <a:t>Re-emphasise </a:t>
            </a:r>
            <a:r>
              <a:rPr lang="en-IE" dirty="0" smtClean="0"/>
              <a:t>community role </a:t>
            </a:r>
            <a:r>
              <a:rPr lang="en-IE" dirty="0" smtClean="0"/>
              <a:t>of </a:t>
            </a:r>
            <a:r>
              <a:rPr lang="en-IE" dirty="0" smtClean="0"/>
              <a:t>Academic library</a:t>
            </a:r>
            <a:endParaRPr lang="en-IE" dirty="0" smtClean="0"/>
          </a:p>
          <a:p>
            <a:pPr marL="0" indent="0">
              <a:buNone/>
            </a:pPr>
            <a:endParaRPr lang="en-IE" dirty="0" smtClean="0"/>
          </a:p>
        </p:txBody>
      </p:sp>
    </p:spTree>
    <p:extLst>
      <p:ext uri="{BB962C8B-B14F-4D97-AF65-F5344CB8AC3E}">
        <p14:creationId xmlns:p14="http://schemas.microsoft.com/office/powerpoint/2010/main" val="309472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47864" y="1844824"/>
            <a:ext cx="2088232" cy="1008112"/>
          </a:xfrm>
        </p:spPr>
        <p:txBody>
          <a:bodyPr>
            <a:noAutofit/>
          </a:bodyPr>
          <a:lstStyle/>
          <a:p>
            <a:r>
              <a:rPr lang="en-IE" dirty="0" smtClean="0"/>
              <a:t>1 card 6</a:t>
            </a:r>
            <a:br>
              <a:rPr lang="en-IE" dirty="0" smtClean="0"/>
            </a:br>
            <a:r>
              <a:rPr lang="en-IE" dirty="0" smtClean="0"/>
              <a:t>Libraries</a:t>
            </a:r>
            <a:endParaRPr lang="en-IE" dirty="0"/>
          </a:p>
        </p:txBody>
      </p:sp>
      <p:sp>
        <p:nvSpPr>
          <p:cNvPr id="3" name="TextBox 2"/>
          <p:cNvSpPr txBox="1"/>
          <p:nvPr/>
        </p:nvSpPr>
        <p:spPr>
          <a:xfrm>
            <a:off x="2195736" y="5106653"/>
            <a:ext cx="59572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600" b="1" dirty="0" smtClean="0"/>
              <a:t>Amanda Branigan  </a:t>
            </a:r>
            <a:r>
              <a:rPr lang="en-IE" sz="1600" i="1" dirty="0" smtClean="0"/>
              <a:t>Senior</a:t>
            </a:r>
            <a:r>
              <a:rPr lang="en-IE" sz="1600" b="1" dirty="0" smtClean="0"/>
              <a:t> </a:t>
            </a:r>
            <a:r>
              <a:rPr lang="en-US" sz="1600" i="1" dirty="0" smtClean="0"/>
              <a:t>Executive </a:t>
            </a:r>
            <a:r>
              <a:rPr lang="en-US" sz="1600" i="1" dirty="0"/>
              <a:t>Librarian, Louth County Libraries</a:t>
            </a:r>
            <a:endParaRPr lang="en-IE" sz="1600" i="1" dirty="0"/>
          </a:p>
        </p:txBody>
      </p:sp>
    </p:spTree>
    <p:extLst>
      <p:ext uri="{BB962C8B-B14F-4D97-AF65-F5344CB8AC3E}">
        <p14:creationId xmlns:p14="http://schemas.microsoft.com/office/powerpoint/2010/main" val="49574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en-IE" dirty="0" smtClean="0">
                <a:solidFill>
                  <a:srgbClr val="002060"/>
                </a:solidFill>
              </a:rPr>
              <a:t>Background</a:t>
            </a:r>
            <a:endParaRPr lang="en-IE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GB" dirty="0"/>
              <a:t> 5 branches + Mobile Library Service.</a:t>
            </a:r>
            <a:endParaRPr lang="en-IE" dirty="0"/>
          </a:p>
          <a:p>
            <a:pPr lvl="0"/>
            <a:r>
              <a:rPr lang="en-GB" dirty="0"/>
              <a:t>2011/12 offered free membership to DkIT </a:t>
            </a:r>
            <a:r>
              <a:rPr lang="en-GB" dirty="0" smtClean="0"/>
              <a:t>students;&amp;  </a:t>
            </a:r>
            <a:r>
              <a:rPr lang="en-GB" dirty="0"/>
              <a:t>opportunity to avail of our free </a:t>
            </a:r>
            <a:r>
              <a:rPr lang="en-GB" dirty="0" err="1"/>
              <a:t>WiFi</a:t>
            </a:r>
            <a:r>
              <a:rPr lang="en-GB" dirty="0"/>
              <a:t> in branches &amp; Market Square.</a:t>
            </a:r>
            <a:endParaRPr lang="en-IE" dirty="0"/>
          </a:p>
          <a:p>
            <a:pPr lvl="0"/>
            <a:r>
              <a:rPr lang="en-GB" dirty="0"/>
              <a:t>Collaborative Initiative – share staff expertise &amp; </a:t>
            </a:r>
            <a:r>
              <a:rPr lang="en-GB" dirty="0" smtClean="0"/>
              <a:t>knowledge</a:t>
            </a:r>
          </a:p>
          <a:p>
            <a:pPr lvl="0"/>
            <a:r>
              <a:rPr lang="en-GB" dirty="0" smtClean="0"/>
              <a:t>Focus on </a:t>
            </a:r>
            <a:r>
              <a:rPr lang="en-GB" dirty="0"/>
              <a:t>ease of access to </a:t>
            </a:r>
            <a:r>
              <a:rPr lang="en-GB" dirty="0" smtClean="0"/>
              <a:t>unique collections</a:t>
            </a:r>
            <a:r>
              <a:rPr lang="en-GB" dirty="0"/>
              <a:t>, e.g. database access in DkIT; </a:t>
            </a:r>
            <a:r>
              <a:rPr lang="en-GB" dirty="0" smtClean="0"/>
              <a:t>valuable &amp; </a:t>
            </a:r>
            <a:r>
              <a:rPr lang="en-GB" dirty="0"/>
              <a:t>historic reference collection in Dundalk </a:t>
            </a:r>
            <a:r>
              <a:rPr lang="en-GB" dirty="0" smtClean="0"/>
              <a:t>Reference Library</a:t>
            </a:r>
          </a:p>
          <a:p>
            <a:pPr lvl="0"/>
            <a:r>
              <a:rPr lang="en-GB" dirty="0" smtClean="0"/>
              <a:t>Co-operative </a:t>
            </a:r>
            <a:r>
              <a:rPr lang="en-GB" dirty="0"/>
              <a:t>agreement drawn </a:t>
            </a:r>
            <a:r>
              <a:rPr lang="en-GB" dirty="0" smtClean="0"/>
              <a:t>up outlining terms of reference</a:t>
            </a:r>
            <a:endParaRPr lang="en-IE" dirty="0"/>
          </a:p>
          <a:p>
            <a:endParaRPr lang="en-IE" dirty="0" smtClean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8478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GB" dirty="0">
                <a:solidFill>
                  <a:srgbClr val="002060"/>
                </a:solidFill>
              </a:rPr>
              <a:t>Challenges</a:t>
            </a:r>
            <a:endParaRPr lang="en-IE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GB" dirty="0" smtClean="0"/>
              <a:t>2 Library </a:t>
            </a:r>
            <a:r>
              <a:rPr lang="en-GB" dirty="0"/>
              <a:t>services with different </a:t>
            </a:r>
            <a:r>
              <a:rPr lang="en-GB" dirty="0" smtClean="0"/>
              <a:t>remits, </a:t>
            </a:r>
            <a:r>
              <a:rPr lang="en-GB" dirty="0"/>
              <a:t>collection &amp; lending </a:t>
            </a:r>
            <a:r>
              <a:rPr lang="en-GB" dirty="0" smtClean="0"/>
              <a:t>policies (public </a:t>
            </a:r>
            <a:r>
              <a:rPr lang="en-GB" dirty="0" err="1" smtClean="0"/>
              <a:t>vs</a:t>
            </a:r>
            <a:r>
              <a:rPr lang="en-GB" dirty="0" smtClean="0"/>
              <a:t> academic)</a:t>
            </a:r>
          </a:p>
          <a:p>
            <a:pPr lvl="0"/>
            <a:r>
              <a:rPr lang="en-GB" dirty="0" smtClean="0"/>
              <a:t>Users must adhere to lending library’s rules &amp; regulations</a:t>
            </a:r>
            <a:endParaRPr lang="en-IE" dirty="0"/>
          </a:p>
          <a:p>
            <a:pPr lvl="0"/>
            <a:r>
              <a:rPr lang="en-GB" dirty="0"/>
              <a:t>Data protection </a:t>
            </a:r>
            <a:r>
              <a:rPr lang="en-GB" dirty="0" smtClean="0"/>
              <a:t>issues – borrowers </a:t>
            </a:r>
            <a:r>
              <a:rPr lang="en-GB" dirty="0"/>
              <a:t>must ‘opt-in’ to initiative</a:t>
            </a:r>
            <a:endParaRPr lang="en-IE" dirty="0"/>
          </a:p>
          <a:p>
            <a:pPr lvl="0"/>
            <a:r>
              <a:rPr lang="en-GB" dirty="0" smtClean="0"/>
              <a:t>Opportunity to ‘clean up’ registration records</a:t>
            </a:r>
            <a:endParaRPr lang="en-IE" dirty="0"/>
          </a:p>
          <a:p>
            <a:pPr lvl="0"/>
            <a:r>
              <a:rPr lang="en-GB" dirty="0"/>
              <a:t>Patron load exported on a weekly basis to </a:t>
            </a:r>
            <a:r>
              <a:rPr lang="en-GB" dirty="0" smtClean="0"/>
              <a:t>DkIT</a:t>
            </a:r>
            <a:endParaRPr lang="en-IE" dirty="0"/>
          </a:p>
          <a:p>
            <a:pPr lvl="0"/>
            <a:r>
              <a:rPr lang="en-GB" dirty="0"/>
              <a:t>Data </a:t>
            </a:r>
            <a:r>
              <a:rPr lang="en-GB" dirty="0" smtClean="0"/>
              <a:t>purged after expiry </a:t>
            </a:r>
            <a:r>
              <a:rPr lang="en-GB" dirty="0"/>
              <a:t>date, usually one </a:t>
            </a:r>
            <a:r>
              <a:rPr lang="en-GB" dirty="0" smtClean="0"/>
              <a:t>year</a:t>
            </a:r>
          </a:p>
          <a:p>
            <a:pPr lvl="0"/>
            <a:endParaRPr lang="en-IE" dirty="0"/>
          </a:p>
          <a:p>
            <a:endParaRPr lang="en-IE" dirty="0" smtClean="0"/>
          </a:p>
        </p:txBody>
      </p:sp>
    </p:spTree>
    <p:extLst>
      <p:ext uri="{BB962C8B-B14F-4D97-AF65-F5344CB8AC3E}">
        <p14:creationId xmlns:p14="http://schemas.microsoft.com/office/powerpoint/2010/main" val="27194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>
                <a:solidFill>
                  <a:srgbClr val="002060"/>
                </a:solidFill>
              </a:rPr>
              <a:t>Technical</a:t>
            </a:r>
            <a:r>
              <a:rPr lang="en-IE" dirty="0"/>
              <a:t/>
            </a:r>
            <a:br>
              <a:rPr lang="en-IE" dirty="0"/>
            </a:b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Horizon LMS/Interleaf </a:t>
            </a:r>
            <a:endParaRPr lang="en-GB" dirty="0" smtClean="0"/>
          </a:p>
          <a:p>
            <a:pPr lvl="0"/>
            <a:r>
              <a:rPr lang="en-GB" dirty="0"/>
              <a:t>Recalibrated scanners (DkIT unique identifiers)</a:t>
            </a:r>
          </a:p>
          <a:p>
            <a:pPr lvl="0"/>
            <a:r>
              <a:rPr lang="en-GB" dirty="0"/>
              <a:t>Mapped Horizon fields to </a:t>
            </a:r>
            <a:r>
              <a:rPr lang="en-GB" dirty="0" smtClean="0"/>
              <a:t>Millennium</a:t>
            </a:r>
          </a:p>
          <a:p>
            <a:pPr lvl="0" algn="ctr"/>
            <a:r>
              <a:rPr lang="en-GB" dirty="0" smtClean="0"/>
              <a:t>Export</a:t>
            </a:r>
          </a:p>
          <a:p>
            <a:pPr lvl="0"/>
            <a:r>
              <a:rPr lang="en-GB" dirty="0" smtClean="0"/>
              <a:t>‘</a:t>
            </a:r>
            <a:r>
              <a:rPr lang="en-GB" dirty="0"/>
              <a:t>Opt-in’ field </a:t>
            </a:r>
            <a:r>
              <a:rPr lang="en-GB" dirty="0" smtClean="0"/>
              <a:t>added to Horizon </a:t>
            </a:r>
            <a:r>
              <a:rPr lang="en-GB" dirty="0"/>
              <a:t>registration </a:t>
            </a:r>
            <a:r>
              <a:rPr lang="en-GB" dirty="0" smtClean="0"/>
              <a:t>page</a:t>
            </a:r>
            <a:endParaRPr lang="en-IE" dirty="0"/>
          </a:p>
          <a:p>
            <a:pPr lvl="0"/>
            <a:r>
              <a:rPr lang="en-GB" dirty="0" smtClean="0"/>
              <a:t> Borrower </a:t>
            </a:r>
            <a:r>
              <a:rPr lang="en-GB" dirty="0"/>
              <a:t>export programme set up, following </a:t>
            </a:r>
            <a:r>
              <a:rPr lang="en-GB" dirty="0" smtClean="0"/>
              <a:t>Millennium format – encrypted files</a:t>
            </a:r>
            <a:endParaRPr lang="en-IE" dirty="0"/>
          </a:p>
          <a:p>
            <a:pPr lvl="0"/>
            <a:r>
              <a:rPr lang="en-GB" dirty="0"/>
              <a:t>Weekly </a:t>
            </a:r>
            <a:r>
              <a:rPr lang="en-GB" dirty="0" smtClean="0"/>
              <a:t>patron export </a:t>
            </a:r>
            <a:r>
              <a:rPr lang="en-GB" dirty="0"/>
              <a:t>is manual not automatic, to allow </a:t>
            </a:r>
            <a:r>
              <a:rPr lang="en-GB" dirty="0" smtClean="0"/>
              <a:t>checking</a:t>
            </a:r>
            <a:endParaRPr lang="en-GB" dirty="0"/>
          </a:p>
          <a:p>
            <a:pPr lvl="0" algn="ctr"/>
            <a:r>
              <a:rPr lang="en-GB" dirty="0" smtClean="0"/>
              <a:t>Import</a:t>
            </a:r>
            <a:endParaRPr lang="en-IE" dirty="0"/>
          </a:p>
          <a:p>
            <a:pPr lvl="0"/>
            <a:r>
              <a:rPr lang="en-GB" dirty="0"/>
              <a:t>Borrower import utility set up </a:t>
            </a:r>
            <a:r>
              <a:rPr lang="en-GB" dirty="0" smtClean="0"/>
              <a:t>for DkIT</a:t>
            </a:r>
          </a:p>
          <a:p>
            <a:pPr lvl="1"/>
            <a:r>
              <a:rPr lang="en-GB" dirty="0" smtClean="0"/>
              <a:t>Less frequent imports from DkIT, 3-4 files to date</a:t>
            </a:r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4703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1861935" y="4088170"/>
            <a:ext cx="5762751" cy="265319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354" y="260648"/>
            <a:ext cx="8229600" cy="914400"/>
          </a:xfrm>
        </p:spPr>
        <p:txBody>
          <a:bodyPr anchor="t"/>
          <a:lstStyle/>
          <a:p>
            <a:r>
              <a:rPr lang="en-IE" dirty="0">
                <a:solidFill>
                  <a:srgbClr val="002060"/>
                </a:solidFill>
              </a:rPr>
              <a:t>Access to Services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486941"/>
          </a:xfrm>
        </p:spPr>
        <p:txBody>
          <a:bodyPr/>
          <a:lstStyle/>
          <a:p>
            <a:r>
              <a:rPr lang="en-IE" dirty="0" smtClean="0">
                <a:solidFill>
                  <a:srgbClr val="002060"/>
                </a:solidFill>
              </a:rPr>
              <a:t>Louth Co Libraries</a:t>
            </a:r>
            <a:endParaRPr lang="en-IE" dirty="0">
              <a:solidFill>
                <a:srgbClr val="00206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477416"/>
          </a:xfrm>
        </p:spPr>
        <p:txBody>
          <a:bodyPr>
            <a:normAutofit/>
          </a:bodyPr>
          <a:lstStyle/>
          <a:p>
            <a:r>
              <a:rPr lang="en-IE" dirty="0" smtClean="0">
                <a:solidFill>
                  <a:srgbClr val="002060"/>
                </a:solidFill>
              </a:rPr>
              <a:t>DkIT</a:t>
            </a:r>
            <a:endParaRPr lang="en-IE" dirty="0">
              <a:solidFill>
                <a:srgbClr val="00206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60624" y="1844824"/>
            <a:ext cx="3607319" cy="2159496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IE" sz="2000" dirty="0" smtClean="0"/>
          </a:p>
          <a:p>
            <a:endParaRPr lang="en-IE" sz="2000" dirty="0" smtClean="0"/>
          </a:p>
          <a:p>
            <a:pPr marL="0" indent="0">
              <a:buNone/>
            </a:pPr>
            <a:endParaRPr lang="en-IE" sz="2000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1844824"/>
            <a:ext cx="3956248" cy="2160240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IE" sz="2200" dirty="0" smtClean="0"/>
          </a:p>
          <a:p>
            <a:endParaRPr lang="en-IE" sz="2200" dirty="0" smtClean="0"/>
          </a:p>
          <a:p>
            <a:pPr marL="0" indent="0">
              <a:buNone/>
            </a:pPr>
            <a:endParaRPr lang="en-IE" sz="2200" dirty="0" smtClean="0"/>
          </a:p>
          <a:p>
            <a:pPr marL="0" indent="0">
              <a:buNone/>
            </a:pPr>
            <a:endParaRPr lang="en-IE" sz="2200" dirty="0"/>
          </a:p>
          <a:p>
            <a:endParaRPr lang="en-IE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2132856"/>
            <a:ext cx="36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IE" sz="1600" dirty="0" smtClean="0"/>
              <a:t>5 Branch network</a:t>
            </a:r>
            <a:r>
              <a:rPr lang="ga-IE" sz="1600" dirty="0" smtClean="0"/>
              <a:t> </a:t>
            </a:r>
            <a:r>
              <a:rPr lang="en-IE" sz="1600" dirty="0"/>
              <a:t>+ mobile service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7544" y="2437819"/>
            <a:ext cx="37621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IE" sz="1600" dirty="0"/>
              <a:t>eBooks &amp; eAudio downloadable books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4719" y="2800236"/>
            <a:ext cx="22320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IE" sz="1600" dirty="0"/>
              <a:t>Reference Collection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2735" y="3132624"/>
            <a:ext cx="25603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IE" sz="1600" dirty="0"/>
              <a:t>Study &amp; Internet facilities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4719" y="3451321"/>
            <a:ext cx="20393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IE" sz="1600" dirty="0" smtClean="0"/>
              <a:t>Children</a:t>
            </a:r>
            <a:r>
              <a:rPr lang="ga-IE" sz="1600" dirty="0" smtClean="0"/>
              <a:t>’s</a:t>
            </a:r>
            <a:r>
              <a:rPr lang="en-IE" sz="1600" dirty="0" smtClean="0"/>
              <a:t> Services</a:t>
            </a:r>
            <a:endParaRPr lang="en-IE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4644008" y="2132856"/>
            <a:ext cx="16001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IE" sz="1600" dirty="0" smtClean="0"/>
              <a:t>50,000+</a:t>
            </a:r>
            <a:r>
              <a:rPr lang="ga-IE" sz="1600" dirty="0" smtClean="0"/>
              <a:t>stock</a:t>
            </a:r>
            <a:endParaRPr lang="en-IE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4658810" y="2459797"/>
            <a:ext cx="29658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IE" sz="1600" dirty="0" smtClean="0"/>
              <a:t>Databases/ eJournals / eBooks</a:t>
            </a:r>
            <a:endParaRPr lang="en-IE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4658810" y="2798351"/>
            <a:ext cx="19335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IE" sz="1600" dirty="0"/>
              <a:t>400 study spaces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58810" y="3112758"/>
            <a:ext cx="32028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IE" sz="1600" dirty="0"/>
              <a:t>115 PCs / bookable study </a:t>
            </a:r>
            <a:r>
              <a:rPr lang="en-IE" sz="1600" dirty="0" smtClean="0"/>
              <a:t>rooms</a:t>
            </a:r>
            <a:endParaRPr lang="en-IE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4650550" y="3433087"/>
            <a:ext cx="11112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IE" sz="1600" dirty="0" smtClean="0"/>
              <a:t>Printing</a:t>
            </a:r>
            <a:endParaRPr lang="en-IE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4644008" y="3666510"/>
            <a:ext cx="9380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IE" sz="1600" dirty="0" smtClean="0"/>
              <a:t>Wi-Fi</a:t>
            </a:r>
            <a:endParaRPr lang="en-IE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443239" y="4653136"/>
            <a:ext cx="1526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>
                <a:solidFill>
                  <a:srgbClr val="002060"/>
                </a:solidFill>
              </a:rPr>
              <a:t>1card6</a:t>
            </a:r>
            <a:endParaRPr lang="ga-IE" sz="2400" b="1" dirty="0" smtClean="0">
              <a:solidFill>
                <a:srgbClr val="002060"/>
              </a:solidFill>
            </a:endParaRPr>
          </a:p>
          <a:p>
            <a:pPr algn="ctr"/>
            <a:r>
              <a:rPr lang="en-IE" sz="2400" b="1" dirty="0" smtClean="0">
                <a:solidFill>
                  <a:srgbClr val="002060"/>
                </a:solidFill>
              </a:rPr>
              <a:t>Libraries</a:t>
            </a:r>
            <a:endParaRPr lang="en-IE" sz="24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2735" y="3666510"/>
            <a:ext cx="25603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IE" sz="1600" dirty="0"/>
              <a:t>Study &amp; Internet facilities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7544" y="1844824"/>
            <a:ext cx="17604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IE" sz="1600" dirty="0"/>
              <a:t>300,000+ stock</a:t>
            </a:r>
          </a:p>
        </p:txBody>
      </p:sp>
    </p:spTree>
    <p:extLst>
      <p:ext uri="{BB962C8B-B14F-4D97-AF65-F5344CB8AC3E}">
        <p14:creationId xmlns:p14="http://schemas.microsoft.com/office/powerpoint/2010/main" val="121515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77909E-6 L 0.19687 0.290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44" y="1450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7742E-6 L 0.19601 0.3296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92" y="1647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00185E-7 L 0.17709 0.3224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4" y="1612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58085E-6 L 0.18907 0.314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44" y="1573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13833E-6 L 0.2408 0.3543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31" y="1771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77909E-6 L 0.09462 0.2900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2" y="1450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68563E-6 L -0.05191 0.2845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1422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66713E-6 L -0.00695 0.3194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" y="1596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8043E-7 L -0.06649 0.3467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1732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00948E-6 L 0.09618 0.3421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9" y="1709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15429E-6 L 0.13003 0.3710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93" y="1855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82767E-6 L 0.39201 0.6259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01" y="31298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36271E-6 L 0.15468 0.3791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26" y="189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7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GB" dirty="0">
                <a:solidFill>
                  <a:srgbClr val="002060"/>
                </a:solidFill>
              </a:rPr>
              <a:t>Success to date</a:t>
            </a:r>
            <a:endParaRPr lang="en-IE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/>
              <a:t>Service indicators – increase in membership (624 DkIT staff &amp; 4,787 DkIT students added to our database to date</a:t>
            </a:r>
            <a:r>
              <a:rPr lang="en-GB" dirty="0" smtClean="0"/>
              <a:t>)</a:t>
            </a:r>
            <a:endParaRPr lang="en-IE" dirty="0"/>
          </a:p>
          <a:p>
            <a:pPr lvl="0"/>
            <a:r>
              <a:rPr lang="en-GB" dirty="0"/>
              <a:t>Interest from non-DkIT students living in </a:t>
            </a:r>
            <a:r>
              <a:rPr lang="en-GB" dirty="0" smtClean="0"/>
              <a:t>Dundalk</a:t>
            </a:r>
          </a:p>
          <a:p>
            <a:r>
              <a:rPr lang="en-GB" dirty="0"/>
              <a:t>Promoting lifelong learning through awareness of academic courses, e.g. evening classes, further </a:t>
            </a:r>
            <a:r>
              <a:rPr lang="en-GB" dirty="0" smtClean="0"/>
              <a:t>education</a:t>
            </a:r>
            <a:endParaRPr lang="en-IE" dirty="0"/>
          </a:p>
          <a:p>
            <a:pPr lvl="0"/>
            <a:r>
              <a:rPr lang="en-GB" dirty="0"/>
              <a:t>Our branch library network very advantageous for DkIT students from across the county. </a:t>
            </a:r>
            <a:endParaRPr lang="en-GB" dirty="0" smtClean="0"/>
          </a:p>
          <a:p>
            <a:pPr lvl="0"/>
            <a:r>
              <a:rPr lang="en-GB" dirty="0" smtClean="0"/>
              <a:t>Ease of access to our joint services and collections</a:t>
            </a:r>
          </a:p>
          <a:p>
            <a:pPr lvl="1"/>
            <a:r>
              <a:rPr lang="en-GB" dirty="0" err="1" smtClean="0"/>
              <a:t>WiFi</a:t>
            </a:r>
            <a:r>
              <a:rPr lang="en-GB" dirty="0" smtClean="0"/>
              <a:t>, e-audio downloadable books, eBooks etc.</a:t>
            </a:r>
            <a:endParaRPr lang="en-IE" dirty="0"/>
          </a:p>
          <a:p>
            <a:pPr lvl="0"/>
            <a:r>
              <a:rPr lang="en-GB" dirty="0"/>
              <a:t>Win-Win for all!</a:t>
            </a:r>
            <a:endParaRPr lang="en-IE" dirty="0"/>
          </a:p>
          <a:p>
            <a:pPr marL="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3185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IE" dirty="0" smtClean="0"/>
              <a:t>Thank You</a:t>
            </a:r>
            <a:endParaRPr lang="en-I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882" y="1219200"/>
            <a:ext cx="4198235" cy="4937125"/>
          </a:xfrm>
        </p:spPr>
      </p:pic>
    </p:spTree>
    <p:extLst>
      <p:ext uri="{BB962C8B-B14F-4D97-AF65-F5344CB8AC3E}">
        <p14:creationId xmlns:p14="http://schemas.microsoft.com/office/powerpoint/2010/main" val="4686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sz="3600" dirty="0">
                <a:solidFill>
                  <a:srgbClr val="002060"/>
                </a:solidFill>
              </a:rPr>
              <a:t>What is it?</a:t>
            </a:r>
            <a:r>
              <a:rPr lang="en-IE" dirty="0">
                <a:solidFill>
                  <a:schemeClr val="accent2"/>
                </a:solidFill>
              </a:rPr>
              <a:t/>
            </a:r>
            <a:br>
              <a:rPr lang="en-IE" dirty="0">
                <a:solidFill>
                  <a:schemeClr val="accent2"/>
                </a:solidFill>
              </a:rPr>
            </a:br>
            <a:endParaRPr lang="en-IE" dirty="0">
              <a:solidFill>
                <a:schemeClr val="accent2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278308"/>
            <a:ext cx="2592288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Documents and Settings\redmonda\Local Settings\Temporary Internet Files\Content.Outlook\ALOVRR4X\Setant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365104"/>
            <a:ext cx="2592000" cy="20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395536" y="1412776"/>
            <a:ext cx="83582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IE" sz="2000" dirty="0"/>
              <a:t>Joint </a:t>
            </a:r>
            <a:r>
              <a:rPr lang="en-IE" sz="2000" dirty="0" smtClean="0"/>
              <a:t>partnership initiative </a:t>
            </a:r>
            <a:r>
              <a:rPr lang="en-IE" sz="2000" dirty="0"/>
              <a:t>between </a:t>
            </a:r>
            <a:r>
              <a:rPr lang="en-IE" sz="2000" dirty="0" smtClean="0"/>
              <a:t>Dundalk </a:t>
            </a:r>
            <a:r>
              <a:rPr lang="en-IE" sz="2000" dirty="0"/>
              <a:t>Institute of Technology </a:t>
            </a:r>
            <a:r>
              <a:rPr lang="en-IE" sz="2000" dirty="0" smtClean="0"/>
              <a:t>and </a:t>
            </a:r>
            <a:r>
              <a:rPr lang="en-IE" sz="2000" dirty="0"/>
              <a:t>Louth </a:t>
            </a:r>
            <a:r>
              <a:rPr lang="en-IE" sz="2000" dirty="0" smtClean="0"/>
              <a:t>County </a:t>
            </a:r>
            <a:r>
              <a:rPr lang="en-IE" sz="2000" dirty="0" smtClean="0"/>
              <a:t>Libraries</a:t>
            </a:r>
            <a:endParaRPr lang="en-IE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Collaboration: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000" dirty="0" smtClean="0"/>
              <a:t>to </a:t>
            </a:r>
            <a:r>
              <a:rPr lang="en-GB" sz="2000" dirty="0"/>
              <a:t>support the </a:t>
            </a:r>
            <a:r>
              <a:rPr lang="en-GB" sz="2000" dirty="0" smtClean="0"/>
              <a:t>learning, knowledge </a:t>
            </a:r>
            <a:r>
              <a:rPr lang="en-GB" sz="2000" dirty="0"/>
              <a:t>and cultural needs of people in </a:t>
            </a:r>
            <a:r>
              <a:rPr lang="en-GB" sz="2000" dirty="0" smtClean="0"/>
              <a:t>  County </a:t>
            </a:r>
            <a:r>
              <a:rPr lang="en-GB" sz="2000" dirty="0"/>
              <a:t>Louth </a:t>
            </a:r>
            <a:endParaRPr lang="en-IE" sz="2000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000" dirty="0"/>
              <a:t>l</a:t>
            </a:r>
            <a:r>
              <a:rPr lang="en-GB" sz="2000" dirty="0" smtClean="0"/>
              <a:t>earn </a:t>
            </a:r>
            <a:r>
              <a:rPr lang="en-GB" sz="2000" dirty="0"/>
              <a:t>from each others practice </a:t>
            </a:r>
            <a:r>
              <a:rPr lang="en-GB" sz="2000" dirty="0" smtClean="0"/>
              <a:t>-training </a:t>
            </a:r>
            <a:r>
              <a:rPr lang="en-GB" sz="2000" dirty="0"/>
              <a:t>and development of </a:t>
            </a:r>
            <a:r>
              <a:rPr lang="en-GB" sz="2000" dirty="0" smtClean="0"/>
              <a:t>staff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/>
              <a:t>Provide reciprocal borrowing for </a:t>
            </a:r>
            <a:r>
              <a:rPr lang="en-GB" sz="2000" dirty="0" smtClean="0"/>
              <a:t>members</a:t>
            </a:r>
            <a:endParaRPr lang="en-IE" sz="2000" dirty="0"/>
          </a:p>
          <a:p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241829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339752" y="4502468"/>
            <a:ext cx="4104456" cy="18722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Rounded Rectangle 13"/>
          <p:cNvSpPr/>
          <p:nvPr/>
        </p:nvSpPr>
        <p:spPr>
          <a:xfrm>
            <a:off x="4788024" y="1484784"/>
            <a:ext cx="4176464" cy="29523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Rounded Rectangle 12"/>
          <p:cNvSpPr/>
          <p:nvPr/>
        </p:nvSpPr>
        <p:spPr>
          <a:xfrm>
            <a:off x="251520" y="1484784"/>
            <a:ext cx="4176464" cy="29523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639" y="1561032"/>
            <a:ext cx="1800225" cy="12112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41045" y="116632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en-IE" sz="3600" dirty="0">
                <a:solidFill>
                  <a:srgbClr val="002060"/>
                </a:solidFill>
              </a:rPr>
              <a:t>What it isn’t?</a:t>
            </a:r>
            <a:r>
              <a:rPr lang="en-IE" dirty="0">
                <a:solidFill>
                  <a:srgbClr val="002060"/>
                </a:solidFill>
              </a:rPr>
              <a:t/>
            </a:r>
            <a:br>
              <a:rPr lang="en-IE" dirty="0">
                <a:solidFill>
                  <a:srgbClr val="002060"/>
                </a:solidFill>
              </a:rPr>
            </a:br>
            <a:r>
              <a:rPr lang="en-IE" sz="1800" dirty="0">
                <a:solidFill>
                  <a:srgbClr val="002060"/>
                </a:solidFill>
              </a:rPr>
              <a:t>Not an integration of stock management system</a:t>
            </a:r>
            <a:r>
              <a:rPr lang="en-IE" dirty="0"/>
              <a:t/>
            </a:r>
            <a:br>
              <a:rPr lang="en-IE" dirty="0"/>
            </a:br>
            <a:endParaRPr lang="en-IE" dirty="0"/>
          </a:p>
        </p:txBody>
      </p:sp>
      <p:pic>
        <p:nvPicPr>
          <p:cNvPr id="5" name="Picture 4" descr="C:\Documents and Settings\redmonda\Local Settings\Temporary Internet Files\Content.Outlook\ALOVRR4X\Setanta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353" y="1556792"/>
            <a:ext cx="1813016" cy="129614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n 5"/>
          <p:cNvSpPr/>
          <p:nvPr/>
        </p:nvSpPr>
        <p:spPr>
          <a:xfrm>
            <a:off x="811298" y="2859102"/>
            <a:ext cx="1368152" cy="1152128"/>
          </a:xfrm>
          <a:prstGeom prst="ca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rgbClr val="FF0000"/>
                </a:solidFill>
              </a:rPr>
              <a:t>Patron</a:t>
            </a:r>
            <a:endParaRPr lang="en-IE" dirty="0">
              <a:solidFill>
                <a:srgbClr val="FF0000"/>
              </a:solidFill>
            </a:endParaRPr>
          </a:p>
          <a:p>
            <a:pPr algn="ctr"/>
            <a:r>
              <a:rPr lang="en-IE" dirty="0">
                <a:solidFill>
                  <a:srgbClr val="FF0000"/>
                </a:solidFill>
              </a:rPr>
              <a:t>D</a:t>
            </a:r>
            <a:r>
              <a:rPr lang="en-IE" dirty="0" smtClean="0">
                <a:solidFill>
                  <a:srgbClr val="FF0000"/>
                </a:solidFill>
              </a:rPr>
              <a:t>atabase</a:t>
            </a:r>
            <a:endParaRPr lang="en-IE" dirty="0">
              <a:solidFill>
                <a:srgbClr val="FF0000"/>
              </a:solidFill>
            </a:endParaRPr>
          </a:p>
        </p:txBody>
      </p:sp>
      <p:sp>
        <p:nvSpPr>
          <p:cNvPr id="7" name="Can 6"/>
          <p:cNvSpPr/>
          <p:nvPr/>
        </p:nvSpPr>
        <p:spPr>
          <a:xfrm>
            <a:off x="2415192" y="2852936"/>
            <a:ext cx="1420442" cy="1158294"/>
          </a:xfrm>
          <a:prstGeom prst="ca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rgbClr val="FF0000"/>
                </a:solidFill>
              </a:rPr>
              <a:t>Bibliographic</a:t>
            </a:r>
          </a:p>
          <a:p>
            <a:pPr algn="ctr"/>
            <a:r>
              <a:rPr lang="en-IE" dirty="0" smtClean="0">
                <a:solidFill>
                  <a:srgbClr val="FF0000"/>
                </a:solidFill>
              </a:rPr>
              <a:t>Records</a:t>
            </a:r>
            <a:endParaRPr lang="en-IE" dirty="0">
              <a:solidFill>
                <a:srgbClr val="FF0000"/>
              </a:solidFill>
            </a:endParaRPr>
          </a:p>
        </p:txBody>
      </p:sp>
      <p:sp>
        <p:nvSpPr>
          <p:cNvPr id="10" name="Can 9"/>
          <p:cNvSpPr/>
          <p:nvPr/>
        </p:nvSpPr>
        <p:spPr>
          <a:xfrm>
            <a:off x="5220072" y="2891406"/>
            <a:ext cx="1368152" cy="1152128"/>
          </a:xfrm>
          <a:prstGeom prst="ca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rgbClr val="FF0000"/>
                </a:solidFill>
              </a:rPr>
              <a:t>Patron</a:t>
            </a:r>
            <a:endParaRPr lang="en-IE" dirty="0">
              <a:solidFill>
                <a:srgbClr val="FF0000"/>
              </a:solidFill>
            </a:endParaRPr>
          </a:p>
          <a:p>
            <a:pPr algn="ctr"/>
            <a:r>
              <a:rPr lang="en-IE" dirty="0">
                <a:solidFill>
                  <a:srgbClr val="FF0000"/>
                </a:solidFill>
              </a:rPr>
              <a:t>D</a:t>
            </a:r>
            <a:r>
              <a:rPr lang="en-IE" dirty="0" smtClean="0">
                <a:solidFill>
                  <a:srgbClr val="FF0000"/>
                </a:solidFill>
              </a:rPr>
              <a:t>atabase</a:t>
            </a:r>
            <a:endParaRPr lang="en-IE" dirty="0">
              <a:solidFill>
                <a:srgbClr val="FF0000"/>
              </a:solidFill>
            </a:endParaRPr>
          </a:p>
        </p:txBody>
      </p:sp>
      <p:sp>
        <p:nvSpPr>
          <p:cNvPr id="11" name="Can 10"/>
          <p:cNvSpPr/>
          <p:nvPr/>
        </p:nvSpPr>
        <p:spPr>
          <a:xfrm>
            <a:off x="6876256" y="2891406"/>
            <a:ext cx="1420442" cy="1158294"/>
          </a:xfrm>
          <a:prstGeom prst="ca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rgbClr val="FF0000"/>
                </a:solidFill>
              </a:rPr>
              <a:t>Bibliographic</a:t>
            </a:r>
          </a:p>
          <a:p>
            <a:pPr algn="ctr"/>
            <a:r>
              <a:rPr lang="en-IE" dirty="0" smtClean="0">
                <a:solidFill>
                  <a:srgbClr val="FF0000"/>
                </a:solidFill>
              </a:rPr>
              <a:t>Records</a:t>
            </a:r>
            <a:endParaRPr lang="en-IE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482" y="6005344"/>
            <a:ext cx="3976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1card6 Libraries shared patrons records</a:t>
            </a:r>
            <a:endParaRPr lang="en-IE" dirty="0"/>
          </a:p>
        </p:txBody>
      </p:sp>
      <p:sp>
        <p:nvSpPr>
          <p:cNvPr id="20" name="Can 19"/>
          <p:cNvSpPr/>
          <p:nvPr/>
        </p:nvSpPr>
        <p:spPr>
          <a:xfrm>
            <a:off x="811298" y="2859102"/>
            <a:ext cx="1368152" cy="1152128"/>
          </a:xfrm>
          <a:prstGeom prst="ca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rgbClr val="FF0000"/>
                </a:solidFill>
              </a:rPr>
              <a:t>Patron</a:t>
            </a:r>
            <a:endParaRPr lang="en-IE" dirty="0">
              <a:solidFill>
                <a:srgbClr val="FF0000"/>
              </a:solidFill>
            </a:endParaRPr>
          </a:p>
          <a:p>
            <a:pPr algn="ctr"/>
            <a:r>
              <a:rPr lang="en-IE" dirty="0">
                <a:solidFill>
                  <a:srgbClr val="FF0000"/>
                </a:solidFill>
              </a:rPr>
              <a:t>D</a:t>
            </a:r>
            <a:r>
              <a:rPr lang="en-IE" dirty="0" smtClean="0">
                <a:solidFill>
                  <a:srgbClr val="FF0000"/>
                </a:solidFill>
              </a:rPr>
              <a:t>atabase</a:t>
            </a:r>
            <a:endParaRPr lang="en-IE" dirty="0">
              <a:solidFill>
                <a:srgbClr val="FF0000"/>
              </a:solidFill>
            </a:endParaRPr>
          </a:p>
        </p:txBody>
      </p:sp>
      <p:sp>
        <p:nvSpPr>
          <p:cNvPr id="21" name="Can 20"/>
          <p:cNvSpPr/>
          <p:nvPr/>
        </p:nvSpPr>
        <p:spPr>
          <a:xfrm>
            <a:off x="5220072" y="2910149"/>
            <a:ext cx="1368152" cy="1152128"/>
          </a:xfrm>
          <a:prstGeom prst="ca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rgbClr val="FF0000"/>
                </a:solidFill>
              </a:rPr>
              <a:t>Patron</a:t>
            </a:r>
            <a:endParaRPr lang="en-IE" dirty="0">
              <a:solidFill>
                <a:srgbClr val="FF0000"/>
              </a:solidFill>
            </a:endParaRPr>
          </a:p>
          <a:p>
            <a:pPr algn="ctr"/>
            <a:r>
              <a:rPr lang="en-IE" dirty="0">
                <a:solidFill>
                  <a:srgbClr val="FF0000"/>
                </a:solidFill>
              </a:rPr>
              <a:t>D</a:t>
            </a:r>
            <a:r>
              <a:rPr lang="en-IE" dirty="0" smtClean="0">
                <a:solidFill>
                  <a:srgbClr val="FF0000"/>
                </a:solidFill>
              </a:rPr>
              <a:t>atabase</a:t>
            </a:r>
            <a:endParaRPr lang="en-I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95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69789E-6 L 0.22622 0.26139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02" y="1307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5.69049E-7 L -0.08264 0.25399 " pathEditMode="relative" rAng="0" ptsTypes="AA">
                                      <p:cBhvr>
                                        <p:cTn id="8" dur="4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32" y="12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IE" dirty="0" smtClean="0">
                <a:solidFill>
                  <a:srgbClr val="002060"/>
                </a:solidFill>
              </a:rPr>
              <a:t>Reasons</a:t>
            </a:r>
            <a:endParaRPr lang="en-IE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First proposed 2007</a:t>
            </a:r>
          </a:p>
          <a:p>
            <a:pPr lvl="1"/>
            <a:r>
              <a:rPr lang="en-IE" dirty="0" smtClean="0"/>
              <a:t>Social remit / community engagement / promotional </a:t>
            </a:r>
          </a:p>
          <a:p>
            <a:r>
              <a:rPr lang="en-IE" dirty="0" smtClean="0"/>
              <a:t>Benefits </a:t>
            </a:r>
            <a:r>
              <a:rPr lang="en-IE" dirty="0"/>
              <a:t>to each library</a:t>
            </a:r>
          </a:p>
          <a:p>
            <a:pPr lvl="1"/>
            <a:r>
              <a:rPr lang="en-IE" dirty="0"/>
              <a:t>Staff practices shared</a:t>
            </a:r>
          </a:p>
          <a:p>
            <a:pPr lvl="2"/>
            <a:r>
              <a:rPr lang="en-IE" dirty="0"/>
              <a:t>Events in </a:t>
            </a:r>
            <a:r>
              <a:rPr lang="en-IE" dirty="0" smtClean="0"/>
              <a:t>County Library </a:t>
            </a:r>
            <a:r>
              <a:rPr lang="en-IE" dirty="0"/>
              <a:t>e.g. Literacy Promotion</a:t>
            </a:r>
          </a:p>
          <a:p>
            <a:pPr lvl="3"/>
            <a:r>
              <a:rPr lang="en-IE" dirty="0"/>
              <a:t>Writer in </a:t>
            </a:r>
            <a:r>
              <a:rPr lang="en-IE" dirty="0" smtClean="0"/>
              <a:t>Residence</a:t>
            </a:r>
          </a:p>
          <a:p>
            <a:r>
              <a:rPr lang="en-IE" dirty="0" smtClean="0"/>
              <a:t>Value </a:t>
            </a:r>
            <a:r>
              <a:rPr lang="en-IE" dirty="0"/>
              <a:t>added for both sets of patrons</a:t>
            </a:r>
          </a:p>
          <a:p>
            <a:pPr lvl="1"/>
            <a:r>
              <a:rPr lang="en-IE" dirty="0"/>
              <a:t>Collections</a:t>
            </a:r>
          </a:p>
          <a:p>
            <a:pPr lvl="1"/>
            <a:r>
              <a:rPr lang="en-IE" dirty="0"/>
              <a:t>Facilities (5 </a:t>
            </a:r>
            <a:r>
              <a:rPr lang="en-IE" dirty="0" smtClean="0"/>
              <a:t>branches </a:t>
            </a:r>
            <a:r>
              <a:rPr lang="en-IE" dirty="0"/>
              <a:t>and mobile library for students around </a:t>
            </a:r>
            <a:r>
              <a:rPr lang="en-IE" dirty="0" smtClean="0"/>
              <a:t>Co. </a:t>
            </a:r>
            <a:r>
              <a:rPr lang="en-IE" dirty="0"/>
              <a:t>Louth</a:t>
            </a:r>
            <a:r>
              <a:rPr lang="en-IE" dirty="0" smtClean="0"/>
              <a:t>)</a:t>
            </a:r>
            <a:endParaRPr lang="en-IE" dirty="0"/>
          </a:p>
          <a:p>
            <a:pPr marL="274320" lvl="1" indent="0">
              <a:buNone/>
            </a:pPr>
            <a:endParaRPr lang="en-IE" dirty="0"/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6543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IE" dirty="0" smtClean="0">
                <a:solidFill>
                  <a:srgbClr val="002060"/>
                </a:solidFill>
              </a:rPr>
              <a:t>Unique Challenges </a:t>
            </a:r>
            <a:endParaRPr lang="en-IE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Fear of unknown</a:t>
            </a:r>
          </a:p>
          <a:p>
            <a:r>
              <a:rPr lang="en-IE" dirty="0" smtClean="0"/>
              <a:t>Data protection (permissions and secure transfer)</a:t>
            </a:r>
          </a:p>
          <a:p>
            <a:r>
              <a:rPr lang="en-IE" dirty="0" smtClean="0"/>
              <a:t>Different patron data input</a:t>
            </a:r>
          </a:p>
          <a:p>
            <a:pPr lvl="1"/>
            <a:r>
              <a:rPr lang="en-IE" dirty="0" smtClean="0"/>
              <a:t>(Large </a:t>
            </a:r>
            <a:r>
              <a:rPr lang="en-IE" i="1" dirty="0" smtClean="0"/>
              <a:t>Banner</a:t>
            </a:r>
            <a:r>
              <a:rPr lang="en-IE" dirty="0" smtClean="0"/>
              <a:t> </a:t>
            </a:r>
            <a:r>
              <a:rPr lang="en-IE" dirty="0" smtClean="0"/>
              <a:t>registration files </a:t>
            </a:r>
            <a:r>
              <a:rPr lang="en-IE" dirty="0" smtClean="0"/>
              <a:t>vs. single membership)</a:t>
            </a:r>
          </a:p>
          <a:p>
            <a:r>
              <a:rPr lang="en-IE" dirty="0" smtClean="0"/>
              <a:t>Large </a:t>
            </a:r>
            <a:r>
              <a:rPr lang="en-IE" dirty="0"/>
              <a:t>part of DkIT </a:t>
            </a:r>
            <a:r>
              <a:rPr lang="en-IE" dirty="0" smtClean="0"/>
              <a:t>collection are e-resources</a:t>
            </a:r>
            <a:endParaRPr lang="en-IE" dirty="0" smtClean="0"/>
          </a:p>
          <a:p>
            <a:pPr lvl="1"/>
            <a:r>
              <a:rPr lang="en-IE" dirty="0" smtClean="0"/>
              <a:t>Vendor </a:t>
            </a:r>
            <a:r>
              <a:rPr lang="en-IE" dirty="0"/>
              <a:t>Access (Contracts for walk-in access</a:t>
            </a:r>
            <a:r>
              <a:rPr lang="en-IE" dirty="0" smtClean="0"/>
              <a:t>)</a:t>
            </a:r>
          </a:p>
          <a:p>
            <a:r>
              <a:rPr lang="en-IE" dirty="0" smtClean="0"/>
              <a:t>Different membership regulations</a:t>
            </a:r>
          </a:p>
          <a:p>
            <a:pPr lvl="1"/>
            <a:r>
              <a:rPr lang="en-IE" dirty="0"/>
              <a:t>Different loan rules (loan terms and fines etc.) </a:t>
            </a:r>
          </a:p>
          <a:p>
            <a:pPr marL="274320" lvl="1" indent="0">
              <a:buNone/>
            </a:pPr>
            <a:endParaRPr lang="en-IE" dirty="0" smtClean="0"/>
          </a:p>
          <a:p>
            <a:r>
              <a:rPr lang="en-IE" dirty="0" smtClean="0"/>
              <a:t>Technical issues </a:t>
            </a:r>
          </a:p>
          <a:p>
            <a:pPr lvl="1"/>
            <a:r>
              <a:rPr lang="en-IE" dirty="0"/>
              <a:t>D</a:t>
            </a:r>
            <a:r>
              <a:rPr lang="en-IE" dirty="0" smtClean="0"/>
              <a:t>ifferent LMS</a:t>
            </a:r>
          </a:p>
        </p:txBody>
      </p:sp>
    </p:spTree>
    <p:extLst>
      <p:ext uri="{BB962C8B-B14F-4D97-AF65-F5344CB8AC3E}">
        <p14:creationId xmlns:p14="http://schemas.microsoft.com/office/powerpoint/2010/main" val="200645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IE" dirty="0" smtClean="0">
                <a:solidFill>
                  <a:srgbClr val="002060"/>
                </a:solidFill>
              </a:rPr>
              <a:t>Overcoming Issues</a:t>
            </a:r>
            <a:endParaRPr lang="en-IE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E" dirty="0"/>
              <a:t>Scoping </a:t>
            </a:r>
            <a:r>
              <a:rPr lang="en-IE" dirty="0" smtClean="0"/>
              <a:t>exercise</a:t>
            </a:r>
          </a:p>
          <a:p>
            <a:r>
              <a:rPr lang="en-IE" dirty="0" smtClean="0"/>
              <a:t>Project team - regular meetings </a:t>
            </a:r>
            <a:endParaRPr lang="en-IE" dirty="0" smtClean="0"/>
          </a:p>
          <a:p>
            <a:r>
              <a:rPr lang="en-IE" dirty="0" smtClean="0"/>
              <a:t>Timeframe </a:t>
            </a:r>
            <a:r>
              <a:rPr lang="en-IE" dirty="0"/>
              <a:t>for </a:t>
            </a:r>
            <a:r>
              <a:rPr lang="en-IE" dirty="0" smtClean="0"/>
              <a:t>implementation </a:t>
            </a:r>
            <a:endParaRPr lang="en-IE" dirty="0"/>
          </a:p>
          <a:p>
            <a:pPr marL="0" indent="0">
              <a:buNone/>
            </a:pPr>
            <a:endParaRPr lang="en-IE" dirty="0" smtClean="0"/>
          </a:p>
          <a:p>
            <a:pPr marL="0" indent="0">
              <a:buNone/>
            </a:pPr>
            <a:endParaRPr lang="en-IE" dirty="0" smtClean="0"/>
          </a:p>
          <a:p>
            <a:pPr marL="0" indent="0">
              <a:buNone/>
            </a:pPr>
            <a:endParaRPr lang="en-IE" dirty="0" smtClean="0"/>
          </a:p>
          <a:p>
            <a:r>
              <a:rPr lang="en-IE" dirty="0" smtClean="0"/>
              <a:t>Terms of reference drawn up for:</a:t>
            </a:r>
          </a:p>
          <a:p>
            <a:pPr lvl="1"/>
            <a:r>
              <a:rPr lang="en-IE" dirty="0" smtClean="0"/>
              <a:t>Changes in work practices </a:t>
            </a:r>
          </a:p>
          <a:p>
            <a:pPr lvl="1"/>
            <a:r>
              <a:rPr lang="en-IE" dirty="0" smtClean="0"/>
              <a:t>Technical confluence of 2 LMS</a:t>
            </a:r>
          </a:p>
          <a:p>
            <a:pPr lvl="2"/>
            <a:r>
              <a:rPr lang="en-IE" dirty="0" smtClean="0"/>
              <a:t>Horizon and Millennium transfer fields</a:t>
            </a:r>
          </a:p>
          <a:p>
            <a:pPr lvl="1"/>
            <a:endParaRPr lang="en-IE" dirty="0"/>
          </a:p>
        </p:txBody>
      </p:sp>
      <p:sp>
        <p:nvSpPr>
          <p:cNvPr id="5" name="Striped Right Arrow 4"/>
          <p:cNvSpPr/>
          <p:nvPr/>
        </p:nvSpPr>
        <p:spPr>
          <a:xfrm>
            <a:off x="1043608" y="2710359"/>
            <a:ext cx="6768752" cy="576064"/>
          </a:xfrm>
          <a:prstGeom prst="striped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               </a:t>
            </a:r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>
            <a:off x="1547664" y="2813725"/>
            <a:ext cx="553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May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31840" y="2813725"/>
            <a:ext cx="503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smtClean="0"/>
              <a:t>July</a:t>
            </a:r>
            <a:endParaRPr lang="en-IE" dirty="0"/>
          </a:p>
        </p:txBody>
      </p:sp>
      <p:sp>
        <p:nvSpPr>
          <p:cNvPr id="8" name="TextBox 7"/>
          <p:cNvSpPr txBox="1"/>
          <p:nvPr/>
        </p:nvSpPr>
        <p:spPr>
          <a:xfrm>
            <a:off x="6228184" y="2813725"/>
            <a:ext cx="102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smtClean="0"/>
              <a:t>Sept/Oct</a:t>
            </a:r>
            <a:endParaRPr lang="en-IE" dirty="0"/>
          </a:p>
        </p:txBody>
      </p:sp>
      <p:sp>
        <p:nvSpPr>
          <p:cNvPr id="10" name="Rounded Rectangle 9"/>
          <p:cNvSpPr/>
          <p:nvPr/>
        </p:nvSpPr>
        <p:spPr>
          <a:xfrm>
            <a:off x="1115616" y="3296039"/>
            <a:ext cx="1512168" cy="3355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Initial Meeting</a:t>
            </a:r>
            <a:endParaRPr lang="en-IE" dirty="0"/>
          </a:p>
        </p:txBody>
      </p:sp>
      <p:sp>
        <p:nvSpPr>
          <p:cNvPr id="11" name="Rounded Rectangle 10"/>
          <p:cNvSpPr/>
          <p:nvPr/>
        </p:nvSpPr>
        <p:spPr>
          <a:xfrm>
            <a:off x="2734955" y="3286423"/>
            <a:ext cx="1512168" cy="3355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Data testing</a:t>
            </a:r>
            <a:endParaRPr lang="en-IE" dirty="0"/>
          </a:p>
        </p:txBody>
      </p:sp>
      <p:sp>
        <p:nvSpPr>
          <p:cNvPr id="12" name="Rounded Rectangle 11"/>
          <p:cNvSpPr/>
          <p:nvPr/>
        </p:nvSpPr>
        <p:spPr>
          <a:xfrm>
            <a:off x="4314046" y="3286423"/>
            <a:ext cx="1512168" cy="3355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First transfer</a:t>
            </a:r>
            <a:endParaRPr lang="en-IE" dirty="0"/>
          </a:p>
        </p:txBody>
      </p:sp>
      <p:sp>
        <p:nvSpPr>
          <p:cNvPr id="13" name="Rounded Rectangle 12"/>
          <p:cNvSpPr/>
          <p:nvPr/>
        </p:nvSpPr>
        <p:spPr>
          <a:xfrm>
            <a:off x="5940152" y="3273515"/>
            <a:ext cx="1512168" cy="3355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Launch</a:t>
            </a:r>
            <a:endParaRPr lang="en-IE" dirty="0"/>
          </a:p>
        </p:txBody>
      </p:sp>
      <p:sp>
        <p:nvSpPr>
          <p:cNvPr id="14" name="TextBox 13"/>
          <p:cNvSpPr txBox="1"/>
          <p:nvPr/>
        </p:nvSpPr>
        <p:spPr>
          <a:xfrm>
            <a:off x="4794253" y="2813725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smtClean="0"/>
              <a:t>Aug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3294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/>
      <p:bldP spid="7" grpId="0"/>
      <p:bldP spid="8" grpId="0"/>
      <p:bldP spid="10" grpId="0" animBg="1"/>
      <p:bldP spid="11" grpId="0" animBg="1"/>
      <p:bldP spid="12" grpId="0" animBg="1"/>
      <p:bldP spid="13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IE" dirty="0" smtClean="0">
                <a:solidFill>
                  <a:srgbClr val="002060"/>
                </a:solidFill>
              </a:rPr>
              <a:t>Technical Stuff</a:t>
            </a:r>
            <a:endParaRPr lang="en-IE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E" dirty="0" smtClean="0"/>
              <a:t>New p-type and loan rules </a:t>
            </a:r>
            <a:r>
              <a:rPr lang="en-IE" dirty="0" smtClean="0"/>
              <a:t>setup</a:t>
            </a:r>
          </a:p>
          <a:p>
            <a:r>
              <a:rPr lang="en-IE" dirty="0" smtClean="0"/>
              <a:t>Card barcode tested(1 Card 6 Libraries)</a:t>
            </a:r>
          </a:p>
          <a:p>
            <a:r>
              <a:rPr lang="en-IE" dirty="0" smtClean="0"/>
              <a:t>Data </a:t>
            </a:r>
            <a:r>
              <a:rPr lang="en-IE" dirty="0" smtClean="0"/>
              <a:t>protection   </a:t>
            </a:r>
            <a:endParaRPr lang="en-IE" dirty="0"/>
          </a:p>
          <a:p>
            <a:pPr lvl="1"/>
            <a:r>
              <a:rPr lang="en-IE" dirty="0" smtClean="0"/>
              <a:t>Permission </a:t>
            </a:r>
            <a:r>
              <a:rPr lang="en-IE" dirty="0" smtClean="0"/>
              <a:t>procedure </a:t>
            </a:r>
            <a:r>
              <a:rPr lang="en-IE" dirty="0"/>
              <a:t>and </a:t>
            </a:r>
            <a:r>
              <a:rPr lang="en-IE" dirty="0" smtClean="0"/>
              <a:t>encryption </a:t>
            </a:r>
            <a:r>
              <a:rPr lang="en-IE" dirty="0"/>
              <a:t>software (MEO</a:t>
            </a:r>
            <a:r>
              <a:rPr lang="en-IE" dirty="0" smtClean="0"/>
              <a:t>)</a:t>
            </a:r>
          </a:p>
          <a:p>
            <a:pPr marL="274320" lvl="1">
              <a:spcBef>
                <a:spcPts val="600"/>
              </a:spcBef>
              <a:buClr>
                <a:schemeClr val="accent1"/>
              </a:buClr>
            </a:pPr>
            <a:r>
              <a:rPr lang="en-IE" dirty="0" smtClean="0"/>
              <a:t>U</a:t>
            </a:r>
            <a:r>
              <a:rPr lang="en-IE" dirty="0" smtClean="0"/>
              <a:t>sed </a:t>
            </a:r>
            <a:r>
              <a:rPr lang="en-IE" dirty="0" smtClean="0"/>
              <a:t>existing </a:t>
            </a:r>
            <a:r>
              <a:rPr lang="en-IE" i="1" dirty="0" err="1" smtClean="0"/>
              <a:t>Bannerload</a:t>
            </a:r>
            <a:r>
              <a:rPr lang="en-IE" dirty="0" smtClean="0"/>
              <a:t> </a:t>
            </a:r>
            <a:r>
              <a:rPr lang="en-IE" dirty="0"/>
              <a:t>fields for Exporting and importing patron </a:t>
            </a:r>
            <a:r>
              <a:rPr lang="en-IE" dirty="0" smtClean="0"/>
              <a:t>data</a:t>
            </a:r>
            <a:endParaRPr lang="en-IE" dirty="0" smtClean="0"/>
          </a:p>
          <a:p>
            <a:pPr lvl="1"/>
            <a:r>
              <a:rPr lang="en-IE" dirty="0" smtClean="0"/>
              <a:t>Worked </a:t>
            </a:r>
            <a:r>
              <a:rPr lang="en-IE" dirty="0" smtClean="0"/>
              <a:t>with Millennium and Horizon (Interleaf)</a:t>
            </a:r>
          </a:p>
          <a:p>
            <a:pPr lvl="1"/>
            <a:r>
              <a:rPr lang="en-IE" dirty="0" smtClean="0"/>
              <a:t>Agree </a:t>
            </a:r>
            <a:r>
              <a:rPr lang="en-IE" dirty="0" smtClean="0"/>
              <a:t>minimum data fields </a:t>
            </a:r>
            <a:r>
              <a:rPr lang="en-IE" dirty="0" smtClean="0"/>
              <a:t>to be exported and imported</a:t>
            </a:r>
          </a:p>
          <a:p>
            <a:pPr lvl="1"/>
            <a:r>
              <a:rPr lang="en-IE" dirty="0" smtClean="0"/>
              <a:t>Header codes </a:t>
            </a:r>
            <a:r>
              <a:rPr lang="en-IE" dirty="0" smtClean="0"/>
              <a:t>agreed</a:t>
            </a:r>
          </a:p>
        </p:txBody>
      </p:sp>
    </p:spTree>
    <p:extLst>
      <p:ext uri="{BB962C8B-B14F-4D97-AF65-F5344CB8AC3E}">
        <p14:creationId xmlns:p14="http://schemas.microsoft.com/office/powerpoint/2010/main" val="14686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triped Right Arrow 14"/>
          <p:cNvSpPr/>
          <p:nvPr/>
        </p:nvSpPr>
        <p:spPr>
          <a:xfrm rot="1974690">
            <a:off x="-297567" y="1656319"/>
            <a:ext cx="9224861" cy="3240360"/>
          </a:xfrm>
          <a:prstGeom prst="stripedRightArrow">
            <a:avLst>
              <a:gd name="adj1" fmla="val 46712"/>
              <a:gd name="adj2" fmla="val 50000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4294967295"/>
          </p:nvPr>
        </p:nvPicPr>
        <p:blipFill>
          <a:blip r:embed="rId2"/>
          <a:srcRect l="2268" t="6841" r="2647" b="17706"/>
          <a:stretch>
            <a:fillRect/>
          </a:stretch>
        </p:blipFill>
        <p:spPr bwMode="auto">
          <a:xfrm>
            <a:off x="213016" y="590529"/>
            <a:ext cx="367188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632" y="1792234"/>
            <a:ext cx="3672000" cy="27578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824" y="2750050"/>
            <a:ext cx="3600000" cy="288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43709" y="580518"/>
            <a:ext cx="1258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smtClean="0"/>
              <a:t>Millennium</a:t>
            </a:r>
            <a:endParaRPr lang="en-IE" dirty="0"/>
          </a:p>
        </p:txBody>
      </p:sp>
      <p:sp>
        <p:nvSpPr>
          <p:cNvPr id="8" name="TextBox 7"/>
          <p:cNvSpPr txBox="1"/>
          <p:nvPr/>
        </p:nvSpPr>
        <p:spPr>
          <a:xfrm>
            <a:off x="5213648" y="1792234"/>
            <a:ext cx="1066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smtClean="0"/>
              <a:t>Text (.txt)</a:t>
            </a:r>
            <a:endParaRPr lang="en-IE" dirty="0"/>
          </a:p>
        </p:txBody>
      </p:sp>
      <p:sp>
        <p:nvSpPr>
          <p:cNvPr id="9" name="TextBox 8"/>
          <p:cNvSpPr txBox="1"/>
          <p:nvPr/>
        </p:nvSpPr>
        <p:spPr>
          <a:xfrm>
            <a:off x="6932648" y="2750050"/>
            <a:ext cx="1451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smtClean="0"/>
              <a:t>Master Excel </a:t>
            </a:r>
          </a:p>
          <a:p>
            <a:r>
              <a:rPr lang="en-IE" dirty="0" smtClean="0"/>
              <a:t>(Run Macros</a:t>
            </a:r>
            <a:r>
              <a:rPr lang="en-IE" dirty="0" smtClean="0"/>
              <a:t>)</a:t>
            </a:r>
            <a:endParaRPr lang="en-IE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709" y="3877174"/>
            <a:ext cx="3672000" cy="27578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087843" y="3877174"/>
            <a:ext cx="1066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smtClean="0"/>
              <a:t>Text (.txt)</a:t>
            </a:r>
            <a:endParaRPr lang="en-IE" dirty="0"/>
          </a:p>
        </p:txBody>
      </p:sp>
      <p:sp>
        <p:nvSpPr>
          <p:cNvPr id="13" name="Rounded Rectangle 12"/>
          <p:cNvSpPr/>
          <p:nvPr/>
        </p:nvSpPr>
        <p:spPr>
          <a:xfrm>
            <a:off x="6256109" y="373786"/>
            <a:ext cx="2897795" cy="165618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 indent="-285750">
              <a:buFont typeface="Arial" pitchFamily="34" charset="0"/>
              <a:buChar char="•"/>
            </a:pPr>
            <a:r>
              <a:rPr lang="en-IE" dirty="0">
                <a:solidFill>
                  <a:schemeClr val="tx1"/>
                </a:solidFill>
              </a:rPr>
              <a:t>Create patron list </a:t>
            </a:r>
          </a:p>
          <a:p>
            <a:pPr marL="285750" lvl="1" indent="-285750">
              <a:buFont typeface="Arial" pitchFamily="34" charset="0"/>
              <a:buChar char="•"/>
            </a:pPr>
            <a:r>
              <a:rPr lang="en-IE" dirty="0">
                <a:solidFill>
                  <a:schemeClr val="tx1"/>
                </a:solidFill>
              </a:rPr>
              <a:t>Export certain fields</a:t>
            </a:r>
          </a:p>
          <a:p>
            <a:pPr marL="285750" lvl="1" indent="-285750">
              <a:buFont typeface="Arial" pitchFamily="34" charset="0"/>
              <a:buChar char="•"/>
            </a:pPr>
            <a:r>
              <a:rPr lang="en-IE" dirty="0">
                <a:solidFill>
                  <a:schemeClr val="tx1"/>
                </a:solidFill>
              </a:rPr>
              <a:t>Use Excel </a:t>
            </a:r>
            <a:r>
              <a:rPr lang="en-IE" dirty="0" smtClean="0">
                <a:solidFill>
                  <a:schemeClr val="tx1"/>
                </a:solidFill>
              </a:rPr>
              <a:t>macros</a:t>
            </a:r>
          </a:p>
          <a:p>
            <a:pPr marL="285750" lvl="1" indent="-285750">
              <a:buFont typeface="Arial" pitchFamily="34" charset="0"/>
              <a:buChar char="•"/>
            </a:pPr>
            <a:r>
              <a:rPr lang="en-IE" dirty="0" smtClean="0">
                <a:solidFill>
                  <a:schemeClr val="tx1"/>
                </a:solidFill>
              </a:rPr>
              <a:t>Encryption</a:t>
            </a:r>
            <a:endParaRPr lang="en-IE" dirty="0">
              <a:solidFill>
                <a:schemeClr val="tx1"/>
              </a:solidFill>
            </a:endParaRPr>
          </a:p>
          <a:p>
            <a:pPr marL="285750" lvl="1" indent="-285750">
              <a:buFont typeface="Arial" pitchFamily="34" charset="0"/>
              <a:buChar char="•"/>
            </a:pPr>
            <a:r>
              <a:rPr lang="en-IE" dirty="0">
                <a:solidFill>
                  <a:schemeClr val="tx1"/>
                </a:solidFill>
              </a:rPr>
              <a:t>Export in .txt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92528" y="5126314"/>
            <a:ext cx="2592288" cy="172819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dirty="0" smtClean="0">
                <a:solidFill>
                  <a:schemeClr val="tx1"/>
                </a:solidFill>
              </a:rPr>
              <a:t>Purchased automated "patron </a:t>
            </a:r>
            <a:r>
              <a:rPr lang="en-IE" dirty="0">
                <a:solidFill>
                  <a:schemeClr val="tx1"/>
                </a:solidFill>
              </a:rPr>
              <a:t>profile” from </a:t>
            </a:r>
            <a:r>
              <a:rPr lang="en-IE" dirty="0" smtClean="0">
                <a:solidFill>
                  <a:schemeClr val="tx1"/>
                </a:solidFill>
              </a:rPr>
              <a:t>III Millennium  </a:t>
            </a:r>
          </a:p>
          <a:p>
            <a:r>
              <a:rPr lang="en-IE" i="1" dirty="0" smtClean="0">
                <a:solidFill>
                  <a:schemeClr val="tx1"/>
                </a:solidFill>
              </a:rPr>
              <a:t>Not implemented yet!</a:t>
            </a:r>
            <a:endParaRPr lang="en-IE" i="1" dirty="0">
              <a:solidFill>
                <a:schemeClr val="tx1"/>
              </a:solidFill>
            </a:endParaRPr>
          </a:p>
          <a:p>
            <a:pPr algn="ctr"/>
            <a:endParaRPr lang="en-IE" dirty="0"/>
          </a:p>
        </p:txBody>
      </p:sp>
      <p:sp>
        <p:nvSpPr>
          <p:cNvPr id="2" name="TextBox 1"/>
          <p:cNvSpPr txBox="1"/>
          <p:nvPr/>
        </p:nvSpPr>
        <p:spPr>
          <a:xfrm>
            <a:off x="1547664" y="29650"/>
            <a:ext cx="5040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 smtClean="0">
                <a:solidFill>
                  <a:srgbClr val="002060"/>
                </a:solidFill>
                <a:latin typeface="+mj-lt"/>
              </a:rPr>
              <a:t>Exporting</a:t>
            </a:r>
            <a:r>
              <a:rPr lang="en-IE" sz="2000" b="1" dirty="0" smtClean="0">
                <a:solidFill>
                  <a:srgbClr val="002060"/>
                </a:solidFill>
                <a:latin typeface="+mj-lt"/>
              </a:rPr>
              <a:t> Data from Millennium</a:t>
            </a:r>
            <a:endParaRPr lang="en-IE" sz="20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3183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triped Right Arrow 17"/>
          <p:cNvSpPr/>
          <p:nvPr/>
        </p:nvSpPr>
        <p:spPr>
          <a:xfrm rot="1974690">
            <a:off x="-297567" y="1656319"/>
            <a:ext cx="9224861" cy="3240360"/>
          </a:xfrm>
          <a:prstGeom prst="stripedRightArrow">
            <a:avLst>
              <a:gd name="adj1" fmla="val 46712"/>
              <a:gd name="adj2" fmla="val 50000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" name="TextBox 18"/>
          <p:cNvSpPr txBox="1"/>
          <p:nvPr/>
        </p:nvSpPr>
        <p:spPr>
          <a:xfrm>
            <a:off x="1382906" y="32252"/>
            <a:ext cx="49744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400" b="1" dirty="0" smtClean="0">
                <a:solidFill>
                  <a:srgbClr val="002060"/>
                </a:solidFill>
                <a:latin typeface="+mj-lt"/>
              </a:rPr>
              <a:t>Importing</a:t>
            </a:r>
            <a:r>
              <a:rPr lang="en-IE" sz="2400" b="1" dirty="0" smtClean="0">
                <a:solidFill>
                  <a:srgbClr val="002060"/>
                </a:solidFill>
              </a:rPr>
              <a:t> </a:t>
            </a:r>
            <a:r>
              <a:rPr lang="en-IE" sz="2400" b="1" dirty="0" smtClean="0">
                <a:solidFill>
                  <a:srgbClr val="002060"/>
                </a:solidFill>
                <a:latin typeface="+mj-lt"/>
              </a:rPr>
              <a:t>Data to Millennium</a:t>
            </a:r>
            <a:endParaRPr lang="en-IE" sz="2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084169" y="373786"/>
            <a:ext cx="3059832" cy="233513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endParaRPr lang="en-IE" dirty="0" smtClean="0">
              <a:solidFill>
                <a:schemeClr val="tx1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95536" y="493917"/>
            <a:ext cx="7199809" cy="1615268"/>
            <a:chOff x="395536" y="493917"/>
            <a:chExt cx="7199809" cy="1615268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634737"/>
              <a:ext cx="2360382" cy="1474448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6235229" y="493917"/>
              <a:ext cx="1360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1"/>
              <a:r>
                <a:rPr lang="en-IE" dirty="0"/>
                <a:t>Decrypt file 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988096" y="880457"/>
            <a:ext cx="7235723" cy="2188007"/>
            <a:chOff x="1988096" y="880457"/>
            <a:chExt cx="7235723" cy="2188007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8096" y="2357264"/>
              <a:ext cx="1079500" cy="71120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208314" y="880457"/>
              <a:ext cx="30155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1"/>
              <a:r>
                <a:rPr lang="en-IE" dirty="0"/>
                <a:t>Data Exchange (Load records)</a:t>
              </a: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1840" y="2712864"/>
              <a:ext cx="3204666" cy="23022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3028068" y="1255474"/>
            <a:ext cx="5372369" cy="4235662"/>
            <a:chOff x="3028068" y="1255474"/>
            <a:chExt cx="5372369" cy="4235662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8068" y="3356992"/>
              <a:ext cx="2942608" cy="2134144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6235229" y="1255474"/>
              <a:ext cx="216520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1"/>
              <a:r>
                <a:rPr lang="en-IE" dirty="0"/>
                <a:t>Pre-process (Banner)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235229" y="1662366"/>
              <a:ext cx="142212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1"/>
              <a:r>
                <a:rPr lang="en-IE" dirty="0"/>
                <a:t>Load records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235229" y="2031698"/>
            <a:ext cx="2571345" cy="3834088"/>
            <a:chOff x="6235229" y="2031698"/>
            <a:chExt cx="2571345" cy="3834088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6506" y="5116486"/>
              <a:ext cx="1054100" cy="749300"/>
            </a:xfrm>
            <a:prstGeom prst="rect">
              <a:avLst/>
            </a:prstGeom>
          </p:spPr>
        </p:pic>
        <p:sp>
          <p:nvSpPr>
            <p:cNvPr id="34" name="Rectangle 33"/>
            <p:cNvSpPr/>
            <p:nvPr/>
          </p:nvSpPr>
          <p:spPr>
            <a:xfrm>
              <a:off x="6235229" y="2031698"/>
              <a:ext cx="257134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lvl="1"/>
              <a:r>
                <a:rPr lang="en-IE" dirty="0" smtClean="0"/>
                <a:t>Rapid Update expiry date</a:t>
              </a:r>
              <a:endParaRPr lang="en-IE" dirty="0"/>
            </a:p>
          </p:txBody>
        </p:sp>
      </p:grpSp>
      <p:sp>
        <p:nvSpPr>
          <p:cNvPr id="35" name="Rectangle 34"/>
          <p:cNvSpPr/>
          <p:nvPr/>
        </p:nvSpPr>
        <p:spPr>
          <a:xfrm>
            <a:off x="6208314" y="2365969"/>
            <a:ext cx="565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en-IE" dirty="0"/>
              <a:t>Test</a:t>
            </a:r>
          </a:p>
        </p:txBody>
      </p:sp>
    </p:spTree>
    <p:extLst>
      <p:ext uri="{BB962C8B-B14F-4D97-AF65-F5344CB8AC3E}">
        <p14:creationId xmlns:p14="http://schemas.microsoft.com/office/powerpoint/2010/main" val="45886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1333</TotalTime>
  <Words>689</Words>
  <Application>Microsoft Office PowerPoint</Application>
  <PresentationFormat>On-screen Show (4:3)</PresentationFormat>
  <Paragraphs>161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Origin</vt:lpstr>
      <vt:lpstr>1 card 6 Libraries</vt:lpstr>
      <vt:lpstr>What is it? </vt:lpstr>
      <vt:lpstr>What it isn’t? Not an integration of stock management system </vt:lpstr>
      <vt:lpstr>Reasons</vt:lpstr>
      <vt:lpstr>Unique Challenges </vt:lpstr>
      <vt:lpstr>Overcoming Issues</vt:lpstr>
      <vt:lpstr>Technical Stuff</vt:lpstr>
      <vt:lpstr>PowerPoint Presentation</vt:lpstr>
      <vt:lpstr>PowerPoint Presentation</vt:lpstr>
      <vt:lpstr>Experience so far</vt:lpstr>
      <vt:lpstr>1 card 6 Libraries</vt:lpstr>
      <vt:lpstr>Background</vt:lpstr>
      <vt:lpstr>Challenges</vt:lpstr>
      <vt:lpstr>Technical </vt:lpstr>
      <vt:lpstr>Access to Services</vt:lpstr>
      <vt:lpstr>Success to date</vt:lpstr>
      <vt:lpstr>Thank You</vt:lpstr>
    </vt:vector>
  </TitlesOfParts>
  <Company>Dundalk Institute of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card 6 Libraries</dc:title>
  <dc:creator>Jamie Ward</dc:creator>
  <cp:lastModifiedBy>Jamie Ward</cp:lastModifiedBy>
  <cp:revision>97</cp:revision>
  <dcterms:created xsi:type="dcterms:W3CDTF">2013-02-08T14:57:30Z</dcterms:created>
  <dcterms:modified xsi:type="dcterms:W3CDTF">2013-03-15T13:50:03Z</dcterms:modified>
</cp:coreProperties>
</file>