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0" r:id="rId3"/>
    <p:sldId id="258" r:id="rId4"/>
    <p:sldId id="261" r:id="rId5"/>
    <p:sldId id="262" r:id="rId6"/>
    <p:sldId id="264" r:id="rId7"/>
    <p:sldId id="265" r:id="rId8"/>
    <p:sldId id="266" r:id="rId9"/>
    <p:sldId id="267" r:id="rId10"/>
    <p:sldId id="268" r:id="rId11"/>
    <p:sldId id="272" r:id="rId12"/>
    <p:sldId id="273" r:id="rId13"/>
    <p:sldId id="274" r:id="rId14"/>
    <p:sldId id="270"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2D6"/>
    <a:srgbClr val="B5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0" d="100"/>
          <a:sy n="110"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Cost by</a:t>
            </a:r>
            <a:r>
              <a:rPr lang="en-US" baseline="0"/>
              <a:t> Resource Type</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'Cost by Resource Type'!$B$8</c:f>
              <c:strCache>
                <c:ptCount val="1"/>
                <c:pt idx="0">
                  <c:v>Cost</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9A2-4170-9A60-1AD34954DD5B}"/>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9A2-4170-9A60-1AD34954DD5B}"/>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9A2-4170-9A60-1AD34954DD5B}"/>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'Cost by Resource Type'!$A$9:$A$11</c:f>
              <c:strCache>
                <c:ptCount val="3"/>
                <c:pt idx="0">
                  <c:v>E-Book</c:v>
                </c:pt>
                <c:pt idx="1">
                  <c:v>E-journals</c:v>
                </c:pt>
                <c:pt idx="2">
                  <c:v>Database</c:v>
                </c:pt>
              </c:strCache>
            </c:strRef>
          </c:cat>
          <c:val>
            <c:numRef>
              <c:f>'Cost by Resource Type'!$B$9:$B$11</c:f>
              <c:numCache>
                <c:formatCode>0%</c:formatCode>
                <c:ptCount val="3"/>
                <c:pt idx="0">
                  <c:v>3.8878487318328721E-2</c:v>
                </c:pt>
                <c:pt idx="1">
                  <c:v>0.81</c:v>
                </c:pt>
                <c:pt idx="2">
                  <c:v>0.14540669833644276</c:v>
                </c:pt>
              </c:numCache>
            </c:numRef>
          </c:val>
          <c:extLst xmlns:c16r2="http://schemas.microsoft.com/office/drawing/2015/06/chart">
            <c:ext xmlns:c16="http://schemas.microsoft.com/office/drawing/2014/chart" uri="{C3380CC4-5D6E-409C-BE32-E72D297353CC}">
              <c16:uniqueId val="{00000006-F9A2-4170-9A60-1AD34954DD5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2017 - Usage by Resource Type</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tx>
            <c:strRef>
              <c:f>'Usage by Resource Type'!$B$7</c:f>
              <c:strCache>
                <c:ptCount val="1"/>
                <c:pt idx="0">
                  <c:v>2017</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1268-434A-968C-A4F0DEBB3992}"/>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1268-434A-968C-A4F0DEBB3992}"/>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1268-434A-968C-A4F0DEBB3992}"/>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'Usage by Resource Type'!$A$8:$A$10</c:f>
              <c:strCache>
                <c:ptCount val="3"/>
                <c:pt idx="0">
                  <c:v>E-journals</c:v>
                </c:pt>
                <c:pt idx="1">
                  <c:v>E-Book</c:v>
                </c:pt>
                <c:pt idx="2">
                  <c:v>Database</c:v>
                </c:pt>
              </c:strCache>
            </c:strRef>
          </c:cat>
          <c:val>
            <c:numRef>
              <c:f>'Usage by Resource Type'!$B$8:$B$10</c:f>
              <c:numCache>
                <c:formatCode>0%</c:formatCode>
                <c:ptCount val="3"/>
                <c:pt idx="0">
                  <c:v>0.64806981251456286</c:v>
                </c:pt>
                <c:pt idx="1">
                  <c:v>6.089814916005807E-2</c:v>
                </c:pt>
                <c:pt idx="2">
                  <c:v>0.29103203832537899</c:v>
                </c:pt>
              </c:numCache>
            </c:numRef>
          </c:val>
          <c:extLst xmlns:c16r2="http://schemas.microsoft.com/office/drawing/2015/06/chart">
            <c:ext xmlns:c16="http://schemas.microsoft.com/office/drawing/2014/chart" uri="{C3380CC4-5D6E-409C-BE32-E72D297353CC}">
              <c16:uniqueId val="{00000006-1268-434A-968C-A4F0DEBB3992}"/>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Usag</a:t>
            </a:r>
            <a:r>
              <a:rPr lang="en-US" baseline="0"/>
              <a:t>e by Research Field</a:t>
            </a:r>
            <a:endParaRPr lang="en-US"/>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F185-4A13-A0CD-319286E223ED}"/>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F185-4A13-A0CD-319286E223ED}"/>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F185-4A13-A0CD-319286E223ED}"/>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F185-4A13-A0CD-319286E223ED}"/>
              </c:ext>
            </c:extLst>
          </c:dPt>
          <c:dPt>
            <c:idx val="4"/>
            <c:bubble3D val="0"/>
            <c:spPr>
              <a:solidFill>
                <a:schemeClr val="accent5"/>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9-F185-4A13-A0CD-319286E223ED}"/>
              </c:ext>
            </c:extLst>
          </c:dPt>
          <c:dPt>
            <c:idx val="5"/>
            <c:bubble3D val="0"/>
            <c:spPr>
              <a:solidFill>
                <a:schemeClr val="accent6"/>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B-F185-4A13-A0CD-319286E223ED}"/>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D-F185-4A13-A0CD-319286E223ED}"/>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F-F185-4A13-A0CD-319286E223ED}"/>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11-F185-4A13-A0CD-319286E223E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15:layout/>
              </c:ext>
            </c:extLst>
          </c:dLbls>
          <c:cat>
            <c:strRef>
              <c:f>'Usae by NRPE field'!$B$17:$B$25</c:f>
              <c:strCache>
                <c:ptCount val="9"/>
                <c:pt idx="0">
                  <c:v>0. MULTIDISCIPLINARY</c:v>
                </c:pt>
                <c:pt idx="1">
                  <c:v>1. Medical, Health and Life Sciences &amp; Technologies</c:v>
                </c:pt>
                <c:pt idx="2">
                  <c:v>2 Environment (incl.) Climate Change</c:v>
                </c:pt>
                <c:pt idx="3">
                  <c:v>4. Biological Sciences, Agriculture, Food, Fisheries, Marine &amp; Natural Resources</c:v>
                </c:pt>
                <c:pt idx="4">
                  <c:v>5. Physical &amp; Chemical Sciences &amp; Engineering (incl. Materials, Advanced &amp; Emerging Technologies)</c:v>
                </c:pt>
                <c:pt idx="5">
                  <c:v>6. Information &amp; Communication Technology</c:v>
                </c:pt>
                <c:pt idx="6">
                  <c:v>7. Transport, Infrastructure, Manufacturing &amp; Production</c:v>
                </c:pt>
                <c:pt idx="7">
                  <c:v>8. Social Sciences, Economics, Law &amp; Business</c:v>
                </c:pt>
                <c:pt idx="8">
                  <c:v>9. Humanities</c:v>
                </c:pt>
              </c:strCache>
            </c:strRef>
          </c:cat>
          <c:val>
            <c:numRef>
              <c:f>'Usae by NRPE field'!$C$17:$C$25</c:f>
              <c:numCache>
                <c:formatCode>0.00%</c:formatCode>
                <c:ptCount val="9"/>
                <c:pt idx="0">
                  <c:v>0.47246350891705408</c:v>
                </c:pt>
                <c:pt idx="1">
                  <c:v>3.0346849270856034E-2</c:v>
                </c:pt>
                <c:pt idx="2">
                  <c:v>6.4449596317758904E-4</c:v>
                </c:pt>
                <c:pt idx="3">
                  <c:v>1.2200155572737879E-2</c:v>
                </c:pt>
                <c:pt idx="4">
                  <c:v>4.8146702169271867E-2</c:v>
                </c:pt>
                <c:pt idx="5">
                  <c:v>3.2185883796525427E-2</c:v>
                </c:pt>
                <c:pt idx="6">
                  <c:v>6.294596653428371E-4</c:v>
                </c:pt>
                <c:pt idx="7">
                  <c:v>0.35368162693589689</c:v>
                </c:pt>
                <c:pt idx="8">
                  <c:v>4.9701317709137431E-2</c:v>
                </c:pt>
              </c:numCache>
            </c:numRef>
          </c:val>
          <c:extLst xmlns:c16r2="http://schemas.microsoft.com/office/drawing/2015/06/chart">
            <c:ext xmlns:c16="http://schemas.microsoft.com/office/drawing/2014/chart" uri="{C3380CC4-5D6E-409C-BE32-E72D297353CC}">
              <c16:uniqueId val="{00000012-F185-4A13-A0CD-319286E223ED}"/>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59715499949412532"/>
          <c:y val="0.2259222805482648"/>
          <c:w val="0.38617829942597132"/>
          <c:h val="0.72859507144940217"/>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B1A498-35B7-4219-88FF-3F450903FACA}" type="datetimeFigureOut">
              <a:rPr lang="en-US" smtClean="0"/>
              <a:t>11/30/2018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6036A-38FE-4B66-AD48-B9806B21224C}" type="slidenum">
              <a:rPr lang="en-US" smtClean="0"/>
              <a:t>‹#›</a:t>
            </a:fld>
            <a:endParaRPr lang="en-US"/>
          </a:p>
        </p:txBody>
      </p:sp>
    </p:spTree>
    <p:extLst>
      <p:ext uri="{BB962C8B-B14F-4D97-AF65-F5344CB8AC3E}">
        <p14:creationId xmlns:p14="http://schemas.microsoft.com/office/powerpoint/2010/main" val="290686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Thank you Rose.  I would like to speak  a little on the Report on the Usage of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resources which has been produced annually since 2005 by the Monitoring Group.  It contains approximately 50 pages, which review the usage of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resources for the past year and compares performance to previous years.   It focuses on usage and cost of resources and contains numerous tables and charts to </a:t>
            </a:r>
            <a:r>
              <a:rPr lang="en-US" sz="1200" b="0" i="0" u="none" strike="noStrike" kern="1200" dirty="0" err="1" smtClean="0">
                <a:solidFill>
                  <a:schemeClr val="tx1"/>
                </a:solidFill>
                <a:effectLst/>
                <a:latin typeface="+mn-lt"/>
                <a:ea typeface="+mn-ea"/>
                <a:cs typeface="+mn-cs"/>
              </a:rPr>
              <a:t>analyse</a:t>
            </a:r>
            <a:r>
              <a:rPr lang="en-US" sz="1200" b="0" i="0" u="none" strike="noStrike" kern="1200" dirty="0" smtClean="0">
                <a:solidFill>
                  <a:schemeClr val="tx1"/>
                </a:solidFill>
                <a:effectLst/>
                <a:latin typeface="+mn-lt"/>
                <a:ea typeface="+mn-ea"/>
                <a:cs typeface="+mn-cs"/>
              </a:rPr>
              <a:t> usage and breaking it down by funding stream, resource type and subject area.  </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report contains confidential and commercially sensitive information and therefore has a restricted audience.  It’s primary audience are: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Funders: HEA, IUA - Irish University Association and The Department of Business, Enterprise and Innovation. </a:t>
            </a:r>
            <a:endParaRPr lang="en-US" dirty="0"/>
          </a:p>
        </p:txBody>
      </p:sp>
      <p:sp>
        <p:nvSpPr>
          <p:cNvPr id="4" name="Slide Number Placeholder 3"/>
          <p:cNvSpPr>
            <a:spLocks noGrp="1"/>
          </p:cNvSpPr>
          <p:nvPr>
            <p:ph type="sldNum" sz="quarter" idx="10"/>
          </p:nvPr>
        </p:nvSpPr>
        <p:spPr/>
        <p:txBody>
          <a:bodyPr/>
          <a:lstStyle/>
          <a:p>
            <a:fld id="{4EC6036A-38FE-4B66-AD48-B9806B21224C}" type="slidenum">
              <a:rPr lang="en-US" smtClean="0"/>
              <a:t>5</a:t>
            </a:fld>
            <a:endParaRPr lang="en-US"/>
          </a:p>
        </p:txBody>
      </p:sp>
    </p:spTree>
    <p:extLst>
      <p:ext uri="{BB962C8B-B14F-4D97-AF65-F5344CB8AC3E}">
        <p14:creationId xmlns:p14="http://schemas.microsoft.com/office/powerpoint/2010/main" val="3753510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 monitoring Group start compiling the report at start of the year collection data from the previous year.  Once it is complete it is circulated to the to the Steering Group and the IULCC Executive and Governance committee.  It is </a:t>
            </a:r>
            <a:r>
              <a:rPr lang="en-US" sz="1200" b="0" i="0" u="none" strike="noStrike" kern="1200" dirty="0" err="1" smtClean="0">
                <a:solidFill>
                  <a:schemeClr val="tx1"/>
                </a:solidFill>
                <a:effectLst/>
                <a:latin typeface="+mn-lt"/>
                <a:ea typeface="+mn-ea"/>
                <a:cs typeface="+mn-cs"/>
              </a:rPr>
              <a:t>scrutinised</a:t>
            </a:r>
            <a:r>
              <a:rPr lang="en-US" sz="1200" b="0" i="0" u="none" strike="noStrike" kern="1200" dirty="0" smtClean="0">
                <a:solidFill>
                  <a:schemeClr val="tx1"/>
                </a:solidFill>
                <a:effectLst/>
                <a:latin typeface="+mn-lt"/>
                <a:ea typeface="+mn-ea"/>
                <a:cs typeface="+mn-cs"/>
              </a:rPr>
              <a:t> by all readers to </a:t>
            </a:r>
            <a:r>
              <a:rPr lang="en-US" sz="1200" b="0" i="0" u="none" strike="noStrike" kern="1200" dirty="0" err="1" smtClean="0">
                <a:solidFill>
                  <a:schemeClr val="tx1"/>
                </a:solidFill>
                <a:effectLst/>
                <a:latin typeface="+mn-lt"/>
                <a:ea typeface="+mn-ea"/>
                <a:cs typeface="+mn-cs"/>
              </a:rPr>
              <a:t>to</a:t>
            </a:r>
            <a:r>
              <a:rPr lang="en-US" sz="1200" b="0" i="0" u="none" strike="noStrike" kern="1200" dirty="0" smtClean="0">
                <a:solidFill>
                  <a:schemeClr val="tx1"/>
                </a:solidFill>
                <a:effectLst/>
                <a:latin typeface="+mn-lt"/>
                <a:ea typeface="+mn-ea"/>
                <a:cs typeface="+mn-cs"/>
              </a:rPr>
              <a:t> evaluate the </a:t>
            </a:r>
            <a:r>
              <a:rPr lang="en-US" sz="1200" b="1" i="0" u="none" strike="noStrike" kern="1200" dirty="0" smtClean="0">
                <a:solidFill>
                  <a:schemeClr val="tx1"/>
                </a:solidFill>
                <a:effectLst/>
                <a:latin typeface="+mn-lt"/>
                <a:ea typeface="+mn-ea"/>
                <a:cs typeface="+mn-cs"/>
              </a:rPr>
              <a:t>value for money</a:t>
            </a:r>
            <a:r>
              <a:rPr lang="en-US" sz="1200" b="0" i="0" u="none" strike="noStrike" kern="1200" dirty="0" smtClean="0">
                <a:solidFill>
                  <a:schemeClr val="tx1"/>
                </a:solidFill>
                <a:effectLst/>
                <a:latin typeface="+mn-lt"/>
                <a:ea typeface="+mn-ea"/>
                <a:cs typeface="+mn-cs"/>
              </a:rPr>
              <a:t> provided by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resources.  The report is extensively used by the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office and by member libraries.</a:t>
            </a:r>
            <a:endParaRPr lang="en-US" b="0" dirty="0" smtClean="0">
              <a:effectLst/>
            </a:endParaRP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4EC6036A-38FE-4B66-AD48-B9806B21224C}" type="slidenum">
              <a:rPr lang="en-US" smtClean="0"/>
              <a:t>6</a:t>
            </a:fld>
            <a:endParaRPr lang="en-US"/>
          </a:p>
        </p:txBody>
      </p:sp>
    </p:spTree>
    <p:extLst>
      <p:ext uri="{BB962C8B-B14F-4D97-AF65-F5344CB8AC3E}">
        <p14:creationId xmlns:p14="http://schemas.microsoft.com/office/powerpoint/2010/main" val="327182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Harvesting Data is the first step in creating the report.  It is the fundamental step and possibly the most time consuming.  Harvesting data often requires overcoming a variety of obstacles, before obtain it, be confident in it or work with it.</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Initiatives such as COUNTER compliant reports and SUSHI Protocol </a:t>
            </a:r>
            <a:r>
              <a:rPr lang="en-US" sz="1200" b="0" i="0" u="none" strike="sngStrike" kern="1200" dirty="0" smtClean="0">
                <a:solidFill>
                  <a:schemeClr val="tx1"/>
                </a:solidFill>
                <a:effectLst/>
                <a:latin typeface="+mn-lt"/>
                <a:ea typeface="+mn-ea"/>
                <a:cs typeface="+mn-cs"/>
              </a:rPr>
              <a:t>(Standardized Usage Statistics Harvesting Initiative)</a:t>
            </a:r>
            <a:r>
              <a:rPr lang="en-US" sz="1200" b="0" i="0" u="none" strike="noStrike" kern="1200" dirty="0" smtClean="0">
                <a:solidFill>
                  <a:schemeClr val="tx1"/>
                </a:solidFill>
                <a:effectLst/>
                <a:latin typeface="+mn-lt"/>
                <a:ea typeface="+mn-ea"/>
                <a:cs typeface="+mn-cs"/>
              </a:rPr>
              <a:t> have improved the process, but It is still a very manual and time consuming operation.</a:t>
            </a:r>
          </a:p>
          <a:p>
            <a:pPr rtl="0" fontAlgn="base"/>
            <a:r>
              <a:rPr lang="en-US" sz="1200" b="0" i="0" u="none" strike="noStrike" kern="1200" dirty="0" smtClean="0">
                <a:solidFill>
                  <a:schemeClr val="tx1"/>
                </a:solidFill>
                <a:effectLst/>
                <a:latin typeface="+mn-lt"/>
                <a:ea typeface="+mn-ea"/>
                <a:cs typeface="+mn-cs"/>
              </a:rPr>
              <a:t>Barriers to collection can often start with at login and ensuing Password problems (these can include out of date passwords, broken links, change of publisher platform). While these are relatively minor and for the most part easy to rectify, it does hinder the process and slow progress.</a:t>
            </a:r>
          </a:p>
          <a:p>
            <a:pPr rtl="0" fontAlgn="base"/>
            <a:r>
              <a:rPr lang="en-US" sz="1200" b="0" i="0" u="none" strike="noStrike" kern="1200" dirty="0" smtClean="0">
                <a:solidFill>
                  <a:schemeClr val="tx1"/>
                </a:solidFill>
                <a:effectLst/>
                <a:latin typeface="+mn-lt"/>
                <a:ea typeface="+mn-ea"/>
                <a:cs typeface="+mn-cs"/>
              </a:rPr>
              <a:t>Once login has been successful - there is always the challenge of finding where reports are located on the publisher platform. Platform architecture is differs from vendor to vendor.  User stats are very seldom one click away from the login page.</a:t>
            </a:r>
          </a:p>
          <a:p>
            <a:pPr rtl="0" fontAlgn="base"/>
            <a:r>
              <a:rPr lang="en-US" sz="1200" b="0" i="0" u="none" strike="noStrike" kern="1200" dirty="0" smtClean="0">
                <a:solidFill>
                  <a:schemeClr val="tx1"/>
                </a:solidFill>
                <a:effectLst/>
                <a:latin typeface="+mn-lt"/>
                <a:ea typeface="+mn-ea"/>
                <a:cs typeface="+mn-cs"/>
              </a:rPr>
              <a:t>Not all usage reports provided by vendors are COUNTER compliant, this raises questions of their validity and also creates additional work in preparing data as it is not in a </a:t>
            </a:r>
            <a:r>
              <a:rPr lang="en-US" sz="1200" b="0" i="0" u="none" strike="noStrike" kern="1200" dirty="0" err="1" smtClean="0">
                <a:solidFill>
                  <a:schemeClr val="tx1"/>
                </a:solidFill>
                <a:effectLst/>
                <a:latin typeface="+mn-lt"/>
                <a:ea typeface="+mn-ea"/>
                <a:cs typeface="+mn-cs"/>
              </a:rPr>
              <a:t>standardised</a:t>
            </a:r>
            <a:r>
              <a:rPr lang="en-US" sz="1200" b="0" i="0" u="none" strike="noStrike" kern="1200" dirty="0" smtClean="0">
                <a:solidFill>
                  <a:schemeClr val="tx1"/>
                </a:solidFill>
                <a:effectLst/>
                <a:latin typeface="+mn-lt"/>
                <a:ea typeface="+mn-ea"/>
                <a:cs typeface="+mn-cs"/>
              </a:rPr>
              <a:t> format </a:t>
            </a:r>
          </a:p>
          <a:p>
            <a:pPr rtl="0" fontAlgn="base"/>
            <a:r>
              <a:rPr lang="en-US" sz="1200" b="0" i="0" u="none" strike="noStrike" kern="1200" dirty="0" smtClean="0">
                <a:solidFill>
                  <a:schemeClr val="tx1"/>
                </a:solidFill>
                <a:effectLst/>
                <a:latin typeface="+mn-lt"/>
                <a:ea typeface="+mn-ea"/>
                <a:cs typeface="+mn-cs"/>
              </a:rPr>
              <a:t>Amazingly there are still vendors who cannot provide online access to usage reports and these must be requested directly from the vendor, which again slows the process.</a:t>
            </a:r>
          </a:p>
          <a:p>
            <a:pPr rtl="0" fontAlgn="base"/>
            <a:r>
              <a:rPr lang="en-US" sz="1200" b="0" i="0" u="none" strike="noStrike" kern="1200" dirty="0" smtClean="0">
                <a:solidFill>
                  <a:schemeClr val="tx1"/>
                </a:solidFill>
                <a:effectLst/>
                <a:latin typeface="+mn-lt"/>
                <a:ea typeface="+mn-ea"/>
                <a:cs typeface="+mn-cs"/>
              </a:rPr>
              <a:t>Once data has been collected - it must be accessed ensuring there are no anomalies, or spikes that require investigation or vendor assistance.  In other words we need to ensure that the data is clean, reliable and ready to work with. </a:t>
            </a: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C6036A-38FE-4B66-AD48-B9806B21224C}" type="slidenum">
              <a:rPr lang="en-US" smtClean="0"/>
              <a:t>7</a:t>
            </a:fld>
            <a:endParaRPr lang="en-US"/>
          </a:p>
        </p:txBody>
      </p:sp>
    </p:spTree>
    <p:extLst>
      <p:ext uri="{BB962C8B-B14F-4D97-AF65-F5344CB8AC3E}">
        <p14:creationId xmlns:p14="http://schemas.microsoft.com/office/powerpoint/2010/main" val="2239138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“Standardized Usage Statistics” - may be an oxymoron.  Once data is harvested, it must be configured into a </a:t>
            </a:r>
            <a:r>
              <a:rPr lang="en-US" sz="1200" b="0" i="0" u="none" strike="noStrike" kern="1200" dirty="0" err="1" smtClean="0">
                <a:solidFill>
                  <a:schemeClr val="tx1"/>
                </a:solidFill>
                <a:effectLst/>
                <a:latin typeface="+mn-lt"/>
                <a:ea typeface="+mn-ea"/>
                <a:cs typeface="+mn-cs"/>
              </a:rPr>
              <a:t>standardised</a:t>
            </a:r>
            <a:r>
              <a:rPr lang="en-US" sz="1200" b="0" i="0" u="none" strike="noStrike" kern="1200" dirty="0" smtClean="0">
                <a:solidFill>
                  <a:schemeClr val="tx1"/>
                </a:solidFill>
                <a:effectLst/>
                <a:latin typeface="+mn-lt"/>
                <a:ea typeface="+mn-ea"/>
                <a:cs typeface="+mn-cs"/>
              </a:rPr>
              <a:t> format and layout so that relevant information can be extracted and ingested into the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database</a:t>
            </a:r>
            <a:endParaRPr lang="en-US" b="0" dirty="0" smtClean="0">
              <a:effectLst/>
            </a:endParaRPr>
          </a:p>
          <a:p>
            <a:pPr rtl="0"/>
            <a:r>
              <a:rPr lang="en-US" sz="1200" b="0" i="0" u="none" strike="noStrike" kern="1200" dirty="0" smtClean="0">
                <a:solidFill>
                  <a:schemeClr val="tx1"/>
                </a:solidFill>
                <a:effectLst/>
                <a:latin typeface="+mn-lt"/>
                <a:ea typeface="+mn-ea"/>
                <a:cs typeface="+mn-cs"/>
              </a:rPr>
              <a:t>It involves</a:t>
            </a:r>
            <a:endParaRPr lang="en-US" b="0" dirty="0" smtClean="0">
              <a:effectLst/>
            </a:endParaRPr>
          </a:p>
          <a:p>
            <a:pPr rtl="0" fontAlgn="base"/>
            <a:r>
              <a:rPr lang="en-US" sz="1200" b="0" i="0" u="none" strike="noStrike" kern="1200" dirty="0" smtClean="0">
                <a:solidFill>
                  <a:schemeClr val="tx1"/>
                </a:solidFill>
                <a:effectLst/>
                <a:latin typeface="+mn-lt"/>
                <a:ea typeface="+mn-ea"/>
                <a:cs typeface="+mn-cs"/>
              </a:rPr>
              <a:t>Preparing data for many sources, consolidating and configuring it into a workable dataset.</a:t>
            </a:r>
          </a:p>
          <a:p>
            <a:pPr rtl="0" fontAlgn="base"/>
            <a:r>
              <a:rPr lang="en-US" sz="1200" b="0" i="0" u="none" strike="noStrike" kern="1200" dirty="0" smtClean="0">
                <a:solidFill>
                  <a:schemeClr val="tx1"/>
                </a:solidFill>
                <a:effectLst/>
                <a:latin typeface="+mn-lt"/>
                <a:ea typeface="+mn-ea"/>
                <a:cs typeface="+mn-cs"/>
              </a:rPr>
              <a:t>Usage is collected by resource down to title level</a:t>
            </a:r>
          </a:p>
          <a:p>
            <a:pPr rtl="0" fontAlgn="base"/>
            <a:r>
              <a:rPr lang="en-US" sz="1200" b="0" i="0" u="none" strike="noStrike" kern="1200" dirty="0" smtClean="0">
                <a:solidFill>
                  <a:schemeClr val="tx1"/>
                </a:solidFill>
                <a:effectLst/>
                <a:latin typeface="+mn-lt"/>
                <a:ea typeface="+mn-ea"/>
                <a:cs typeface="+mn-cs"/>
              </a:rPr>
              <a:t>Usage is filtered against title lists to ensure we are only collecting data for the correct resources.</a:t>
            </a:r>
          </a:p>
          <a:p>
            <a:pPr rtl="0" fontAlgn="base"/>
            <a:r>
              <a:rPr lang="en-US" sz="1200" b="0" i="0" u="none" strike="noStrike" kern="1200" dirty="0" smtClean="0">
                <a:solidFill>
                  <a:schemeClr val="tx1"/>
                </a:solidFill>
                <a:effectLst/>
                <a:latin typeface="+mn-lt"/>
                <a:ea typeface="+mn-ea"/>
                <a:cs typeface="+mn-cs"/>
              </a:rPr>
              <a:t>The data must then be structured into a report friendly format</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4EC6036A-38FE-4B66-AD48-B9806B21224C}" type="slidenum">
              <a:rPr lang="en-US" smtClean="0"/>
              <a:t>8</a:t>
            </a:fld>
            <a:endParaRPr lang="en-US"/>
          </a:p>
        </p:txBody>
      </p:sp>
    </p:spTree>
    <p:extLst>
      <p:ext uri="{BB962C8B-B14F-4D97-AF65-F5344CB8AC3E}">
        <p14:creationId xmlns:p14="http://schemas.microsoft.com/office/powerpoint/2010/main" val="403451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Primarily the reports examine Usage and Costs of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resources and titles. These are broken down by funding streams, resource types and subject areas.</a:t>
            </a:r>
            <a:endParaRPr lang="en-US" b="0" dirty="0" smtClean="0">
              <a:effectLst/>
            </a:endParaRPr>
          </a:p>
          <a:p>
            <a:r>
              <a:rPr lang="en-US" b="0" dirty="0" smtClean="0">
                <a:effectLst/>
              </a:rPr>
              <a:t/>
            </a:r>
            <a:br>
              <a:rPr lang="en-US" b="0" dirty="0" smtClean="0">
                <a:effectLst/>
              </a:rPr>
            </a:br>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4EC6036A-38FE-4B66-AD48-B9806B21224C}" type="slidenum">
              <a:rPr lang="en-US" smtClean="0"/>
              <a:t>9</a:t>
            </a:fld>
            <a:endParaRPr lang="en-US"/>
          </a:p>
        </p:txBody>
      </p:sp>
    </p:spTree>
    <p:extLst>
      <p:ext uri="{BB962C8B-B14F-4D97-AF65-F5344CB8AC3E}">
        <p14:creationId xmlns:p14="http://schemas.microsoft.com/office/powerpoint/2010/main" val="3385351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Apologies for using such a long quote. But  O’Gara and Osterman gets to the essence of the value of CPU as a metric and the problems it presents.  CPU may be seen as blunt instrument which fails to provide qualitative analysis (who is using resources or how they are being used, what it is being used for etc.). Nor does it  probe the long tail - for example perhaps only the 5 most popular titles from a publisher are downloaded, receiving 80% of the usage and the other 100 plus titles sit metaphorically be gathering dust with little or no usage</a:t>
            </a:r>
            <a:endParaRPr lang="en-US" dirty="0"/>
          </a:p>
        </p:txBody>
      </p:sp>
      <p:sp>
        <p:nvSpPr>
          <p:cNvPr id="4" name="Slide Number Placeholder 3"/>
          <p:cNvSpPr>
            <a:spLocks noGrp="1"/>
          </p:cNvSpPr>
          <p:nvPr>
            <p:ph type="sldNum" sz="quarter" idx="10"/>
          </p:nvPr>
        </p:nvSpPr>
        <p:spPr/>
        <p:txBody>
          <a:bodyPr/>
          <a:lstStyle/>
          <a:p>
            <a:fld id="{4EC6036A-38FE-4B66-AD48-B9806B21224C}" type="slidenum">
              <a:rPr lang="en-US" smtClean="0"/>
              <a:t>10</a:t>
            </a:fld>
            <a:endParaRPr lang="en-US"/>
          </a:p>
        </p:txBody>
      </p:sp>
    </p:spTree>
    <p:extLst>
      <p:ext uri="{BB962C8B-B14F-4D97-AF65-F5344CB8AC3E}">
        <p14:creationId xmlns:p14="http://schemas.microsoft.com/office/powerpoint/2010/main" val="240464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smtClean="0">
                <a:solidFill>
                  <a:schemeClr val="tx1"/>
                </a:solidFill>
                <a:effectLst/>
                <a:latin typeface="+mn-lt"/>
                <a:ea typeface="+mn-ea"/>
                <a:cs typeface="+mn-cs"/>
              </a:rPr>
              <a:t>CPU has proved to be and essential metric for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when tough decisions have to be made quickly.</a:t>
            </a:r>
          </a:p>
          <a:p>
            <a:pPr lvl="1" rtl="0" fontAlgn="base"/>
            <a:r>
              <a:rPr lang="en-US" sz="1200" b="0" i="0" u="none" strike="noStrike" kern="1200" dirty="0" smtClean="0">
                <a:solidFill>
                  <a:schemeClr val="tx1"/>
                </a:solidFill>
                <a:effectLst/>
                <a:latin typeface="+mn-lt"/>
                <a:ea typeface="+mn-ea"/>
                <a:cs typeface="+mn-cs"/>
              </a:rPr>
              <a:t>It provides a very clear metric on usage and value for money and is an essential tool in our </a:t>
            </a:r>
            <a:r>
              <a:rPr lang="en-US" sz="1200" b="0" i="0" u="none" strike="noStrike" kern="1200" dirty="0" err="1" smtClean="0">
                <a:solidFill>
                  <a:schemeClr val="tx1"/>
                </a:solidFill>
                <a:effectLst/>
                <a:latin typeface="+mn-lt"/>
                <a:ea typeface="+mn-ea"/>
                <a:cs typeface="+mn-cs"/>
              </a:rPr>
              <a:t>armoury</a:t>
            </a:r>
            <a:r>
              <a:rPr lang="en-US" sz="1200" b="0" i="0" u="none" strike="noStrike" kern="1200" dirty="0" smtClean="0">
                <a:solidFill>
                  <a:schemeClr val="tx1"/>
                </a:solidFill>
                <a:effectLst/>
                <a:latin typeface="+mn-lt"/>
                <a:ea typeface="+mn-ea"/>
                <a:cs typeface="+mn-cs"/>
              </a:rPr>
              <a:t> for contract negotiations, or to justify cancelling a resource which are not widely used and can be source by more effectively through different acquisition methods (e.g. inter library loans).</a:t>
            </a:r>
          </a:p>
          <a:p>
            <a:r>
              <a:rPr lang="en-US" b="0" dirty="0" smtClean="0">
                <a:effectLst/>
              </a:rPr>
              <a:t/>
            </a:r>
            <a:br>
              <a:rPr lang="en-US" b="0" dirty="0" smtClean="0">
                <a:effectLst/>
              </a:rPr>
            </a:br>
            <a:endParaRPr lang="en-US" b="0" dirty="0" smtClean="0">
              <a:effectLst/>
            </a:endParaRPr>
          </a:p>
          <a:p>
            <a:pPr lvl="1" rtl="0" fontAlgn="base"/>
            <a:r>
              <a:rPr lang="en-US" sz="1200" b="0" i="0" u="none" strike="noStrike" kern="1200" dirty="0" smtClean="0">
                <a:solidFill>
                  <a:schemeClr val="tx1"/>
                </a:solidFill>
                <a:effectLst/>
                <a:latin typeface="+mn-lt"/>
                <a:ea typeface="+mn-ea"/>
                <a:cs typeface="+mn-cs"/>
              </a:rPr>
              <a:t>Two examples of where CPU was used by extensively by </a:t>
            </a:r>
            <a:r>
              <a:rPr lang="en-US" sz="1200" b="0" i="0" u="none" strike="noStrike" kern="1200" dirty="0" err="1" smtClean="0">
                <a:solidFill>
                  <a:schemeClr val="tx1"/>
                </a:solidFill>
                <a:effectLst/>
                <a:latin typeface="+mn-lt"/>
                <a:ea typeface="+mn-ea"/>
                <a:cs typeface="+mn-cs"/>
              </a:rPr>
              <a:t>IReL</a:t>
            </a:r>
            <a:r>
              <a:rPr lang="en-US" sz="1200" b="0" i="0" u="none" strike="noStrike" kern="1200" dirty="0" smtClean="0">
                <a:solidFill>
                  <a:schemeClr val="tx1"/>
                </a:solidFill>
                <a:effectLst/>
                <a:latin typeface="+mn-lt"/>
                <a:ea typeface="+mn-ea"/>
                <a:cs typeface="+mn-cs"/>
              </a:rPr>
              <a:t> in the past were the  financial crash in 2009 and when the exchange rate of euro fell drastically against the Dollar and Sterling in 2015 and 2016.  These events, were outside of our control and like so many others we were presented with enormous challenges. This meant that tough decisions had to be made, agreements renegotiated and some resources cancelled. CPU was a primary metric in making these decisions.  It enabled decision makers to quickly make informed decisions on which resources were providing value for money. </a:t>
            </a:r>
          </a:p>
          <a:p>
            <a:r>
              <a:rPr lang="en-US" b="0" dirty="0" smtClean="0">
                <a:effectLst/>
              </a:rPr>
              <a:t/>
            </a:r>
            <a:br>
              <a:rPr lang="en-US" b="0" dirty="0" smtClean="0">
                <a:effectLst/>
              </a:rPr>
            </a:br>
            <a:endParaRPr lang="en-US" dirty="0"/>
          </a:p>
        </p:txBody>
      </p:sp>
      <p:sp>
        <p:nvSpPr>
          <p:cNvPr id="4" name="Slide Number Placeholder 3"/>
          <p:cNvSpPr>
            <a:spLocks noGrp="1"/>
          </p:cNvSpPr>
          <p:nvPr>
            <p:ph type="sldNum" sz="quarter" idx="10"/>
          </p:nvPr>
        </p:nvSpPr>
        <p:spPr/>
        <p:txBody>
          <a:bodyPr/>
          <a:lstStyle/>
          <a:p>
            <a:fld id="{4EC6036A-38FE-4B66-AD48-B9806B21224C}" type="slidenum">
              <a:rPr lang="en-US" smtClean="0"/>
              <a:t>11</a:t>
            </a:fld>
            <a:endParaRPr lang="en-US"/>
          </a:p>
        </p:txBody>
      </p:sp>
    </p:spTree>
    <p:extLst>
      <p:ext uri="{BB962C8B-B14F-4D97-AF65-F5344CB8AC3E}">
        <p14:creationId xmlns:p14="http://schemas.microsoft.com/office/powerpoint/2010/main" val="2140549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CPU is perhaps most useful as </a:t>
            </a:r>
            <a:r>
              <a:rPr lang="en-US" sz="1200" b="0" i="0" u="none" strike="noStrike" kern="1200" dirty="0" err="1" smtClean="0">
                <a:solidFill>
                  <a:schemeClr val="tx1"/>
                </a:solidFill>
                <a:effectLst/>
                <a:latin typeface="+mn-lt"/>
                <a:ea typeface="+mn-ea"/>
                <a:cs typeface="+mn-cs"/>
              </a:rPr>
              <a:t>As</a:t>
            </a:r>
            <a:r>
              <a:rPr lang="en-US" sz="1200" b="0" i="0" u="none" strike="noStrike" kern="1200" dirty="0" smtClean="0">
                <a:solidFill>
                  <a:schemeClr val="tx1"/>
                </a:solidFill>
                <a:effectLst/>
                <a:latin typeface="+mn-lt"/>
                <a:ea typeface="+mn-ea"/>
                <a:cs typeface="+mn-cs"/>
              </a:rPr>
              <a:t> a Red Flag - It alerts us to declining usage and rising costs, providing an effective early warning system.  High CPU notifies us that certain resources require investigation (this may bring to light </a:t>
            </a:r>
            <a:r>
              <a:rPr lang="en-US" sz="1200" b="0" i="0" u="none" strike="noStrike" kern="1200" dirty="0" err="1" smtClean="0">
                <a:solidFill>
                  <a:schemeClr val="tx1"/>
                </a:solidFill>
                <a:effectLst/>
                <a:latin typeface="+mn-lt"/>
                <a:ea typeface="+mn-ea"/>
                <a:cs typeface="+mn-cs"/>
              </a:rPr>
              <a:t>light</a:t>
            </a:r>
            <a:r>
              <a:rPr lang="en-US" sz="1200" b="0" i="0" u="none" strike="noStrike" kern="1200" dirty="0" smtClean="0">
                <a:solidFill>
                  <a:schemeClr val="tx1"/>
                </a:solidFill>
                <a:effectLst/>
                <a:latin typeface="+mn-lt"/>
                <a:ea typeface="+mn-ea"/>
                <a:cs typeface="+mn-cs"/>
              </a:rPr>
              <a:t> issues with their </a:t>
            </a:r>
            <a:r>
              <a:rPr lang="en-US" sz="1200" b="0" i="0" u="none" strike="noStrike" kern="1200" dirty="0" err="1" smtClean="0">
                <a:solidFill>
                  <a:schemeClr val="tx1"/>
                </a:solidFill>
                <a:effectLst/>
                <a:latin typeface="+mn-lt"/>
                <a:ea typeface="+mn-ea"/>
                <a:cs typeface="+mn-cs"/>
              </a:rPr>
              <a:t>licence</a:t>
            </a:r>
            <a:r>
              <a:rPr lang="en-US" sz="1200" b="0" i="0" u="none" strike="noStrike" kern="1200" dirty="0" smtClean="0">
                <a:solidFill>
                  <a:schemeClr val="tx1"/>
                </a:solidFill>
                <a:effectLst/>
                <a:latin typeface="+mn-lt"/>
                <a:ea typeface="+mn-ea"/>
                <a:cs typeface="+mn-cs"/>
              </a:rPr>
              <a:t>, the need to investigate </a:t>
            </a:r>
            <a:r>
              <a:rPr lang="en-US" sz="1200" b="0" i="0" u="none" strike="noStrike" kern="1200" dirty="0" err="1" smtClean="0">
                <a:solidFill>
                  <a:schemeClr val="tx1"/>
                </a:solidFill>
                <a:effectLst/>
                <a:latin typeface="+mn-lt"/>
                <a:ea typeface="+mn-ea"/>
                <a:cs typeface="+mn-cs"/>
              </a:rPr>
              <a:t>turnaways</a:t>
            </a:r>
            <a:r>
              <a:rPr lang="en-US" sz="1200" b="0" i="0" u="none" strike="noStrike" kern="1200" dirty="0" smtClean="0">
                <a:solidFill>
                  <a:schemeClr val="tx1"/>
                </a:solidFill>
                <a:effectLst/>
                <a:latin typeface="+mn-lt"/>
                <a:ea typeface="+mn-ea"/>
                <a:cs typeface="+mn-cs"/>
              </a:rPr>
              <a:t> or check if there are any  technical issues which were not resolved). When monitoring a resource over a number of years the trend will show if the CPU rise is a temporary blip or a steady decline. This information and additional investigation allows us to make necessary decisions on the future of the resource. </a:t>
            </a:r>
          </a:p>
          <a:p>
            <a:endParaRPr lang="en-IE" dirty="0" smtClean="0"/>
          </a:p>
          <a:p>
            <a:pPr rtl="0"/>
            <a:r>
              <a:rPr lang="en-US" sz="1200" b="0" i="0" u="none" strike="noStrike" kern="1200" dirty="0" smtClean="0">
                <a:solidFill>
                  <a:schemeClr val="tx1"/>
                </a:solidFill>
                <a:effectLst/>
                <a:latin typeface="+mn-lt"/>
                <a:ea typeface="+mn-ea"/>
                <a:cs typeface="+mn-cs"/>
              </a:rPr>
              <a:t>O’Gara and Osterman captures perhaps why for the time being we are still tied to working with CPU, and I will leave you with a question before I hand you back to rose to wrap up</a:t>
            </a:r>
            <a:endParaRPr lang="en-US" b="0" dirty="0" smtClean="0">
              <a:effectLst/>
            </a:endParaRPr>
          </a:p>
          <a:p>
            <a:pPr rtl="0"/>
            <a:r>
              <a:rPr lang="en-US" sz="1200" b="0" i="0" u="none" strike="noStrike" kern="1200" dirty="0" smtClean="0">
                <a:solidFill>
                  <a:schemeClr val="tx1"/>
                </a:solidFill>
                <a:effectLst/>
                <a:latin typeface="+mn-lt"/>
                <a:ea typeface="+mn-ea"/>
                <a:cs typeface="+mn-cs"/>
              </a:rPr>
              <a:t>Have we found a better metric to replace CPU?</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EC6036A-38FE-4B66-AD48-B9806B21224C}" type="slidenum">
              <a:rPr lang="en-US" smtClean="0"/>
              <a:t>12</a:t>
            </a:fld>
            <a:endParaRPr lang="en-US"/>
          </a:p>
        </p:txBody>
      </p:sp>
    </p:spTree>
    <p:extLst>
      <p:ext uri="{BB962C8B-B14F-4D97-AF65-F5344CB8AC3E}">
        <p14:creationId xmlns:p14="http://schemas.microsoft.com/office/powerpoint/2010/main" val="236156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F334182F-AA88-47DE-B8AC-41D92AC61026}" type="datetimeFigureOut">
              <a:rPr lang="en-IE" smtClean="0"/>
              <a:t>30/11/2018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3152256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334182F-AA88-47DE-B8AC-41D92AC61026}" type="datetimeFigureOut">
              <a:rPr lang="en-IE" smtClean="0"/>
              <a:t>30/11/2018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368773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334182F-AA88-47DE-B8AC-41D92AC61026}" type="datetimeFigureOut">
              <a:rPr lang="en-IE" smtClean="0"/>
              <a:t>30/11/2018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1471831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F334182F-AA88-47DE-B8AC-41D92AC61026}" type="datetimeFigureOut">
              <a:rPr lang="en-IE" smtClean="0"/>
              <a:t>30/11/2018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120921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4182F-AA88-47DE-B8AC-41D92AC61026}" type="datetimeFigureOut">
              <a:rPr lang="en-IE" smtClean="0"/>
              <a:t>30/11/2018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3386292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F334182F-AA88-47DE-B8AC-41D92AC61026}" type="datetimeFigureOut">
              <a:rPr lang="en-IE" smtClean="0"/>
              <a:t>30/11/2018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2930738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F334182F-AA88-47DE-B8AC-41D92AC61026}" type="datetimeFigureOut">
              <a:rPr lang="en-IE" smtClean="0"/>
              <a:t>30/11/2018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3957146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F334182F-AA88-47DE-B8AC-41D92AC61026}" type="datetimeFigureOut">
              <a:rPr lang="en-IE" smtClean="0"/>
              <a:t>30/11/2018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244543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4182F-AA88-47DE-B8AC-41D92AC61026}" type="datetimeFigureOut">
              <a:rPr lang="en-IE" smtClean="0"/>
              <a:t>30/11/2018</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153511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4182F-AA88-47DE-B8AC-41D92AC61026}" type="datetimeFigureOut">
              <a:rPr lang="en-IE" smtClean="0"/>
              <a:t>30/11/2018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595680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34182F-AA88-47DE-B8AC-41D92AC61026}" type="datetimeFigureOut">
              <a:rPr lang="en-IE" smtClean="0"/>
              <a:t>30/11/2018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5708CDDD-7DE5-48A0-BB41-5E80F9C3BBE9}" type="slidenum">
              <a:rPr lang="en-IE" smtClean="0"/>
              <a:t>‹#›</a:t>
            </a:fld>
            <a:endParaRPr lang="en-IE"/>
          </a:p>
        </p:txBody>
      </p:sp>
    </p:spTree>
    <p:extLst>
      <p:ext uri="{BB962C8B-B14F-4D97-AF65-F5344CB8AC3E}">
        <p14:creationId xmlns:p14="http://schemas.microsoft.com/office/powerpoint/2010/main" val="96028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4182F-AA88-47DE-B8AC-41D92AC61026}" type="datetimeFigureOut">
              <a:rPr lang="en-IE" smtClean="0"/>
              <a:t>30/11/2018</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08CDDD-7DE5-48A0-BB41-5E80F9C3BBE9}" type="slidenum">
              <a:rPr lang="en-IE" smtClean="0"/>
              <a:t>‹#›</a:t>
            </a:fld>
            <a:endParaRPr lang="en-IE"/>
          </a:p>
        </p:txBody>
      </p:sp>
    </p:spTree>
    <p:extLst>
      <p:ext uri="{BB962C8B-B14F-4D97-AF65-F5344CB8AC3E}">
        <p14:creationId xmlns:p14="http://schemas.microsoft.com/office/powerpoint/2010/main" val="1130074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la.org/acrl/sites/ala.org.acrl/files/content/conferences/confsandpreconfs/2017/DeterminingValue.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statista.com/statistics/412794/euro-to-u-s-dollar-annual-average-exchange-rate/" TargetMode="Externa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s://www.projectcounter.org/code-of-practice-five-sections/" TargetMode="External"/><Relationship Id="rId2" Type="http://schemas.openxmlformats.org/officeDocument/2006/relationships/hyperlink" Target="https://www.altmetric.com/about-altmetrics/what-are-altmetrics/"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libereurope.eu/blog/2017/09/07/open-access-five-principles-for-negotiations-with-publishers/" TargetMode="External"/><Relationship Id="rId4" Type="http://schemas.openxmlformats.org/officeDocument/2006/relationships/hyperlink" Target="https://www.projectcounter.org/code-of-practice-rd-sect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relibrary.ie/" TargetMode="External"/><Relationship Id="rId2" Type="http://schemas.openxmlformats.org/officeDocument/2006/relationships/hyperlink" Target="mailto:Aaron.Binchy@mu.ie" TargetMode="Externa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hyperlink" Target="https://libguides.ucc.ie/eresources/home" TargetMode="External"/><Relationship Id="rId4" Type="http://schemas.openxmlformats.org/officeDocument/2006/relationships/hyperlink" Target="mailto:r.buttimer@ucc.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3108"/>
            <a:ext cx="9144000" cy="2086746"/>
          </a:xfrm>
        </p:spPr>
        <p:txBody>
          <a:bodyPr>
            <a:normAutofit/>
          </a:bodyPr>
          <a:lstStyle/>
          <a:p>
            <a:r>
              <a:rPr lang="en-IE" dirty="0" smtClean="0">
                <a:effectLst/>
                <a:latin typeface="+mn-lt"/>
              </a:rPr>
              <a:t>Inside the work of the </a:t>
            </a:r>
            <a:br>
              <a:rPr lang="en-IE" dirty="0" smtClean="0">
                <a:effectLst/>
                <a:latin typeface="+mn-lt"/>
              </a:rPr>
            </a:br>
            <a:r>
              <a:rPr lang="en-IE" dirty="0" smtClean="0">
                <a:effectLst/>
                <a:latin typeface="+mn-lt"/>
              </a:rPr>
              <a:t>IReL Monitoring Group</a:t>
            </a:r>
            <a:endParaRPr lang="en-IE" dirty="0">
              <a:latin typeface="+mn-lt"/>
            </a:endParaRPr>
          </a:p>
        </p:txBody>
      </p:sp>
      <p:sp>
        <p:nvSpPr>
          <p:cNvPr id="3" name="Subtitle 2"/>
          <p:cNvSpPr>
            <a:spLocks noGrp="1"/>
          </p:cNvSpPr>
          <p:nvPr>
            <p:ph type="subTitle" idx="1"/>
          </p:nvPr>
        </p:nvSpPr>
        <p:spPr>
          <a:xfrm>
            <a:off x="1524000" y="3602037"/>
            <a:ext cx="9144000" cy="2040881"/>
          </a:xfrm>
        </p:spPr>
        <p:txBody>
          <a:bodyPr/>
          <a:lstStyle/>
          <a:p>
            <a:endParaRPr lang="en-IE" dirty="0" smtClean="0"/>
          </a:p>
          <a:p>
            <a:r>
              <a:rPr lang="en-IE" sz="2800" i="1" dirty="0" smtClean="0"/>
              <a:t>Rose Buttimer, IReL Monitoring Group Chair</a:t>
            </a:r>
          </a:p>
          <a:p>
            <a:r>
              <a:rPr lang="en-IE" sz="2800" i="1" dirty="0" smtClean="0"/>
              <a:t>Aaron Binchy, IReL </a:t>
            </a:r>
            <a:r>
              <a:rPr lang="en-IE" sz="2800" i="1" dirty="0" smtClean="0"/>
              <a:t>Officer</a:t>
            </a:r>
          </a:p>
          <a:p>
            <a:r>
              <a:rPr lang="en-IE" i="1" dirty="0" smtClean="0"/>
              <a:t>5 December 2018</a:t>
            </a:r>
            <a:endParaRPr lang="en-IE" i="1"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0181968" y="5642919"/>
            <a:ext cx="1558486" cy="903748"/>
          </a:xfrm>
          <a:prstGeom prst="rect">
            <a:avLst/>
          </a:prstGeom>
        </p:spPr>
      </p:pic>
    </p:spTree>
    <p:extLst>
      <p:ext uri="{BB962C8B-B14F-4D97-AF65-F5344CB8AC3E}">
        <p14:creationId xmlns:p14="http://schemas.microsoft.com/office/powerpoint/2010/main" val="989740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Cost per use (CPU)</a:t>
            </a:r>
            <a:endParaRPr lang="en-IE" sz="4000" dirty="0">
              <a:latin typeface="+mn-lt"/>
            </a:endParaRPr>
          </a:p>
        </p:txBody>
      </p:sp>
      <p:sp>
        <p:nvSpPr>
          <p:cNvPr id="3" name="Content Placeholder 2"/>
          <p:cNvSpPr>
            <a:spLocks noGrp="1"/>
          </p:cNvSpPr>
          <p:nvPr>
            <p:ph idx="1"/>
          </p:nvPr>
        </p:nvSpPr>
        <p:spPr>
          <a:xfrm>
            <a:off x="838200" y="1520890"/>
            <a:ext cx="10515600" cy="4656073"/>
          </a:xfrm>
        </p:spPr>
        <p:txBody>
          <a:bodyPr>
            <a:normAutofit/>
          </a:bodyPr>
          <a:lstStyle/>
          <a:p>
            <a:pPr marL="0" indent="0" algn="ctr">
              <a:buNone/>
            </a:pPr>
            <a:endParaRPr lang="en-IE" dirty="0" smtClean="0"/>
          </a:p>
          <a:p>
            <a:pPr marL="0" indent="0" fontAlgn="base">
              <a:buNone/>
            </a:pPr>
            <a:r>
              <a:rPr lang="en-US" dirty="0" smtClean="0"/>
              <a:t>“Quote </a:t>
            </a:r>
            <a:r>
              <a:rPr lang="en-US" dirty="0"/>
              <a:t>for Slide: Cost per use (CPU), an extremely valuable metric in evaluating big deals in particular, is often used as a primary evaluation tool within consortia…….when considering and attempting to compare differing types of use across varied resource formats and subject areas. Understanding the need for more in-depth and holistic approaches to </a:t>
            </a:r>
            <a:r>
              <a:rPr lang="en-US" dirty="0" err="1"/>
              <a:t>consortial</a:t>
            </a:r>
            <a:r>
              <a:rPr lang="en-US" dirty="0"/>
              <a:t> resource evaluation is one thing, implementing it another</a:t>
            </a:r>
            <a:r>
              <a:rPr lang="en-US" dirty="0" smtClean="0"/>
              <a:t>.”</a:t>
            </a:r>
            <a:endParaRPr lang="en-US" dirty="0"/>
          </a:p>
          <a:p>
            <a:pPr marL="0" indent="0" fontAlgn="base">
              <a:buNone/>
            </a:pPr>
            <a:r>
              <a:rPr lang="en-US" sz="1200" dirty="0"/>
              <a:t>Determining Value: The Development of Evaluation Metrics for Shared Content </a:t>
            </a:r>
            <a:endParaRPr lang="en-US" sz="1200" dirty="0" smtClean="0"/>
          </a:p>
          <a:p>
            <a:pPr marL="0" indent="0" fontAlgn="base">
              <a:buNone/>
            </a:pPr>
            <a:r>
              <a:rPr lang="en-US" sz="1200" dirty="0" err="1" smtClean="0"/>
              <a:t>Genya</a:t>
            </a:r>
            <a:r>
              <a:rPr lang="en-US" sz="1200" dirty="0" smtClean="0"/>
              <a:t> </a:t>
            </a:r>
            <a:r>
              <a:rPr lang="en-US" sz="1200" dirty="0"/>
              <a:t>O’Gara and Anne Osterman</a:t>
            </a:r>
          </a:p>
          <a:p>
            <a:pPr marL="0" indent="0">
              <a:buNone/>
            </a:pPr>
            <a:r>
              <a:rPr lang="en-US" sz="1200" u="sng" dirty="0">
                <a:hlinkClick r:id="rId3"/>
              </a:rPr>
              <a:t>http://www.ala.org/acrl/sites/ala.org.acrl/files/content/conferences/confsandpreconfs/2017/DeterminingValue.pdf</a:t>
            </a:r>
            <a:endParaRPr lang="en-IE" sz="1200" dirty="0" smtClean="0"/>
          </a:p>
        </p:txBody>
      </p:sp>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spTree>
    <p:extLst>
      <p:ext uri="{BB962C8B-B14F-4D97-AF65-F5344CB8AC3E}">
        <p14:creationId xmlns:p14="http://schemas.microsoft.com/office/powerpoint/2010/main" val="18410514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n-lt"/>
              </a:rPr>
              <a:t>CPU – Euro to Dollar</a:t>
            </a:r>
            <a:endParaRPr lang="en-IE" sz="4000" dirty="0">
              <a:latin typeface="+mn-lt"/>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6913" y="1520825"/>
            <a:ext cx="7779224" cy="4265826"/>
          </a:xfrm>
        </p:spPr>
      </p:pic>
      <p:pic>
        <p:nvPicPr>
          <p:cNvPr id="4" name="Picture 3"/>
          <p:cNvPicPr/>
          <p:nvPr/>
        </p:nvPicPr>
        <p:blipFill>
          <a:blip r:embed="rId4">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sp>
        <p:nvSpPr>
          <p:cNvPr id="7" name="TextBox 6"/>
          <p:cNvSpPr txBox="1"/>
          <p:nvPr/>
        </p:nvSpPr>
        <p:spPr>
          <a:xfrm>
            <a:off x="1624084" y="6182436"/>
            <a:ext cx="9225886" cy="553998"/>
          </a:xfrm>
          <a:prstGeom prst="rect">
            <a:avLst/>
          </a:prstGeom>
          <a:noFill/>
        </p:spPr>
        <p:txBody>
          <a:bodyPr wrap="square" rtlCol="0">
            <a:spAutoFit/>
          </a:bodyPr>
          <a:lstStyle/>
          <a:p>
            <a:r>
              <a:rPr lang="en-IE" sz="1200" dirty="0"/>
              <a:t>Graph </a:t>
            </a:r>
            <a:r>
              <a:rPr lang="en-IE" sz="1200" dirty="0" smtClean="0"/>
              <a:t>courtesy </a:t>
            </a:r>
            <a:r>
              <a:rPr lang="en-IE" sz="1200" dirty="0"/>
              <a:t>of Statista: </a:t>
            </a:r>
            <a:r>
              <a:rPr lang="en-US" sz="1200" u="sng" dirty="0">
                <a:hlinkClick r:id="rId5"/>
              </a:rPr>
              <a:t>https://www.statista.com/statistics/412794/euro-to-u-s-dollar-annual-average-exchange-rate/</a:t>
            </a:r>
            <a:endParaRPr lang="en-US" sz="1200" dirty="0"/>
          </a:p>
          <a:p>
            <a:endParaRPr lang="en-US" dirty="0"/>
          </a:p>
        </p:txBody>
      </p:sp>
    </p:spTree>
    <p:extLst>
      <p:ext uri="{BB962C8B-B14F-4D97-AF65-F5344CB8AC3E}">
        <p14:creationId xmlns:p14="http://schemas.microsoft.com/office/powerpoint/2010/main" val="424417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n-lt"/>
              </a:rPr>
              <a:t>CPU – Red Flag</a:t>
            </a:r>
            <a:endParaRPr lang="en-IE" sz="4000" dirty="0">
              <a:latin typeface="+mn-lt"/>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sp>
        <p:nvSpPr>
          <p:cNvPr id="3" name="TextBox 2"/>
          <p:cNvSpPr txBox="1"/>
          <p:nvPr/>
        </p:nvSpPr>
        <p:spPr>
          <a:xfrm>
            <a:off x="1448790" y="5837152"/>
            <a:ext cx="9583387" cy="646331"/>
          </a:xfrm>
          <a:prstGeom prst="rect">
            <a:avLst/>
          </a:prstGeom>
          <a:noFill/>
        </p:spPr>
        <p:txBody>
          <a:bodyPr wrap="square" rtlCol="0">
            <a:spAutoFit/>
          </a:bodyPr>
          <a:lstStyle/>
          <a:p>
            <a:pPr fontAlgn="base"/>
            <a:r>
              <a:rPr lang="en-US" dirty="0" smtClean="0"/>
              <a:t>“Understanding </a:t>
            </a:r>
            <a:r>
              <a:rPr lang="en-US" dirty="0"/>
              <a:t>the need for more in-depth and holistic approaches to </a:t>
            </a:r>
            <a:r>
              <a:rPr lang="en-US" dirty="0" err="1"/>
              <a:t>consortial</a:t>
            </a:r>
            <a:r>
              <a:rPr lang="en-US" dirty="0"/>
              <a:t> resource evaluation is one thing, implementing it another</a:t>
            </a:r>
            <a:r>
              <a:rPr lang="en-US" dirty="0" smtClean="0"/>
              <a:t>.” </a:t>
            </a:r>
            <a:r>
              <a:rPr lang="en-US" sz="1200" dirty="0" smtClean="0"/>
              <a:t>O’Gara </a:t>
            </a:r>
            <a:r>
              <a:rPr lang="en-US" sz="1200" dirty="0"/>
              <a:t>and </a:t>
            </a:r>
            <a:r>
              <a:rPr lang="en-US" sz="1200" dirty="0" smtClean="0"/>
              <a:t>Osterman</a:t>
            </a:r>
            <a:endParaRPr lang="en-US" sz="1200" dirty="0"/>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85261" y="1561170"/>
            <a:ext cx="7021477" cy="4170557"/>
          </a:xfrm>
        </p:spPr>
      </p:pic>
    </p:spTree>
    <p:extLst>
      <p:ext uri="{BB962C8B-B14F-4D97-AF65-F5344CB8AC3E}">
        <p14:creationId xmlns:p14="http://schemas.microsoft.com/office/powerpoint/2010/main" val="135125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dirty="0">
                <a:latin typeface="+mn-lt"/>
              </a:rPr>
              <a:t>Future considerations</a:t>
            </a:r>
          </a:p>
        </p:txBody>
      </p:sp>
      <p:sp>
        <p:nvSpPr>
          <p:cNvPr id="3" name="Content Placeholder 2"/>
          <p:cNvSpPr>
            <a:spLocks noGrp="1"/>
          </p:cNvSpPr>
          <p:nvPr>
            <p:ph idx="1"/>
          </p:nvPr>
        </p:nvSpPr>
        <p:spPr>
          <a:xfrm>
            <a:off x="838200" y="1520890"/>
            <a:ext cx="10515600" cy="4656073"/>
          </a:xfrm>
        </p:spPr>
        <p:txBody>
          <a:bodyPr>
            <a:noAutofit/>
          </a:bodyPr>
          <a:lstStyle/>
          <a:p>
            <a:pPr lvl="0" indent="-720000">
              <a:buFont typeface="Wingdings" panose="05000000000000000000" pitchFamily="2" charset="2"/>
              <a:buChar char="v"/>
            </a:pPr>
            <a:r>
              <a:rPr lang="en-IE" sz="2600" dirty="0" smtClean="0">
                <a:hlinkClick r:id="rId2"/>
              </a:rPr>
              <a:t>Altmetrics</a:t>
            </a:r>
            <a:endParaRPr lang="en-IE" sz="2600" dirty="0"/>
          </a:p>
          <a:p>
            <a:pPr marL="0" lvl="0" indent="-720000">
              <a:buNone/>
            </a:pPr>
            <a:endParaRPr lang="en-IE" sz="2600" dirty="0"/>
          </a:p>
          <a:p>
            <a:pPr lvl="0" indent="-720000">
              <a:buFont typeface="Wingdings" panose="05000000000000000000" pitchFamily="2" charset="2"/>
              <a:buChar char="v"/>
            </a:pPr>
            <a:r>
              <a:rPr lang="en-IE" sz="2600" dirty="0" smtClean="0">
                <a:hlinkClick r:id="rId3"/>
              </a:rPr>
              <a:t>COUNTER Code of Practice release 5</a:t>
            </a:r>
            <a:endParaRPr lang="en-IE" sz="2600" dirty="0" smtClean="0"/>
          </a:p>
          <a:p>
            <a:pPr marL="0" indent="0">
              <a:buNone/>
            </a:pPr>
            <a:endParaRPr lang="en-IE" sz="2600" dirty="0" smtClean="0"/>
          </a:p>
          <a:p>
            <a:pPr lvl="0" indent="-720000">
              <a:buFont typeface="Wingdings" panose="05000000000000000000" pitchFamily="2" charset="2"/>
              <a:buChar char="v"/>
            </a:pPr>
            <a:r>
              <a:rPr lang="en-IE" sz="2600" dirty="0" smtClean="0">
                <a:hlinkClick r:id="rId4"/>
              </a:rPr>
              <a:t>COUNTER </a:t>
            </a:r>
            <a:r>
              <a:rPr lang="en-IE" sz="2600" dirty="0">
                <a:hlinkClick r:id="rId4"/>
              </a:rPr>
              <a:t>Code of Practice for Research Data Usage Metrics release 1</a:t>
            </a:r>
            <a:endParaRPr lang="en-IE" sz="2600" dirty="0"/>
          </a:p>
          <a:p>
            <a:pPr marL="0" indent="0">
              <a:buNone/>
            </a:pPr>
            <a:endParaRPr lang="en-IE" sz="2600" dirty="0"/>
          </a:p>
          <a:p>
            <a:pPr lvl="0" indent="-720000">
              <a:buFont typeface="Wingdings" panose="05000000000000000000" pitchFamily="2" charset="2"/>
              <a:buChar char="v"/>
            </a:pPr>
            <a:r>
              <a:rPr lang="en-IE" sz="2600" dirty="0">
                <a:hlinkClick r:id="rId5"/>
              </a:rPr>
              <a:t>LIBER’s Open Access: Five Principles for Negotiations with Publishers</a:t>
            </a:r>
            <a:endParaRPr lang="en-IE" sz="2600" dirty="0"/>
          </a:p>
          <a:p>
            <a:pPr marL="0" indent="0">
              <a:buNone/>
            </a:pPr>
            <a:endParaRPr lang="en-IE" sz="2600" dirty="0"/>
          </a:p>
          <a:p>
            <a:pPr lvl="0" indent="-720000">
              <a:buFont typeface="Wingdings" panose="05000000000000000000" pitchFamily="2" charset="2"/>
              <a:buChar char="v"/>
            </a:pPr>
            <a:r>
              <a:rPr lang="en-IE" sz="2600" dirty="0"/>
              <a:t>Outcome of IReL Review and expanding </a:t>
            </a:r>
            <a:r>
              <a:rPr lang="en-IE" sz="2600" dirty="0" smtClean="0"/>
              <a:t>membership</a:t>
            </a:r>
            <a:endParaRPr lang="en-IE" sz="2600" dirty="0"/>
          </a:p>
        </p:txBody>
      </p:sp>
      <p:pic>
        <p:nvPicPr>
          <p:cNvPr id="4" name="Picture 3"/>
          <p:cNvPicPr/>
          <p:nvPr/>
        </p:nvPicPr>
        <p:blipFill>
          <a:blip r:embed="rId6">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spTree>
    <p:extLst>
      <p:ext uri="{BB962C8B-B14F-4D97-AF65-F5344CB8AC3E}">
        <p14:creationId xmlns:p14="http://schemas.microsoft.com/office/powerpoint/2010/main" val="1653366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Relationship Management</a:t>
            </a:r>
            <a:endParaRPr lang="en-IE" sz="4000" dirty="0">
              <a:latin typeface="+mn-lt"/>
            </a:endParaRPr>
          </a:p>
        </p:txBody>
      </p:sp>
      <p:pic>
        <p:nvPicPr>
          <p:cNvPr id="5" name="Content Placeholder 4"/>
          <p:cNvPicPr>
            <a:picLocks noGrp="1" noChangeAspect="1"/>
          </p:cNvPicPr>
          <p:nvPr>
            <p:ph idx="1"/>
          </p:nvPr>
        </p:nvPicPr>
        <p:blipFill>
          <a:blip r:embed="rId2"/>
          <a:stretch>
            <a:fillRect/>
          </a:stretch>
        </p:blipFill>
        <p:spPr>
          <a:xfrm>
            <a:off x="904875" y="1581944"/>
            <a:ext cx="10382250" cy="453390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spTree>
    <p:extLst>
      <p:ext uri="{BB962C8B-B14F-4D97-AF65-F5344CB8AC3E}">
        <p14:creationId xmlns:p14="http://schemas.microsoft.com/office/powerpoint/2010/main" val="4189970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dirty="0" smtClean="0">
                <a:latin typeface="+mn-lt"/>
              </a:rPr>
              <a:t>Contact Details</a:t>
            </a:r>
            <a:endParaRPr lang="en-IE" sz="4000" dirty="0">
              <a:latin typeface="+mn-lt"/>
            </a:endParaRPr>
          </a:p>
        </p:txBody>
      </p:sp>
      <p:sp>
        <p:nvSpPr>
          <p:cNvPr id="3" name="Content Placeholder 2"/>
          <p:cNvSpPr>
            <a:spLocks noGrp="1"/>
          </p:cNvSpPr>
          <p:nvPr>
            <p:ph idx="1"/>
          </p:nvPr>
        </p:nvSpPr>
        <p:spPr>
          <a:xfrm>
            <a:off x="838200" y="1520890"/>
            <a:ext cx="10515600" cy="4656073"/>
          </a:xfrm>
        </p:spPr>
        <p:txBody>
          <a:bodyPr>
            <a:normAutofit/>
          </a:bodyPr>
          <a:lstStyle/>
          <a:p>
            <a:pPr marL="1080000" indent="0">
              <a:buNone/>
            </a:pPr>
            <a:r>
              <a:rPr lang="en-IE" dirty="0" smtClean="0"/>
              <a:t>		Aaron Binchy</a:t>
            </a:r>
          </a:p>
          <a:p>
            <a:pPr marL="1080000" indent="0">
              <a:buNone/>
            </a:pPr>
            <a:r>
              <a:rPr lang="en-IE" sz="2400" dirty="0" smtClean="0"/>
              <a:t>Email:	</a:t>
            </a:r>
            <a:r>
              <a:rPr lang="en-IE" sz="2400" u="sng" dirty="0" smtClean="0">
                <a:hlinkClick r:id="rId2"/>
              </a:rPr>
              <a:t>Aaron.Binchy@mu.ie</a:t>
            </a:r>
            <a:endParaRPr lang="en-IE" sz="2400" dirty="0"/>
          </a:p>
          <a:p>
            <a:pPr marL="1080000" indent="0">
              <a:buNone/>
            </a:pPr>
            <a:r>
              <a:rPr lang="en-IE" sz="2400" dirty="0" smtClean="0"/>
              <a:t>Tel.:		+353 (0)1 </a:t>
            </a:r>
            <a:r>
              <a:rPr lang="en-IE" sz="2400" dirty="0"/>
              <a:t>474  </a:t>
            </a:r>
            <a:r>
              <a:rPr lang="en-IE" sz="2400" dirty="0" smtClean="0"/>
              <a:t>7112</a:t>
            </a:r>
          </a:p>
          <a:p>
            <a:pPr marL="1080000" indent="0">
              <a:buNone/>
            </a:pPr>
            <a:r>
              <a:rPr lang="en-IE" sz="2400" dirty="0" smtClean="0"/>
              <a:t>Web:		</a:t>
            </a:r>
            <a:r>
              <a:rPr lang="en-IE" sz="2400" u="sng" dirty="0" smtClean="0">
                <a:hlinkClick r:id="rId3"/>
              </a:rPr>
              <a:t>www.irelibrary.ie</a:t>
            </a:r>
            <a:endParaRPr lang="en-IE" sz="2400" u="sng" dirty="0" smtClean="0"/>
          </a:p>
          <a:p>
            <a:pPr marL="1080000" indent="0">
              <a:buNone/>
            </a:pPr>
            <a:endParaRPr lang="en-IE" u="sng" dirty="0"/>
          </a:p>
          <a:p>
            <a:pPr marL="1080000" indent="0">
              <a:buNone/>
            </a:pPr>
            <a:r>
              <a:rPr lang="en-IE" dirty="0" smtClean="0"/>
              <a:t>		Rose Buttimer</a:t>
            </a:r>
          </a:p>
          <a:p>
            <a:pPr marL="1080000" indent="0">
              <a:buNone/>
            </a:pPr>
            <a:r>
              <a:rPr lang="en-IE" sz="2400" dirty="0" smtClean="0"/>
              <a:t>Email:	</a:t>
            </a:r>
            <a:r>
              <a:rPr lang="en-IE" sz="2400" dirty="0" smtClean="0">
                <a:hlinkClick r:id="rId4"/>
              </a:rPr>
              <a:t>r.buttimer@ucc.ie</a:t>
            </a:r>
            <a:endParaRPr lang="en-IE" sz="2400" dirty="0" smtClean="0"/>
          </a:p>
          <a:p>
            <a:pPr marL="1080000" indent="0">
              <a:buNone/>
            </a:pPr>
            <a:r>
              <a:rPr lang="en-IE" sz="2400" dirty="0" smtClean="0"/>
              <a:t>Tel.:		+353 (0)21 490 2085</a:t>
            </a:r>
          </a:p>
          <a:p>
            <a:pPr marL="1080000" indent="0">
              <a:buNone/>
            </a:pPr>
            <a:r>
              <a:rPr lang="en-IE" sz="2400" dirty="0" smtClean="0"/>
              <a:t>Web:		</a:t>
            </a:r>
            <a:r>
              <a:rPr lang="en-IE" sz="2400" dirty="0" smtClean="0">
                <a:hlinkClick r:id="rId5"/>
              </a:rPr>
              <a:t>https</a:t>
            </a:r>
            <a:r>
              <a:rPr lang="en-IE" sz="2400" dirty="0">
                <a:hlinkClick r:id="rId5"/>
              </a:rPr>
              <a:t>://</a:t>
            </a:r>
            <a:r>
              <a:rPr lang="en-IE" sz="2400" dirty="0" smtClean="0">
                <a:hlinkClick r:id="rId5"/>
              </a:rPr>
              <a:t>libguides.ucc.ie/eresources/home</a:t>
            </a:r>
            <a:r>
              <a:rPr lang="en-IE" sz="2400" dirty="0" smtClean="0"/>
              <a:t> </a:t>
            </a:r>
            <a:endParaRPr lang="en-IE" sz="2400" dirty="0"/>
          </a:p>
        </p:txBody>
      </p:sp>
      <p:pic>
        <p:nvPicPr>
          <p:cNvPr id="4" name="Picture 3"/>
          <p:cNvPicPr/>
          <p:nvPr/>
        </p:nvPicPr>
        <p:blipFill>
          <a:blip r:embed="rId6">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spTree>
    <p:extLst>
      <p:ext uri="{BB962C8B-B14F-4D97-AF65-F5344CB8AC3E}">
        <p14:creationId xmlns:p14="http://schemas.microsoft.com/office/powerpoint/2010/main" val="2867974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000" dirty="0" smtClean="0">
                <a:latin typeface="+mn-lt"/>
              </a:rPr>
              <a:t>Monitoring Group Current Membership</a:t>
            </a:r>
            <a:endParaRPr lang="en-IE" sz="4000" dirty="0">
              <a:latin typeface="+mn-lt"/>
            </a:endParaRPr>
          </a:p>
        </p:txBody>
      </p:sp>
      <p:sp>
        <p:nvSpPr>
          <p:cNvPr id="3" name="Content Placeholder 2"/>
          <p:cNvSpPr>
            <a:spLocks noGrp="1"/>
          </p:cNvSpPr>
          <p:nvPr>
            <p:ph idx="1"/>
          </p:nvPr>
        </p:nvSpPr>
        <p:spPr>
          <a:xfrm>
            <a:off x="838200" y="1520890"/>
            <a:ext cx="10515600" cy="4656073"/>
          </a:xfrm>
        </p:spPr>
        <p:txBody>
          <a:bodyPr/>
          <a:lstStyle/>
          <a:p>
            <a:pPr marL="0" indent="0" algn="ctr">
              <a:buNone/>
            </a:pPr>
            <a:endParaRPr lang="en-IE"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pic>
        <p:nvPicPr>
          <p:cNvPr id="7" name="Picture 6"/>
          <p:cNvPicPr>
            <a:picLocks noChangeAspect="1"/>
          </p:cNvPicPr>
          <p:nvPr/>
        </p:nvPicPr>
        <p:blipFill>
          <a:blip r:embed="rId3"/>
          <a:stretch>
            <a:fillRect/>
          </a:stretch>
        </p:blipFill>
        <p:spPr>
          <a:xfrm>
            <a:off x="709127" y="1458015"/>
            <a:ext cx="10776857" cy="5185287"/>
          </a:xfrm>
          <a:prstGeom prst="rect">
            <a:avLst/>
          </a:prstGeom>
        </p:spPr>
      </p:pic>
    </p:spTree>
    <p:extLst>
      <p:ext uri="{BB962C8B-B14F-4D97-AF65-F5344CB8AC3E}">
        <p14:creationId xmlns:p14="http://schemas.microsoft.com/office/powerpoint/2010/main" val="4097848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dirty="0" smtClean="0">
                <a:latin typeface="+mn-lt"/>
              </a:rPr>
              <a:t>Terms </a:t>
            </a:r>
            <a:r>
              <a:rPr lang="en-IE" sz="4000" dirty="0">
                <a:latin typeface="+mn-lt"/>
              </a:rPr>
              <a:t>of </a:t>
            </a:r>
            <a:r>
              <a:rPr lang="en-IE" sz="4000" dirty="0" smtClean="0">
                <a:latin typeface="+mn-lt"/>
              </a:rPr>
              <a:t>Reference (2005)</a:t>
            </a:r>
            <a:endParaRPr lang="en-IE" sz="4000" dirty="0">
              <a:latin typeface="+mn-lt"/>
            </a:endParaRPr>
          </a:p>
        </p:txBody>
      </p:sp>
      <p:sp>
        <p:nvSpPr>
          <p:cNvPr id="3" name="Content Placeholder 2"/>
          <p:cNvSpPr>
            <a:spLocks noGrp="1"/>
          </p:cNvSpPr>
          <p:nvPr>
            <p:ph idx="1"/>
          </p:nvPr>
        </p:nvSpPr>
        <p:spPr>
          <a:xfrm>
            <a:off x="838200" y="1520890"/>
            <a:ext cx="10515600" cy="4656073"/>
          </a:xfrm>
        </p:spPr>
        <p:txBody>
          <a:bodyPr/>
          <a:lstStyle/>
          <a:p>
            <a:pPr marL="0" indent="0" algn="ctr">
              <a:buNone/>
            </a:pPr>
            <a:endParaRPr lang="en-IE"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pic>
        <p:nvPicPr>
          <p:cNvPr id="5" name="Picture 4"/>
          <p:cNvPicPr>
            <a:picLocks noChangeAspect="1"/>
          </p:cNvPicPr>
          <p:nvPr/>
        </p:nvPicPr>
        <p:blipFill>
          <a:blip r:embed="rId3"/>
          <a:stretch>
            <a:fillRect/>
          </a:stretch>
        </p:blipFill>
        <p:spPr>
          <a:xfrm>
            <a:off x="690465" y="1456286"/>
            <a:ext cx="10795519" cy="4860538"/>
          </a:xfrm>
          <a:prstGeom prst="rect">
            <a:avLst/>
          </a:prstGeom>
        </p:spPr>
      </p:pic>
    </p:spTree>
    <p:extLst>
      <p:ext uri="{BB962C8B-B14F-4D97-AF65-F5344CB8AC3E}">
        <p14:creationId xmlns:p14="http://schemas.microsoft.com/office/powerpoint/2010/main" val="2063368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IE" sz="4000" dirty="0" smtClean="0">
                <a:latin typeface="+mn-lt"/>
              </a:rPr>
              <a:t>Monitoring Group Work </a:t>
            </a:r>
            <a:endParaRPr lang="en-IE" sz="4000" dirty="0">
              <a:latin typeface="+mn-lt"/>
            </a:endParaRPr>
          </a:p>
        </p:txBody>
      </p:sp>
      <p:sp>
        <p:nvSpPr>
          <p:cNvPr id="3" name="Content Placeholder 2"/>
          <p:cNvSpPr>
            <a:spLocks noGrp="1"/>
          </p:cNvSpPr>
          <p:nvPr>
            <p:ph idx="1"/>
          </p:nvPr>
        </p:nvSpPr>
        <p:spPr>
          <a:xfrm>
            <a:off x="838200" y="1520890"/>
            <a:ext cx="10515600" cy="4656073"/>
          </a:xfrm>
        </p:spPr>
        <p:txBody>
          <a:bodyPr/>
          <a:lstStyle/>
          <a:p>
            <a:pPr marL="0" indent="0" algn="ctr">
              <a:buNone/>
            </a:pPr>
            <a:endParaRPr lang="en-IE" dirty="0" smtClean="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pic>
        <p:nvPicPr>
          <p:cNvPr id="6" name="Picture 5"/>
          <p:cNvPicPr>
            <a:picLocks noChangeAspect="1"/>
          </p:cNvPicPr>
          <p:nvPr/>
        </p:nvPicPr>
        <p:blipFill>
          <a:blip r:embed="rId3"/>
          <a:stretch>
            <a:fillRect/>
          </a:stretch>
        </p:blipFill>
        <p:spPr>
          <a:xfrm>
            <a:off x="643812" y="1450776"/>
            <a:ext cx="10795518" cy="4894039"/>
          </a:xfrm>
          <a:prstGeom prst="rect">
            <a:avLst/>
          </a:prstGeom>
        </p:spPr>
      </p:pic>
    </p:spTree>
    <p:extLst>
      <p:ext uri="{BB962C8B-B14F-4D97-AF65-F5344CB8AC3E}">
        <p14:creationId xmlns:p14="http://schemas.microsoft.com/office/powerpoint/2010/main" val="40535843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Audience - Funders</a:t>
            </a:r>
            <a:endParaRPr lang="en-IE" sz="4000" dirty="0">
              <a:latin typeface="+mn-lt"/>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sp>
        <p:nvSpPr>
          <p:cNvPr id="6" name="Content Placeholder 5"/>
          <p:cNvSpPr>
            <a:spLocks noGrp="1"/>
          </p:cNvSpPr>
          <p:nvPr>
            <p:ph idx="1"/>
          </p:nvPr>
        </p:nvSpPr>
        <p:spPr/>
        <p:txBody>
          <a:bodyPr>
            <a:normAutofit/>
          </a:bodyPr>
          <a:lstStyle/>
          <a:p>
            <a:endParaRPr lang="en-IE" dirty="0" smtClean="0"/>
          </a:p>
          <a:p>
            <a:r>
              <a:rPr lang="en-IE" dirty="0" smtClean="0"/>
              <a:t>Higher Education Authority </a:t>
            </a:r>
          </a:p>
          <a:p>
            <a:pPr marL="0" indent="0">
              <a:buNone/>
            </a:pPr>
            <a:endParaRPr lang="en-IE" dirty="0" smtClean="0"/>
          </a:p>
          <a:p>
            <a:r>
              <a:rPr lang="en-IE" dirty="0" smtClean="0"/>
              <a:t>Irish University Association</a:t>
            </a:r>
          </a:p>
          <a:p>
            <a:pPr marL="0" indent="0">
              <a:buNone/>
            </a:pPr>
            <a:endParaRPr lang="en-IE" dirty="0" smtClean="0"/>
          </a:p>
          <a:p>
            <a:r>
              <a:rPr lang="en-US" dirty="0"/>
              <a:t>The </a:t>
            </a:r>
            <a:r>
              <a:rPr lang="en-US" b="1" dirty="0"/>
              <a:t>Department</a:t>
            </a:r>
            <a:r>
              <a:rPr lang="en-US" dirty="0"/>
              <a:t> of </a:t>
            </a:r>
            <a:r>
              <a:rPr lang="en-US" b="1" dirty="0"/>
              <a:t>Business</a:t>
            </a:r>
            <a:r>
              <a:rPr lang="en-US" dirty="0"/>
              <a:t>, </a:t>
            </a:r>
            <a:r>
              <a:rPr lang="en-US" b="1" dirty="0"/>
              <a:t>Enterprise</a:t>
            </a:r>
            <a:r>
              <a:rPr lang="en-US" dirty="0"/>
              <a:t> and </a:t>
            </a:r>
            <a:r>
              <a:rPr lang="en-US" b="1" dirty="0" smtClean="0"/>
              <a:t>Innovation</a:t>
            </a:r>
          </a:p>
          <a:p>
            <a:pPr marL="0" indent="0">
              <a:buNone/>
            </a:pPr>
            <a:endParaRPr lang="en-IE" b="1" dirty="0" smtClean="0"/>
          </a:p>
          <a:p>
            <a:pPr marL="0" indent="0">
              <a:buNone/>
            </a:pPr>
            <a:endParaRPr lang="en-IE" b="1"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3372" y="2203211"/>
            <a:ext cx="4082557" cy="720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6447" y="3283389"/>
            <a:ext cx="2182326" cy="720000"/>
          </a:xfrm>
          <a:prstGeom prst="rect">
            <a:avLst/>
          </a:prstGeom>
        </p:spPr>
      </p:pic>
      <p:pic>
        <p:nvPicPr>
          <p:cNvPr id="1026" name="Picture 2" descr="https://lh6.googleusercontent.com/aYQPqiunx2nhFyszYnhuHZZ4QFwaLgliq_YeCO1oPXJD4O_1eZ2EEHwXVxJ-IQngQUuVXJgfmSt_jDDU5YzDPSZivmTdw0AnYww_cwrKMPoqNi92-uyUXQFMWB2ilIsQh5JKQb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150" y="4801857"/>
            <a:ext cx="1728000" cy="702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47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1+#ppt_w/2"/>
                                          </p:val>
                                        </p:tav>
                                        <p:tav tm="100000">
                                          <p:val>
                                            <p:strVal val="#ppt_x"/>
                                          </p:val>
                                        </p:tav>
                                      </p:tavLst>
                                    </p:anim>
                                    <p:anim calcmode="lin" valueType="num">
                                      <p:cBhvr additive="base">
                                        <p:cTn id="16"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327"/>
            <a:ext cx="10515600" cy="1325563"/>
          </a:xfrm>
        </p:spPr>
        <p:txBody>
          <a:bodyPr>
            <a:normAutofit/>
          </a:bodyPr>
          <a:lstStyle/>
          <a:p>
            <a:r>
              <a:rPr lang="en-US" sz="4000" dirty="0" smtClean="0">
                <a:latin typeface="+mn-lt"/>
              </a:rPr>
              <a:t>Information </a:t>
            </a:r>
            <a:r>
              <a:rPr lang="en-US" sz="4000" dirty="0">
                <a:latin typeface="+mn-lt"/>
              </a:rPr>
              <a:t>flow of report </a:t>
            </a:r>
            <a:r>
              <a:rPr lang="en-US" sz="4000" dirty="0" smtClean="0">
                <a:latin typeface="+mn-lt"/>
              </a:rPr>
              <a:t>audience</a:t>
            </a:r>
            <a:endParaRPr lang="en-IE" sz="4000" dirty="0">
              <a:latin typeface="+mn-lt"/>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pic>
        <p:nvPicPr>
          <p:cNvPr id="7" name="Picture 6"/>
          <p:cNvPicPr>
            <a:picLocks noChangeAspect="1"/>
          </p:cNvPicPr>
          <p:nvPr/>
        </p:nvPicPr>
        <p:blipFill>
          <a:blip r:embed="rId4"/>
          <a:stretch>
            <a:fillRect/>
          </a:stretch>
        </p:blipFill>
        <p:spPr>
          <a:xfrm>
            <a:off x="838200" y="1397843"/>
            <a:ext cx="10283890" cy="5200650"/>
          </a:xfrm>
          <a:prstGeom prst="rect">
            <a:avLst/>
          </a:prstGeom>
        </p:spPr>
      </p:pic>
    </p:spTree>
    <p:extLst>
      <p:ext uri="{BB962C8B-B14F-4D97-AF65-F5344CB8AC3E}">
        <p14:creationId xmlns:p14="http://schemas.microsoft.com/office/powerpoint/2010/main" val="303529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Process - Barriers to Harvesting Data </a:t>
            </a:r>
            <a:endParaRPr lang="en-IE" sz="4000" dirty="0">
              <a:latin typeface="+mn-lt"/>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447622" y="1825625"/>
            <a:ext cx="3296755" cy="4351338"/>
          </a:xfrm>
        </p:spPr>
      </p:pic>
    </p:spTree>
    <p:extLst>
      <p:ext uri="{BB962C8B-B14F-4D97-AF65-F5344CB8AC3E}">
        <p14:creationId xmlns:p14="http://schemas.microsoft.com/office/powerpoint/2010/main" val="500865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latin typeface="+mn-lt"/>
              </a:rPr>
              <a:t>Configuring data</a:t>
            </a:r>
            <a:br>
              <a:rPr lang="en-US" sz="4000" dirty="0" smtClean="0">
                <a:latin typeface="+mn-lt"/>
              </a:rPr>
            </a:br>
            <a:r>
              <a:rPr lang="en-US" sz="4000" dirty="0" smtClean="0">
                <a:latin typeface="+mn-lt"/>
              </a:rPr>
              <a:t>“</a:t>
            </a:r>
            <a:r>
              <a:rPr lang="en-US" sz="4000" dirty="0" err="1" smtClean="0">
                <a:latin typeface="+mn-lt"/>
              </a:rPr>
              <a:t>Standardised</a:t>
            </a:r>
            <a:r>
              <a:rPr lang="en-US" sz="4000" dirty="0" smtClean="0">
                <a:latin typeface="+mn-lt"/>
              </a:rPr>
              <a:t> </a:t>
            </a:r>
            <a:r>
              <a:rPr lang="en-US" sz="4000" dirty="0">
                <a:latin typeface="+mn-lt"/>
              </a:rPr>
              <a:t>Usage Statistics” </a:t>
            </a:r>
            <a:endParaRPr lang="en-IE" sz="4000" dirty="0">
              <a:latin typeface="+mn-lt"/>
            </a:endParaRPr>
          </a:p>
        </p:txBody>
      </p:sp>
      <p:sp>
        <p:nvSpPr>
          <p:cNvPr id="3" name="Content Placeholder 2"/>
          <p:cNvSpPr>
            <a:spLocks noGrp="1"/>
          </p:cNvSpPr>
          <p:nvPr>
            <p:ph idx="1"/>
          </p:nvPr>
        </p:nvSpPr>
        <p:spPr>
          <a:xfrm>
            <a:off x="838200" y="1520890"/>
            <a:ext cx="10515600" cy="4656073"/>
          </a:xfrm>
        </p:spPr>
        <p:txBody>
          <a:bodyPr/>
          <a:lstStyle/>
          <a:p>
            <a:pPr marL="0" indent="0" algn="ctr">
              <a:buNone/>
            </a:pPr>
            <a:endParaRPr lang="en-US" dirty="0" smtClean="0"/>
          </a:p>
          <a:p>
            <a:pPr marL="0" indent="0" algn="ctr">
              <a:buNone/>
            </a:pPr>
            <a:r>
              <a:rPr lang="en-US" dirty="0" smtClean="0"/>
              <a:t>“Counting </a:t>
            </a:r>
            <a:r>
              <a:rPr lang="en-US" dirty="0"/>
              <a:t>and reporting usage data is far from a simple process, since the ultimate data can vary significantly depending on what exactly is counted (HTML, PDF or both), how it is counted (loads, versus reloads, internal links, etc.), and what “counts” (bots, automated usage, clicks to abstracts, or landing pages or the full text</a:t>
            </a:r>
            <a:r>
              <a:rPr lang="en-US" dirty="0" smtClean="0"/>
              <a:t>).”</a:t>
            </a:r>
          </a:p>
          <a:p>
            <a:pPr marL="0" indent="0" algn="ctr">
              <a:buNone/>
            </a:pPr>
            <a:endParaRPr lang="en-US" dirty="0" smtClean="0"/>
          </a:p>
          <a:p>
            <a:pPr marL="0" indent="0">
              <a:buNone/>
            </a:pPr>
            <a:r>
              <a:rPr lang="en-US" sz="900" b="1" dirty="0"/>
              <a:t>Todd A Carpenter</a:t>
            </a:r>
          </a:p>
          <a:p>
            <a:pPr marL="0" indent="0">
              <a:buNone/>
            </a:pPr>
            <a:r>
              <a:rPr lang="en-IE" sz="900" dirty="0" smtClean="0"/>
              <a:t>Scholarly Kitchen 30 Jan 2017 </a:t>
            </a:r>
          </a:p>
          <a:p>
            <a:pPr marL="0" indent="0">
              <a:buNone/>
            </a:pPr>
            <a:r>
              <a:rPr lang="en-IE" sz="900" dirty="0"/>
              <a:t>https://scholarlykitchen.sspnet.org/2017/01/30/counter-prepares-release-5-code-practice/</a:t>
            </a:r>
            <a:endParaRPr lang="en-IE" sz="900" dirty="0" smtClean="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sp>
        <p:nvSpPr>
          <p:cNvPr id="7" name="Oval 6"/>
          <p:cNvSpPr/>
          <p:nvPr/>
        </p:nvSpPr>
        <p:spPr>
          <a:xfrm>
            <a:off x="6795654" y="2463168"/>
            <a:ext cx="4434053" cy="38328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03273" y="2846453"/>
            <a:ext cx="2556163" cy="39551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61509" y="3241964"/>
            <a:ext cx="2743200" cy="353291"/>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520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What we </a:t>
            </a:r>
            <a:r>
              <a:rPr lang="en-US" sz="4000" dirty="0" smtClean="0">
                <a:latin typeface="+mn-lt"/>
              </a:rPr>
              <a:t>collect</a:t>
            </a:r>
            <a:endParaRPr lang="en-IE" sz="4000" dirty="0">
              <a:latin typeface="+mn-lt"/>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860692" y="405895"/>
            <a:ext cx="1369016" cy="901508"/>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134647576"/>
              </p:ext>
            </p:extLst>
          </p:nvPr>
        </p:nvGraphicFramePr>
        <p:xfrm>
          <a:off x="838200" y="1825626"/>
          <a:ext cx="3812822" cy="2001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a:graphicFrameLocks/>
          </p:cNvGraphicFramePr>
          <p:nvPr>
            <p:extLst>
              <p:ext uri="{D42A27DB-BD31-4B8C-83A1-F6EECF244321}">
                <p14:modId xmlns:p14="http://schemas.microsoft.com/office/powerpoint/2010/main" val="1444992363"/>
              </p:ext>
            </p:extLst>
          </p:nvPr>
        </p:nvGraphicFramePr>
        <p:xfrm>
          <a:off x="838199" y="4323117"/>
          <a:ext cx="3812823" cy="202123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2919641807"/>
              </p:ext>
            </p:extLst>
          </p:nvPr>
        </p:nvGraphicFramePr>
        <p:xfrm>
          <a:off x="5102579" y="1825626"/>
          <a:ext cx="6784622" cy="451873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320794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TotalTime>
  <Words>526</Words>
  <Application>Microsoft Office PowerPoint</Application>
  <PresentationFormat>Widescreen</PresentationFormat>
  <Paragraphs>98</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Inside the work of the  IReL Monitoring Group</vt:lpstr>
      <vt:lpstr>Monitoring Group Current Membership</vt:lpstr>
      <vt:lpstr>Terms of Reference (2005)</vt:lpstr>
      <vt:lpstr>Monitoring Group Work </vt:lpstr>
      <vt:lpstr>Audience - Funders</vt:lpstr>
      <vt:lpstr>Information flow of report audience</vt:lpstr>
      <vt:lpstr>Process - Barriers to Harvesting Data </vt:lpstr>
      <vt:lpstr>Configuring data “Standardised Usage Statistics” </vt:lpstr>
      <vt:lpstr>What we collect</vt:lpstr>
      <vt:lpstr>Cost per use (CPU)</vt:lpstr>
      <vt:lpstr>CPU – Euro to Dollar</vt:lpstr>
      <vt:lpstr>CPU – Red Flag</vt:lpstr>
      <vt:lpstr>Future considerations</vt:lpstr>
      <vt:lpstr>Relationship Management</vt:lpstr>
      <vt:lpstr>Contact Details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Inside the work of the IReL Monitoring Group</dc:title>
  <dc:creator>Buttimer, Rose</dc:creator>
  <cp:lastModifiedBy>Buttimer, Rose</cp:lastModifiedBy>
  <cp:revision>38</cp:revision>
  <dcterms:created xsi:type="dcterms:W3CDTF">2018-11-27T09:34:24Z</dcterms:created>
  <dcterms:modified xsi:type="dcterms:W3CDTF">2018-11-30T09:54:35Z</dcterms:modified>
</cp:coreProperties>
</file>