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DP_pref_eng.jpg"/>
          <p:cNvPicPr>
            <a:picLocks noChangeAspect="1"/>
          </p:cNvPicPr>
          <p:nvPr/>
        </p:nvPicPr>
        <p:blipFill>
          <a:blip r:embed="rId2"/>
          <a:srcRect l="17299" t="23534" r="18448" b="26038"/>
          <a:stretch>
            <a:fillRect/>
          </a:stretch>
        </p:blipFill>
        <p:spPr bwMode="auto">
          <a:xfrm>
            <a:off x="215900" y="6108700"/>
            <a:ext cx="97155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I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26075"/>
            <a:ext cx="2057400" cy="548324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26075"/>
            <a:ext cx="6019800" cy="5483245"/>
          </a:xfrm>
        </p:spPr>
        <p:txBody>
          <a:bodyPr vert="eaVert"/>
          <a:lstStyle>
            <a:lvl2pPr>
              <a:defRPr b="1">
                <a:solidFill>
                  <a:schemeClr val="accent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  <a:lvl2pPr>
              <a:defRPr b="1">
                <a:solidFill>
                  <a:schemeClr val="accent1"/>
                </a:solidFill>
                <a:latin typeface="+mj-lt"/>
              </a:defRPr>
            </a:lvl2pPr>
            <a:lvl3pPr marL="1250950" indent="-336550">
              <a:buFont typeface="Wingdings" pitchFamily="2" charset="2"/>
              <a:buChar char="ü"/>
              <a:defRPr b="0">
                <a:solidFill>
                  <a:schemeClr val="tx1"/>
                </a:solidFill>
                <a:latin typeface="+mj-lt"/>
              </a:defRPr>
            </a:lvl3pPr>
            <a:lvl4pPr>
              <a:defRPr sz="2400" i="1">
                <a:solidFill>
                  <a:schemeClr val="accent1"/>
                </a:solidFill>
                <a:latin typeface="+mj-lt"/>
              </a:defRPr>
            </a:lvl4pPr>
            <a:lvl5pPr>
              <a:buFont typeface="Wingdings" pitchFamily="2" charset="2"/>
              <a:buChar char="§"/>
              <a:defRPr i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 b="1">
                <a:solidFill>
                  <a:schemeClr val="accent1"/>
                </a:solidFill>
              </a:defRPr>
            </a:lvl2pPr>
            <a:lvl3pPr>
              <a:defRPr sz="2400" b="0">
                <a:solidFill>
                  <a:schemeClr val="tx1"/>
                </a:solidFill>
              </a:defRPr>
            </a:lvl3pPr>
            <a:lvl4pPr>
              <a:defRPr sz="2000" i="1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 b="1">
                <a:solidFill>
                  <a:schemeClr val="accent1"/>
                </a:solidFill>
              </a:defRPr>
            </a:lvl2pPr>
            <a:lvl3pPr>
              <a:defRPr sz="2400" b="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rgbClr val="0070C0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chemeClr val="accent1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5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25505"/>
            <a:ext cx="5111750" cy="5411807"/>
          </a:xfrm>
        </p:spPr>
        <p:txBody>
          <a:bodyPr/>
          <a:lstStyle>
            <a:lvl1pPr>
              <a:defRPr sz="2800"/>
            </a:lvl1pPr>
            <a:lvl2pPr>
              <a:defRPr sz="2400" b="1">
                <a:solidFill>
                  <a:schemeClr val="accent1"/>
                </a:solidFill>
              </a:defRPr>
            </a:lvl2pPr>
            <a:lvl3pPr>
              <a:defRPr sz="2400" b="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624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147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ga-IE" noProof="0" smtClean="0"/>
              <a:t>Drag picture to placeholder or click icon to add</a:t>
            </a:r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 b="1">
                <a:solidFill>
                  <a:schemeClr val="accent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pt_template_01d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8175" y="-171450"/>
            <a:ext cx="7235825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ga-IE" smtClean="0"/>
              <a:t>Click to edit Master title style</a:t>
            </a:r>
            <a:endParaRPr lang="en-IE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018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65D7378D-75FE-8D43-AF9C-AAB840BAE0A3}" type="datetimeFigureOut">
              <a:rPr lang="en-US" smtClean="0"/>
              <a:pPr/>
              <a:t>20/11/14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3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fld id="{9CB536D7-9E78-4D41-BF7C-26964CF18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•"/>
        <a:defRPr sz="3200" b="1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–"/>
        <a:defRPr sz="2800" b="1" kern="1200">
          <a:solidFill>
            <a:schemeClr val="accent1"/>
          </a:solidFill>
          <a:latin typeface="+mj-lt"/>
          <a:ea typeface="Verdana" pitchFamily="34" charset="0"/>
          <a:cs typeface="Verdana" pitchFamily="34" charset="0"/>
        </a:defRPr>
      </a:lvl2pPr>
      <a:lvl3pPr marL="1250950" indent="-336550" algn="l" rtl="0" eaLnBrk="1" fontAlgn="base" hangingPunct="1">
        <a:spcBef>
          <a:spcPct val="20000"/>
        </a:spcBef>
        <a:spcAft>
          <a:spcPct val="0"/>
        </a:spcAft>
        <a:buFont typeface="Wingdings" pitchFamily="-1" charset="2"/>
        <a:buChar char="ü"/>
        <a:defRPr sz="2400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–"/>
        <a:defRPr sz="2400" i="1" kern="1200">
          <a:solidFill>
            <a:schemeClr val="accent1"/>
          </a:solidFill>
          <a:latin typeface="+mj-lt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-1" charset="2"/>
        <a:buChar char="§"/>
        <a:defRPr sz="2000" kern="1200">
          <a:solidFill>
            <a:srgbClr val="7F7F7F"/>
          </a:solidFill>
          <a:latin typeface="+mj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Requirements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Change Management</a:t>
            </a:r>
          </a:p>
          <a:p>
            <a:pPr lvl="1"/>
            <a:r>
              <a:rPr lang="en-US" dirty="0" smtClean="0"/>
              <a:t>How HEAnet handles it</a:t>
            </a:r>
          </a:p>
          <a:p>
            <a:r>
              <a:rPr lang="en-US" dirty="0" smtClean="0"/>
              <a:t>How to request service change</a:t>
            </a:r>
          </a:p>
          <a:p>
            <a:r>
              <a:rPr lang="en-US" dirty="0" smtClean="0"/>
              <a:t>Requirements</a:t>
            </a:r>
          </a:p>
          <a:p>
            <a:r>
              <a:rPr lang="en-US" dirty="0" smtClean="0"/>
              <a:t>Timelines</a:t>
            </a:r>
          </a:p>
          <a:p>
            <a:r>
              <a:rPr lang="en-US" dirty="0" smtClean="0"/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416494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Requirements Process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8467" y="1123950"/>
            <a:ext cx="572706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67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Requirements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Services </a:t>
            </a:r>
          </a:p>
          <a:p>
            <a:pPr lvl="1"/>
            <a:r>
              <a:rPr lang="en-US" dirty="0" smtClean="0"/>
              <a:t>First point of contact</a:t>
            </a:r>
          </a:p>
          <a:p>
            <a:r>
              <a:rPr lang="en-US" dirty="0" smtClean="0"/>
              <a:t>Formulate proposal/request</a:t>
            </a:r>
          </a:p>
          <a:p>
            <a:r>
              <a:rPr lang="en-US" dirty="0" smtClean="0"/>
              <a:t>Assemble supporting material</a:t>
            </a:r>
          </a:p>
          <a:p>
            <a:r>
              <a:rPr lang="en-US" dirty="0" smtClean="0"/>
              <a:t>Contact HEAnet / Submit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Requirements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HEAnet assessment</a:t>
            </a:r>
          </a:p>
          <a:p>
            <a:pPr lvl="1"/>
            <a:r>
              <a:rPr lang="en-US" dirty="0" smtClean="0"/>
              <a:t>Triage / regular procedure</a:t>
            </a:r>
          </a:p>
          <a:p>
            <a:r>
              <a:rPr lang="en-US" dirty="0" smtClean="0"/>
              <a:t>Strategic service?</a:t>
            </a:r>
            <a:endParaRPr lang="en-US" dirty="0"/>
          </a:p>
          <a:p>
            <a:pPr lvl="1"/>
            <a:r>
              <a:rPr lang="en-US" dirty="0" smtClean="0"/>
              <a:t>Already available?</a:t>
            </a:r>
          </a:p>
          <a:p>
            <a:r>
              <a:rPr lang="en-US" dirty="0" smtClean="0"/>
              <a:t>HEAnet MT -&gt; SSG</a:t>
            </a:r>
          </a:p>
          <a:p>
            <a:pPr lvl="1"/>
            <a:r>
              <a:rPr lang="en-US" dirty="0" smtClean="0"/>
              <a:t>Management team </a:t>
            </a:r>
          </a:p>
          <a:p>
            <a:pPr lvl="1"/>
            <a:r>
              <a:rPr lang="en-US" dirty="0" smtClean="0"/>
              <a:t>Services Steering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4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Requirements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Timelines: New Service</a:t>
            </a:r>
          </a:p>
          <a:p>
            <a:r>
              <a:rPr lang="en-US" dirty="0" smtClean="0"/>
              <a:t>Requirement analysis</a:t>
            </a:r>
          </a:p>
          <a:p>
            <a:pPr lvl="1"/>
            <a:r>
              <a:rPr lang="en-US" dirty="0" smtClean="0"/>
              <a:t>1 month: client(s) + HEAnet</a:t>
            </a:r>
          </a:p>
          <a:p>
            <a:r>
              <a:rPr lang="en-US" dirty="0" smtClean="0"/>
              <a:t>Service Proposal</a:t>
            </a:r>
          </a:p>
          <a:p>
            <a:pPr lvl="1"/>
            <a:r>
              <a:rPr lang="en-US" dirty="0" smtClean="0"/>
              <a:t>1 month: HEAnet + client(s)</a:t>
            </a:r>
          </a:p>
          <a:p>
            <a:r>
              <a:rPr lang="en-US" dirty="0" smtClean="0"/>
              <a:t>Procurement</a:t>
            </a:r>
          </a:p>
          <a:p>
            <a:pPr lvl="1"/>
            <a:r>
              <a:rPr lang="en-US" dirty="0" smtClean="0"/>
              <a:t>Prepare Tender</a:t>
            </a:r>
          </a:p>
          <a:p>
            <a:pPr lvl="1"/>
            <a:r>
              <a:rPr lang="en-US" dirty="0"/>
              <a:t>6</a:t>
            </a:r>
            <a:r>
              <a:rPr lang="en-US" dirty="0" smtClean="0"/>
              <a:t> months</a:t>
            </a:r>
            <a:r>
              <a:rPr lang="en-US" dirty="0"/>
              <a:t> </a:t>
            </a:r>
            <a:r>
              <a:rPr lang="en-US" dirty="0" smtClean="0"/>
              <a:t>: PIN/RFT/Award</a:t>
            </a:r>
          </a:p>
          <a:p>
            <a:pPr lvl="1"/>
            <a:r>
              <a:rPr lang="en-US" dirty="0" smtClean="0"/>
              <a:t>2 Months : Legal discussion … contracts signed</a:t>
            </a:r>
          </a:p>
        </p:txBody>
      </p:sp>
    </p:spTree>
    <p:extLst>
      <p:ext uri="{BB962C8B-B14F-4D97-AF65-F5344CB8AC3E}">
        <p14:creationId xmlns:p14="http://schemas.microsoft.com/office/powerpoint/2010/main" val="66841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Requirements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Timelines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Service Proposal -&gt; New Service</a:t>
            </a:r>
          </a:p>
          <a:p>
            <a:pPr lvl="1"/>
            <a:r>
              <a:rPr lang="en-US" dirty="0" smtClean="0"/>
              <a:t>10 months</a:t>
            </a:r>
          </a:p>
          <a:p>
            <a:pPr lvl="1"/>
            <a:r>
              <a:rPr lang="en-US" dirty="0" smtClean="0"/>
              <a:t>Can be shortened (simple, cheap)</a:t>
            </a:r>
          </a:p>
          <a:p>
            <a:pPr lvl="1"/>
            <a:r>
              <a:rPr lang="en-US" dirty="0" smtClean="0"/>
              <a:t>Typical example: 18 months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5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Requirements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role</a:t>
            </a:r>
          </a:p>
          <a:p>
            <a:pPr lvl="1"/>
            <a:r>
              <a:rPr lang="en-US" dirty="0" smtClean="0"/>
              <a:t>Client Collaboration &amp; Delivery Manager</a:t>
            </a:r>
          </a:p>
          <a:p>
            <a:r>
              <a:rPr lang="en-US" dirty="0" smtClean="0"/>
              <a:t>Responsible for:</a:t>
            </a:r>
          </a:p>
          <a:p>
            <a:pPr lvl="1"/>
            <a:r>
              <a:rPr lang="en-US" dirty="0" smtClean="0"/>
              <a:t>Dedicated requirements gathering</a:t>
            </a:r>
          </a:p>
          <a:p>
            <a:pPr lvl="1"/>
            <a:r>
              <a:rPr lang="en-US" dirty="0" smtClean="0"/>
              <a:t>Pushing changes within HEAnet</a:t>
            </a:r>
          </a:p>
          <a:p>
            <a:pPr lvl="1"/>
            <a:r>
              <a:rPr lang="en-US" dirty="0" smtClean="0"/>
              <a:t>Coordinating client interest groups</a:t>
            </a:r>
          </a:p>
          <a:p>
            <a:pPr lvl="1"/>
            <a:r>
              <a:rPr lang="en-US" dirty="0" smtClean="0"/>
              <a:t>Supporting funding initiatives</a:t>
            </a:r>
          </a:p>
        </p:txBody>
      </p:sp>
    </p:spTree>
    <p:extLst>
      <p:ext uri="{BB962C8B-B14F-4D97-AF65-F5344CB8AC3E}">
        <p14:creationId xmlns:p14="http://schemas.microsoft.com/office/powerpoint/2010/main" val="352875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Todays Presentations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345566"/>
              </p:ext>
            </p:extLst>
          </p:nvPr>
        </p:nvGraphicFramePr>
        <p:xfrm>
          <a:off x="0" y="832308"/>
          <a:ext cx="9144000" cy="60256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24426"/>
                <a:gridCol w="4671574"/>
                <a:gridCol w="3048000"/>
              </a:tblGrid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9:45-10:00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HEAnet Introduction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Brian Boyle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10:00-10:15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Contracts Management / Procurement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Garvan McFeeley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10:15-10:25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Edugate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Glenn Wearen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10:25-10:30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Edustorage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Orla McGann</a:t>
                      </a:r>
                    </a:p>
                  </a:txBody>
                  <a:tcPr marL="12700" marR="12700" marT="12700" marB="0" anchor="b"/>
                </a:tc>
              </a:tr>
              <a:tr h="523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10:30-10:40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Security scanning/auditing &amp; Certificates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Glenn Wearen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10:50-10:55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IdP-hosting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Glenn Wearen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10:55-11:05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Datacenter hosting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Orla McGann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11:05-11:20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Web-hosting &amp; Moodle hosting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Robert Gallagher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11:20-11:40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Multimedia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Justin Hourigan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11:40-11:50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Ciera (cloud platform)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Robert Hackett</a:t>
                      </a:r>
                    </a:p>
                  </a:txBody>
                  <a:tcPr marL="12700" marR="12700" marT="12700" marB="0" anchor="b"/>
                </a:tc>
              </a:tr>
              <a:tr h="444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11:50-12:05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eduroam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Louis Twomey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12:05-12:15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Listserv, DNS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registration,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FileSender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Brian Boyle</a:t>
                      </a:r>
                    </a:p>
                  </a:txBody>
                  <a:tcPr marL="12700" marR="12700" marT="12700" marB="0" anchor="b"/>
                </a:tc>
              </a:tr>
              <a:tr h="557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12:15-12:30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 Development Process / Proposals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Brian Boyle</a:t>
                      </a:r>
                    </a:p>
                  </a:txBody>
                  <a:tcPr marL="12700" marR="12700" marT="12700" marB="0" anchor="b"/>
                </a:tc>
              </a:tr>
              <a:tr h="409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12:30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Q&amp;A / Close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All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94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26386123"/>
      </p:ext>
    </p:extLst>
  </p:cSld>
  <p:clrMapOvr>
    <a:masterClrMapping/>
  </p:clrMapOvr>
</p:sld>
</file>

<file path=ppt/theme/theme1.xml><?xml version="1.0" encoding="utf-8"?>
<a:theme xmlns:a="http://schemas.openxmlformats.org/drawingml/2006/main" name="HEAn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HEAnet.thmx</Template>
  <TotalTime>76</TotalTime>
  <Words>345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HEAnet</vt:lpstr>
      <vt:lpstr>Client Requirements Process</vt:lpstr>
      <vt:lpstr>Client Requirements Process</vt:lpstr>
      <vt:lpstr>Client Requirements Process</vt:lpstr>
      <vt:lpstr>Client Requirements Process</vt:lpstr>
      <vt:lpstr>Client Requirements Process</vt:lpstr>
      <vt:lpstr>Client Requirements Process</vt:lpstr>
      <vt:lpstr>Client Requirements Process</vt:lpstr>
      <vt:lpstr>Todays Presentations</vt:lpstr>
      <vt:lpstr> </vt:lpstr>
    </vt:vector>
  </TitlesOfParts>
  <Company>HEAnet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Boyle</dc:creator>
  <cp:lastModifiedBy>Brian Boyle</cp:lastModifiedBy>
  <cp:revision>7</cp:revision>
  <dcterms:created xsi:type="dcterms:W3CDTF">2014-11-19T11:55:35Z</dcterms:created>
  <dcterms:modified xsi:type="dcterms:W3CDTF">2014-11-20T09:25:29Z</dcterms:modified>
</cp:coreProperties>
</file>