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8" r:id="rId2"/>
    <p:sldId id="259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8" r:id="rId11"/>
    <p:sldId id="269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0" d="100"/>
          <a:sy n="70" d="100"/>
        </p:scale>
        <p:origin x="-5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7" descr="NDP_pref_eng.jpg"/>
          <p:cNvPicPr>
            <a:picLocks noChangeAspect="1"/>
          </p:cNvPicPr>
          <p:nvPr/>
        </p:nvPicPr>
        <p:blipFill>
          <a:blip r:embed="rId2"/>
          <a:srcRect l="17299" t="23534" r="18448" b="26038"/>
          <a:stretch>
            <a:fillRect/>
          </a:stretch>
        </p:blipFill>
        <p:spPr bwMode="auto">
          <a:xfrm>
            <a:off x="215900" y="6108700"/>
            <a:ext cx="971550" cy="560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 sz="4000" b="1"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ga-IE" smtClean="0"/>
              <a:t>Click to edit Master title style</a:t>
            </a:r>
            <a:endParaRPr lang="en-IE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2800" b="1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ga-IE" smtClean="0"/>
              <a:t>Click to edit Master subtitle style</a:t>
            </a:r>
            <a:endParaRPr lang="en-IE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5D7378D-75FE-8D43-AF9C-AAB840BAE0A3}" type="datetimeFigureOut">
              <a:rPr lang="en-US" smtClean="0"/>
              <a:pPr/>
              <a:t>1/22/2013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B536D7-9E78-4D41-BF7C-26964CF1803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826075"/>
            <a:ext cx="2057400" cy="5483245"/>
          </a:xfrm>
        </p:spPr>
        <p:txBody>
          <a:bodyPr vert="eaVert"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ga-IE" smtClean="0"/>
              <a:t>Click to edit Master title style</a:t>
            </a:r>
            <a:endParaRPr lang="en-IE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826075"/>
            <a:ext cx="6019800" cy="5483245"/>
          </a:xfrm>
        </p:spPr>
        <p:txBody>
          <a:bodyPr vert="eaVert"/>
          <a:lstStyle>
            <a:lvl2pPr>
              <a:defRPr b="1">
                <a:solidFill>
                  <a:schemeClr val="accent1"/>
                </a:solidFill>
              </a:defRPr>
            </a:lvl2pPr>
            <a:lvl3pPr>
              <a:defRPr b="0">
                <a:solidFill>
                  <a:schemeClr val="tx1"/>
                </a:solidFill>
              </a:defRPr>
            </a:lvl3pPr>
            <a:lvl4pPr>
              <a:defRPr>
                <a:solidFill>
                  <a:schemeClr val="accent1"/>
                </a:solidFill>
              </a:defRPr>
            </a:lvl4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I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5D7378D-75FE-8D43-AF9C-AAB840BAE0A3}" type="datetimeFigureOut">
              <a:rPr lang="en-US" smtClean="0"/>
              <a:pPr/>
              <a:t>1/22/2013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B536D7-9E78-4D41-BF7C-26964CF1803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defRPr>
            </a:lvl1pPr>
          </a:lstStyle>
          <a:p>
            <a:r>
              <a:rPr lang="ga-IE" smtClean="0"/>
              <a:t>Click to edit Master title style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b="1">
                <a:latin typeface="+mj-lt"/>
              </a:defRPr>
            </a:lvl1pPr>
            <a:lvl2pPr>
              <a:defRPr b="1">
                <a:solidFill>
                  <a:schemeClr val="accent1"/>
                </a:solidFill>
                <a:latin typeface="+mj-lt"/>
              </a:defRPr>
            </a:lvl2pPr>
            <a:lvl3pPr marL="1250950" indent="-336550">
              <a:buFont typeface="Wingdings" pitchFamily="2" charset="2"/>
              <a:buChar char="ü"/>
              <a:defRPr b="0">
                <a:solidFill>
                  <a:schemeClr val="tx1"/>
                </a:solidFill>
                <a:latin typeface="+mj-lt"/>
              </a:defRPr>
            </a:lvl3pPr>
            <a:lvl4pPr>
              <a:defRPr sz="2400" i="1">
                <a:solidFill>
                  <a:schemeClr val="accent1"/>
                </a:solidFill>
                <a:latin typeface="+mj-lt"/>
              </a:defRPr>
            </a:lvl4pPr>
            <a:lvl5pPr>
              <a:buFont typeface="Wingdings" pitchFamily="2" charset="2"/>
              <a:buChar char="§"/>
              <a:defRPr i="1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defRPr>
            </a:lvl5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I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5D7378D-75FE-8D43-AF9C-AAB840BAE0A3}" type="datetimeFigureOut">
              <a:rPr lang="en-US" smtClean="0"/>
              <a:pPr/>
              <a:t>1/22/2013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B536D7-9E78-4D41-BF7C-26964CF1803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defRPr>
            </a:lvl1pPr>
          </a:lstStyle>
          <a:p>
            <a:r>
              <a:rPr lang="ga-IE" smtClean="0"/>
              <a:t>Click to edit Master title style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 b="1">
                <a:solidFill>
                  <a:schemeClr val="accent1"/>
                </a:solidFill>
              </a:defRPr>
            </a:lvl2pPr>
            <a:lvl3pPr>
              <a:defRPr sz="2400" b="0">
                <a:solidFill>
                  <a:schemeClr val="tx1"/>
                </a:solidFill>
              </a:defRPr>
            </a:lvl3pPr>
            <a:lvl4pPr>
              <a:defRPr sz="2000" i="1">
                <a:solidFill>
                  <a:schemeClr val="accent1"/>
                </a:solidFill>
              </a:defRPr>
            </a:lvl4pPr>
            <a:lvl5pPr>
              <a:defRPr sz="1800">
                <a:solidFill>
                  <a:schemeClr val="bg1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IE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 b="1">
                <a:solidFill>
                  <a:schemeClr val="accent1"/>
                </a:solidFill>
              </a:defRPr>
            </a:lvl2pPr>
            <a:lvl3pPr>
              <a:defRPr sz="2400" b="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accent1"/>
                </a:solidFill>
              </a:defRPr>
            </a:lvl4pPr>
            <a:lvl5pPr>
              <a:defRPr sz="1800">
                <a:solidFill>
                  <a:schemeClr val="bg1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IE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5D7378D-75FE-8D43-AF9C-AAB840BAE0A3}" type="datetimeFigureOut">
              <a:rPr lang="en-US" smtClean="0"/>
              <a:pPr/>
              <a:t>1/22/2013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B536D7-9E78-4D41-BF7C-26964CF1803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ga-IE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ga-IE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 b="1">
                <a:solidFill>
                  <a:srgbClr val="0070C0"/>
                </a:solidFill>
              </a:defRPr>
            </a:lvl2pPr>
            <a:lvl3pPr>
              <a:defRPr sz="2000" b="0">
                <a:solidFill>
                  <a:schemeClr val="tx1"/>
                </a:solidFill>
              </a:defRPr>
            </a:lvl3pPr>
            <a:lvl4pPr>
              <a:defRPr sz="1800">
                <a:solidFill>
                  <a:schemeClr val="accent1"/>
                </a:solidFill>
              </a:defRPr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IE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ga-IE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 b="1">
                <a:solidFill>
                  <a:schemeClr val="accent1"/>
                </a:solidFill>
              </a:defRPr>
            </a:lvl2pPr>
            <a:lvl3pPr>
              <a:defRPr sz="2000" b="0">
                <a:solidFill>
                  <a:schemeClr val="tx1"/>
                </a:solidFill>
              </a:defRPr>
            </a:lvl3pPr>
            <a:lvl4pPr>
              <a:defRPr sz="1800">
                <a:solidFill>
                  <a:schemeClr val="accent1"/>
                </a:solidFill>
              </a:defRPr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IE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5D7378D-75FE-8D43-AF9C-AAB840BAE0A3}" type="datetimeFigureOut">
              <a:rPr lang="en-US" smtClean="0"/>
              <a:pPr/>
              <a:t>1/22/2013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B536D7-9E78-4D41-BF7C-26964CF1803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a-IE" smtClean="0"/>
              <a:t>Click to edit Master title style</a:t>
            </a:r>
            <a:endParaRPr lang="en-IE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5D7378D-75FE-8D43-AF9C-AAB840BAE0A3}" type="datetimeFigureOut">
              <a:rPr lang="en-US" smtClean="0"/>
              <a:pPr/>
              <a:t>1/22/2013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B536D7-9E78-4D41-BF7C-26964CF1803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5D7378D-75FE-8D43-AF9C-AAB840BAE0A3}" type="datetimeFigureOut">
              <a:rPr lang="en-US" smtClean="0"/>
              <a:pPr/>
              <a:t>1/22/2013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B536D7-9E78-4D41-BF7C-26964CF1803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25505"/>
            <a:ext cx="3008313" cy="720744"/>
          </a:xfrm>
        </p:spPr>
        <p:txBody>
          <a:bodyPr anchor="b"/>
          <a:lstStyle>
            <a:lvl1pPr algn="l">
              <a:defRPr sz="2000" b="1">
                <a:solidFill>
                  <a:schemeClr val="tx1"/>
                </a:solidFill>
              </a:defRPr>
            </a:lvl1pPr>
          </a:lstStyle>
          <a:p>
            <a:r>
              <a:rPr lang="ga-IE" smtClean="0"/>
              <a:t>Click to edit Master title style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825505"/>
            <a:ext cx="5111750" cy="5411807"/>
          </a:xfrm>
        </p:spPr>
        <p:txBody>
          <a:bodyPr/>
          <a:lstStyle>
            <a:lvl1pPr>
              <a:defRPr sz="2800"/>
            </a:lvl1pPr>
            <a:lvl2pPr>
              <a:defRPr sz="2400" b="1">
                <a:solidFill>
                  <a:schemeClr val="accent1"/>
                </a:solidFill>
              </a:defRPr>
            </a:lvl2pPr>
            <a:lvl3pPr>
              <a:defRPr sz="2400" b="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accent1"/>
                </a:solidFill>
              </a:defRPr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IE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546249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ga-IE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5D7378D-75FE-8D43-AF9C-AAB840BAE0A3}" type="datetimeFigureOut">
              <a:rPr lang="en-US" smtClean="0"/>
              <a:pPr/>
              <a:t>1/22/2013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B536D7-9E78-4D41-BF7C-26964CF1803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937720"/>
            <a:ext cx="5486400" cy="566738"/>
          </a:xfrm>
        </p:spPr>
        <p:txBody>
          <a:bodyPr anchor="b"/>
          <a:lstStyle>
            <a:lvl1pPr algn="l">
              <a:defRPr sz="2000" b="1">
                <a:solidFill>
                  <a:schemeClr val="tx1"/>
                </a:solidFill>
              </a:defRPr>
            </a:lvl1pPr>
          </a:lstStyle>
          <a:p>
            <a:r>
              <a:rPr lang="ga-IE" smtClean="0"/>
              <a:t>Click to edit Master title style</a:t>
            </a:r>
            <a:endParaRPr lang="en-IE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851475"/>
            <a:ext cx="5486400" cy="4013219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ga-IE" noProof="0" smtClean="0"/>
              <a:t>Drag picture to placeholder or click icon to add</a:t>
            </a:r>
            <a:endParaRPr lang="en-IE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50445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ga-IE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5D7378D-75FE-8D43-AF9C-AAB840BAE0A3}" type="datetimeFigureOut">
              <a:rPr lang="en-US" smtClean="0"/>
              <a:pPr/>
              <a:t>1/22/2013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B536D7-9E78-4D41-BF7C-26964CF1803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a-IE" smtClean="0"/>
              <a:t>Click to edit Master title style</a:t>
            </a:r>
            <a:endParaRPr lang="en-IE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2pPr>
              <a:defRPr b="1">
                <a:solidFill>
                  <a:schemeClr val="accent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accent1"/>
                </a:solidFill>
              </a:defRPr>
            </a:lvl4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I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5D7378D-75FE-8D43-AF9C-AAB840BAE0A3}" type="datetimeFigureOut">
              <a:rPr lang="en-US" smtClean="0"/>
              <a:pPr/>
              <a:t>1/22/2013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B536D7-9E78-4D41-BF7C-26964CF1803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9" descr="ppt_template_01d.jpg"/>
          <p:cNvPicPr>
            <a:picLocks noChangeAspect="1"/>
          </p:cNvPicPr>
          <p:nvPr/>
        </p:nvPicPr>
        <p:blipFill>
          <a:blip r:embed="rId1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08175" y="-171450"/>
            <a:ext cx="7235825" cy="1143000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lvl="0"/>
            <a:r>
              <a:rPr lang="ga-IE" smtClean="0"/>
              <a:t>Click to edit Master title style</a:t>
            </a:r>
            <a:endParaRPr lang="en-IE"/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00188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  <a:latin typeface="Calibri" pitchFamily="-1" charset="0"/>
              </a:defRPr>
            </a:lvl1pPr>
          </a:lstStyle>
          <a:p>
            <a:fld id="{65D7378D-75FE-8D43-AF9C-AAB840BAE0A3}" type="datetimeFigureOut">
              <a:rPr lang="en-US" smtClean="0"/>
              <a:pPr/>
              <a:t>1/22/2013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43313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  <a:latin typeface="Calibri" pitchFamily="-1" charset="0"/>
              </a:defRPr>
            </a:lvl1pPr>
          </a:lstStyle>
          <a:p>
            <a:fld id="{9CB536D7-9E78-4D41-BF7C-26964CF1803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 b="1" kern="1200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j-lt"/>
          <a:ea typeface="Verdana" pitchFamily="34" charset="0"/>
          <a:cs typeface="Verdana" pitchFamily="34" charset="0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bg1"/>
          </a:solidFill>
          <a:latin typeface="Calibri" pitchFamily="34" charset="0"/>
          <a:ea typeface="Verdana" pitchFamily="34" charset="0"/>
          <a:cs typeface="Verdana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bg1"/>
          </a:solidFill>
          <a:latin typeface="Calibri" pitchFamily="34" charset="0"/>
          <a:ea typeface="Verdana" pitchFamily="34" charset="0"/>
          <a:cs typeface="Verdana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bg1"/>
          </a:solidFill>
          <a:latin typeface="Calibri" pitchFamily="34" charset="0"/>
          <a:ea typeface="Verdana" pitchFamily="34" charset="0"/>
          <a:cs typeface="Verdana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bg1"/>
          </a:solidFill>
          <a:latin typeface="Calibri" pitchFamily="34" charset="0"/>
          <a:ea typeface="Verdana" pitchFamily="34" charset="0"/>
          <a:cs typeface="Verdana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bg1"/>
          </a:solidFill>
          <a:latin typeface="Calibri" pitchFamily="34" charset="0"/>
          <a:ea typeface="Verdana" pitchFamily="34" charset="0"/>
          <a:cs typeface="Verdana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bg1"/>
          </a:solidFill>
          <a:latin typeface="Calibri" pitchFamily="34" charset="0"/>
          <a:ea typeface="Verdana" pitchFamily="34" charset="0"/>
          <a:cs typeface="Verdana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bg1"/>
          </a:solidFill>
          <a:latin typeface="Calibri" pitchFamily="34" charset="0"/>
          <a:ea typeface="Verdana" pitchFamily="34" charset="0"/>
          <a:cs typeface="Verdana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bg1"/>
          </a:solidFill>
          <a:latin typeface="Calibri" pitchFamily="34" charset="0"/>
          <a:ea typeface="Verdana" pitchFamily="34" charset="0"/>
          <a:cs typeface="Verdana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Font typeface="Arial" pitchFamily="-1" charset="0"/>
        <a:buChar char="•"/>
        <a:defRPr sz="3200" b="1" kern="1200">
          <a:solidFill>
            <a:schemeClr val="tx1"/>
          </a:solidFill>
          <a:latin typeface="+mj-lt"/>
          <a:ea typeface="Verdana" pitchFamily="34" charset="0"/>
          <a:cs typeface="Verdana" pitchFamily="34" charset="0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Font typeface="Arial" pitchFamily="-1" charset="0"/>
        <a:buChar char="–"/>
        <a:defRPr sz="2800" b="1" kern="1200">
          <a:solidFill>
            <a:schemeClr val="accent1"/>
          </a:solidFill>
          <a:latin typeface="+mj-lt"/>
          <a:ea typeface="Verdana" pitchFamily="34" charset="0"/>
          <a:cs typeface="Verdana" pitchFamily="34" charset="0"/>
        </a:defRPr>
      </a:lvl2pPr>
      <a:lvl3pPr marL="1250950" indent="-336550" algn="l" rtl="0" eaLnBrk="1" fontAlgn="base" hangingPunct="1">
        <a:spcBef>
          <a:spcPct val="20000"/>
        </a:spcBef>
        <a:spcAft>
          <a:spcPct val="0"/>
        </a:spcAft>
        <a:buFont typeface="Wingdings" pitchFamily="-1" charset="2"/>
        <a:buChar char="ü"/>
        <a:defRPr sz="2400" kern="1200">
          <a:solidFill>
            <a:schemeClr val="tx1"/>
          </a:solidFill>
          <a:latin typeface="+mj-lt"/>
          <a:ea typeface="Verdana" pitchFamily="34" charset="0"/>
          <a:cs typeface="Verdana" pitchFamily="34" charset="0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Font typeface="Arial" pitchFamily="-1" charset="0"/>
        <a:buChar char="–"/>
        <a:defRPr sz="2400" i="1" kern="1200">
          <a:solidFill>
            <a:schemeClr val="accent1"/>
          </a:solidFill>
          <a:latin typeface="+mj-lt"/>
          <a:ea typeface="Verdana" pitchFamily="34" charset="0"/>
          <a:cs typeface="Verdana" pitchFamily="34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Font typeface="Wingdings" pitchFamily="-1" charset="2"/>
        <a:buChar char="§"/>
        <a:defRPr sz="2000" kern="1200">
          <a:solidFill>
            <a:srgbClr val="7F7F7F"/>
          </a:solidFill>
          <a:latin typeface="+mj-lt"/>
          <a:ea typeface="Verdana" pitchFamily="34" charset="0"/>
          <a:cs typeface="Verdana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7200" dirty="0" smtClean="0"/>
              <a:t>LISTSERV</a:t>
            </a:r>
          </a:p>
          <a:p>
            <a:pPr marL="0" indent="0" algn="ctr">
              <a:buNone/>
            </a:pPr>
            <a:r>
              <a:rPr lang="en-US" sz="4800" dirty="0" smtClean="0"/>
              <a:t>Clients Services Workshop 2013</a:t>
            </a:r>
            <a:endParaRPr lang="en-US" sz="4800" dirty="0"/>
          </a:p>
        </p:txBody>
      </p:sp>
    </p:spTree>
    <p:extLst>
      <p:ext uri="{BB962C8B-B14F-4D97-AF65-F5344CB8AC3E}">
        <p14:creationId xmlns="" xmlns:p14="http://schemas.microsoft.com/office/powerpoint/2010/main" val="9051616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A few interesting stats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E" dirty="0" smtClean="0"/>
              <a:t>Total number of mailing lists</a:t>
            </a:r>
          </a:p>
          <a:p>
            <a:pPr lvl="1"/>
            <a:r>
              <a:rPr lang="en-IE" smtClean="0"/>
              <a:t>171 </a:t>
            </a:r>
            <a:r>
              <a:rPr lang="en-IE" dirty="0" smtClean="0"/>
              <a:t>public</a:t>
            </a:r>
          </a:p>
          <a:p>
            <a:pPr lvl="1"/>
            <a:r>
              <a:rPr lang="en-IE" dirty="0" smtClean="0"/>
              <a:t>1392 </a:t>
            </a:r>
            <a:r>
              <a:rPr lang="en-IE" dirty="0" smtClean="0"/>
              <a:t>private</a:t>
            </a:r>
          </a:p>
          <a:p>
            <a:r>
              <a:rPr lang="en-IE" dirty="0" smtClean="0"/>
              <a:t>Oldest Archives</a:t>
            </a:r>
          </a:p>
          <a:p>
            <a:pPr lvl="1"/>
            <a:r>
              <a:rPr lang="en-IE" dirty="0" smtClean="0"/>
              <a:t>GAELIC-L (going back to May 1989)</a:t>
            </a:r>
          </a:p>
          <a:p>
            <a:r>
              <a:rPr lang="en-IE" dirty="0" smtClean="0"/>
              <a:t>Newest List</a:t>
            </a:r>
          </a:p>
          <a:p>
            <a:pPr lvl="1"/>
            <a:r>
              <a:rPr lang="en-US" dirty="0" smtClean="0"/>
              <a:t>15</a:t>
            </a:r>
            <a:r>
              <a:rPr lang="en-US" baseline="30000" dirty="0" smtClean="0"/>
              <a:t>th</a:t>
            </a:r>
            <a:r>
              <a:rPr lang="en-US" dirty="0" smtClean="0"/>
              <a:t> Jan </a:t>
            </a:r>
            <a:r>
              <a:rPr lang="en-US" dirty="0" smtClean="0"/>
              <a:t>2013</a:t>
            </a:r>
            <a:endParaRPr lang="en-IE" dirty="0" smtClean="0"/>
          </a:p>
          <a:p>
            <a:endParaRPr lang="en-IE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Messages </a:t>
            </a:r>
            <a:r>
              <a:rPr lang="en-IE" dirty="0" smtClean="0"/>
              <a:t>volume</a:t>
            </a:r>
            <a:endParaRPr lang="en-IE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820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Year / Month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Postings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Recipients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2012/01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25524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540240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2012/02</a:t>
                      </a:r>
                      <a:endParaRPr lang="en-IE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24363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581110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2012/03</a:t>
                      </a:r>
                      <a:endParaRPr lang="en-IE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30347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541662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2012/04</a:t>
                      </a:r>
                      <a:endParaRPr lang="en-IE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26383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563206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2012/05</a:t>
                      </a:r>
                      <a:endParaRPr lang="en-IE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31708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554081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2012/06</a:t>
                      </a:r>
                      <a:endParaRPr lang="en-IE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26109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360662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2012/07</a:t>
                      </a:r>
                      <a:endParaRPr lang="en-IE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36897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379559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2012/08</a:t>
                      </a:r>
                      <a:endParaRPr lang="en-IE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22763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409533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2012/09</a:t>
                      </a:r>
                      <a:endParaRPr lang="en-IE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25538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455237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2012/10</a:t>
                      </a:r>
                      <a:endParaRPr lang="en-IE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26698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496195 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2012/11</a:t>
                      </a:r>
                      <a:endParaRPr lang="en-IE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28120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495142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2012/12</a:t>
                      </a:r>
                      <a:endParaRPr lang="en-IE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24578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411677</a:t>
                      </a:r>
                      <a:endParaRPr lang="en-IE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Questions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IE" dirty="0" smtClean="0"/>
          </a:p>
          <a:p>
            <a:endParaRPr lang="en-IE" dirty="0" smtClean="0"/>
          </a:p>
          <a:p>
            <a:endParaRPr lang="en-IE" dirty="0" smtClean="0"/>
          </a:p>
          <a:p>
            <a:pPr algn="ctr">
              <a:buNone/>
            </a:pPr>
            <a:r>
              <a:rPr lang="en-IE" sz="6000" dirty="0" smtClean="0"/>
              <a:t>?</a:t>
            </a:r>
            <a:endParaRPr lang="en-IE" sz="6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What is a mailing list ?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E" dirty="0" smtClean="0"/>
              <a:t>A list of people and email addresses</a:t>
            </a:r>
          </a:p>
          <a:p>
            <a:pPr lvl="1"/>
            <a:r>
              <a:rPr lang="en-IE" dirty="0" smtClean="0"/>
              <a:t>Messages are sent to all addresses on the list</a:t>
            </a:r>
          </a:p>
          <a:p>
            <a:pPr lvl="1"/>
            <a:r>
              <a:rPr lang="en-IE" dirty="0" smtClean="0"/>
              <a:t>People on the list are called “subscribers”</a:t>
            </a:r>
          </a:p>
          <a:p>
            <a:pPr lvl="1"/>
            <a:endParaRPr lang="en-IE" dirty="0" smtClean="0"/>
          </a:p>
          <a:p>
            <a:r>
              <a:rPr lang="en-IE" dirty="0" smtClean="0"/>
              <a:t>A list has one or more “owners” who manage the list</a:t>
            </a:r>
          </a:p>
          <a:p>
            <a:r>
              <a:rPr lang="en-IE" dirty="0" smtClean="0"/>
              <a:t>A list generally has a set topic</a:t>
            </a:r>
          </a:p>
          <a:p>
            <a:pPr lvl="1"/>
            <a:r>
              <a:rPr lang="en-IE" dirty="0" smtClean="0"/>
              <a:t>However general talk lists do exist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What is a mailing list ?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E" dirty="0" smtClean="0"/>
              <a:t>A mailing list may be moderated</a:t>
            </a:r>
          </a:p>
          <a:p>
            <a:pPr lvl="1"/>
            <a:r>
              <a:rPr lang="en-IE" dirty="0" smtClean="0"/>
              <a:t>The owners only allow relevant “on-topic” posts</a:t>
            </a:r>
          </a:p>
          <a:p>
            <a:pPr lvl="1"/>
            <a:r>
              <a:rPr lang="en-IE" dirty="0" smtClean="0"/>
              <a:t>The owners only allow some subscribers to post</a:t>
            </a:r>
          </a:p>
          <a:p>
            <a:r>
              <a:rPr lang="en-IE" dirty="0" smtClean="0"/>
              <a:t>A list can have various levels of access</a:t>
            </a:r>
          </a:p>
          <a:p>
            <a:pPr lvl="1"/>
            <a:r>
              <a:rPr lang="en-IE" dirty="0" smtClean="0"/>
              <a:t>Public (anyone can join)</a:t>
            </a:r>
          </a:p>
          <a:p>
            <a:pPr lvl="1"/>
            <a:r>
              <a:rPr lang="en-IE" dirty="0" smtClean="0"/>
              <a:t>Private (permission required to join)</a:t>
            </a:r>
          </a:p>
          <a:p>
            <a:r>
              <a:rPr lang="en-IE" dirty="0" smtClean="0"/>
              <a:t>List posts may be archived</a:t>
            </a:r>
          </a:p>
          <a:p>
            <a:pPr lvl="1"/>
            <a:r>
              <a:rPr lang="en-IE" dirty="0" smtClean="0"/>
              <a:t>Access to archives may be restricted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In the beginning – manual lists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E" dirty="0" smtClean="0"/>
              <a:t>First mailing lists were maintained on the list owner’s workstation</a:t>
            </a:r>
          </a:p>
          <a:p>
            <a:pPr lvl="1"/>
            <a:r>
              <a:rPr lang="en-IE" dirty="0" smtClean="0"/>
              <a:t>The list owner would redistribute posts</a:t>
            </a:r>
          </a:p>
          <a:p>
            <a:pPr lvl="1"/>
            <a:r>
              <a:rPr lang="en-IE" dirty="0" smtClean="0"/>
              <a:t>The list owner would need to deal with issues (such as subscribers leaving a list)</a:t>
            </a:r>
          </a:p>
          <a:p>
            <a:r>
              <a:rPr lang="en-IE" dirty="0" smtClean="0"/>
              <a:t>The owner had to manually moderate the list</a:t>
            </a:r>
          </a:p>
          <a:p>
            <a:r>
              <a:rPr lang="en-IE" dirty="0" smtClean="0"/>
              <a:t>In the case of private lists, the owner had to check each post’s source</a:t>
            </a:r>
          </a:p>
          <a:p>
            <a:r>
              <a:rPr lang="en-IE" dirty="0" smtClean="0"/>
              <a:t>The owner had to maintain/publish archives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Manual list limitations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E" dirty="0" smtClean="0"/>
              <a:t>Manual lists do not scale</a:t>
            </a:r>
          </a:p>
          <a:p>
            <a:pPr lvl="1"/>
            <a:r>
              <a:rPr lang="en-IE" dirty="0" smtClean="0"/>
              <a:t>Only one owner, who may go on holidays</a:t>
            </a:r>
          </a:p>
          <a:p>
            <a:r>
              <a:rPr lang="en-IE" dirty="0" smtClean="0"/>
              <a:t>Few options for list subscribers</a:t>
            </a:r>
          </a:p>
          <a:p>
            <a:pPr lvl="1"/>
            <a:r>
              <a:rPr lang="en-IE" dirty="0" smtClean="0"/>
              <a:t>No way to pause delivery or get a daily digest</a:t>
            </a:r>
          </a:p>
          <a:p>
            <a:r>
              <a:rPr lang="en-IE" dirty="0" smtClean="0"/>
              <a:t>No consistent backup</a:t>
            </a:r>
          </a:p>
          <a:p>
            <a:pPr lvl="1"/>
            <a:r>
              <a:rPr lang="en-IE" dirty="0" smtClean="0"/>
              <a:t>Workstations are often not backed up</a:t>
            </a:r>
          </a:p>
          <a:p>
            <a:r>
              <a:rPr lang="en-IE" dirty="0" smtClean="0"/>
              <a:t>Heavy workload on list owner</a:t>
            </a:r>
          </a:p>
          <a:p>
            <a:r>
              <a:rPr lang="en-IE" dirty="0" smtClean="0"/>
              <a:t>We need a better solution!</a:t>
            </a:r>
            <a:endParaRPr lang="en-IE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Mailing list manager (Listserv)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E" dirty="0" smtClean="0"/>
              <a:t>The need for a mailing list manager was recognised</a:t>
            </a:r>
          </a:p>
          <a:p>
            <a:pPr lvl="1"/>
            <a:r>
              <a:rPr lang="en-IE" dirty="0" smtClean="0"/>
              <a:t>Listserv was the first mailing list software available</a:t>
            </a:r>
          </a:p>
          <a:p>
            <a:r>
              <a:rPr lang="en-IE" dirty="0" smtClean="0"/>
              <a:t>First Listserv service setup</a:t>
            </a:r>
          </a:p>
          <a:p>
            <a:pPr lvl="1"/>
            <a:r>
              <a:rPr lang="en-IE" dirty="0" smtClean="0"/>
              <a:t>Initially hosted by UCD, now hosted in </a:t>
            </a:r>
            <a:r>
              <a:rPr lang="en-IE" dirty="0" err="1" smtClean="0"/>
              <a:t>HEAnet</a:t>
            </a:r>
            <a:endParaRPr lang="en-IE" dirty="0" smtClean="0"/>
          </a:p>
          <a:p>
            <a:r>
              <a:rPr lang="en-IE" dirty="0" smtClean="0"/>
              <a:t>Listserv becomes popular</a:t>
            </a:r>
          </a:p>
          <a:p>
            <a:pPr lvl="1"/>
            <a:r>
              <a:rPr lang="en-IE" dirty="0" smtClean="0"/>
              <a:t>Clients see the benefits</a:t>
            </a:r>
          </a:p>
          <a:p>
            <a:pPr lvl="1"/>
            <a:r>
              <a:rPr lang="en-IE" dirty="0" smtClean="0"/>
              <a:t>Listserv remains well supported and maintained</a:t>
            </a:r>
            <a:endParaRPr lang="en-IE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Listserv Features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E" dirty="0" smtClean="0"/>
              <a:t>Web based interface for management</a:t>
            </a:r>
          </a:p>
          <a:p>
            <a:pPr lvl="1"/>
            <a:r>
              <a:rPr lang="en-IE" dirty="0" smtClean="0"/>
              <a:t>Manages lists and subscriptions</a:t>
            </a:r>
          </a:p>
          <a:p>
            <a:r>
              <a:rPr lang="en-IE" dirty="0" smtClean="0"/>
              <a:t>Central archive of lists</a:t>
            </a:r>
          </a:p>
          <a:p>
            <a:r>
              <a:rPr lang="en-IE" dirty="0" smtClean="0"/>
              <a:t>RSS Feeds for public lists</a:t>
            </a:r>
          </a:p>
          <a:p>
            <a:r>
              <a:rPr lang="en-IE" dirty="0" smtClean="0"/>
              <a:t>API for managing lists</a:t>
            </a:r>
          </a:p>
          <a:p>
            <a:pPr lvl="1"/>
            <a:r>
              <a:rPr lang="en-IE" dirty="0" smtClean="0"/>
              <a:t>Available over email and web</a:t>
            </a:r>
          </a:p>
          <a:p>
            <a:r>
              <a:rPr lang="en-IE" dirty="0" smtClean="0"/>
              <a:t>Rich feature set</a:t>
            </a:r>
          </a:p>
          <a:p>
            <a:r>
              <a:rPr lang="en-IE" dirty="0" smtClean="0"/>
              <a:t>Detailed usage and activity reports</a:t>
            </a:r>
          </a:p>
          <a:p>
            <a:r>
              <a:rPr lang="en-IE" dirty="0" smtClean="0"/>
              <a:t>Anti-Spam / Anti-virus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Listserv and you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71550"/>
            <a:ext cx="8229600" cy="5154613"/>
          </a:xfrm>
        </p:spPr>
        <p:txBody>
          <a:bodyPr/>
          <a:lstStyle/>
          <a:p>
            <a:r>
              <a:rPr lang="en-IE" dirty="0" smtClean="0"/>
              <a:t>Listserv is a useful service</a:t>
            </a:r>
          </a:p>
          <a:p>
            <a:pPr lvl="1"/>
            <a:r>
              <a:rPr lang="en-IE" dirty="0" smtClean="0"/>
              <a:t>Example uses include managing projects and tenders/frameworks</a:t>
            </a:r>
          </a:p>
          <a:p>
            <a:r>
              <a:rPr lang="en-IE" dirty="0" smtClean="0"/>
              <a:t>Requesting a mailing list is easy</a:t>
            </a:r>
          </a:p>
          <a:p>
            <a:pPr lvl="1"/>
            <a:r>
              <a:rPr lang="en-IE" dirty="0" smtClean="0"/>
              <a:t>See https://listserv.heanet.ie/registration</a:t>
            </a:r>
          </a:p>
          <a:p>
            <a:r>
              <a:rPr lang="en-IE" dirty="0" smtClean="0"/>
              <a:t>You need to read the </a:t>
            </a:r>
            <a:r>
              <a:rPr lang="en-IE" dirty="0" err="1" smtClean="0"/>
              <a:t>listowner’s</a:t>
            </a:r>
            <a:r>
              <a:rPr lang="en-IE" dirty="0" smtClean="0"/>
              <a:t> manual!</a:t>
            </a:r>
          </a:p>
          <a:p>
            <a:r>
              <a:rPr lang="en-IE" dirty="0" smtClean="0"/>
              <a:t>A few rules</a:t>
            </a:r>
          </a:p>
          <a:p>
            <a:pPr lvl="1"/>
            <a:r>
              <a:rPr lang="en-IE" dirty="0" smtClean="0"/>
              <a:t>At least 2 list owners</a:t>
            </a:r>
          </a:p>
          <a:p>
            <a:pPr lvl="1"/>
            <a:r>
              <a:rPr lang="en-IE" dirty="0" smtClean="0"/>
              <a:t>Topic must be relevant to the Irish Education and Research community, and must comply with the AUP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The future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E" dirty="0" smtClean="0"/>
              <a:t>Listserv will continue as an important service</a:t>
            </a:r>
          </a:p>
          <a:p>
            <a:r>
              <a:rPr lang="en-IE" dirty="0" smtClean="0"/>
              <a:t>We are the 3</a:t>
            </a:r>
            <a:r>
              <a:rPr lang="en-IE" baseline="30000" dirty="0" smtClean="0"/>
              <a:t>rd</a:t>
            </a:r>
            <a:r>
              <a:rPr lang="en-IE" dirty="0" smtClean="0"/>
              <a:t> listserv installation in the world</a:t>
            </a:r>
          </a:p>
          <a:p>
            <a:pPr lvl="1"/>
            <a:r>
              <a:rPr lang="en-IE" dirty="0" smtClean="0"/>
              <a:t>And we have a certificate in reception to prove it \o/</a:t>
            </a:r>
          </a:p>
          <a:p>
            <a:r>
              <a:rPr lang="en-IE" dirty="0" smtClean="0"/>
              <a:t>For more information</a:t>
            </a:r>
          </a:p>
          <a:p>
            <a:pPr lvl="1"/>
            <a:r>
              <a:rPr lang="en-IE" dirty="0" smtClean="0"/>
              <a:t>http://www.heanet.ie/services/applicationservices/listserv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HEAnet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HEAnet.thmx</Template>
  <TotalTime>210</TotalTime>
  <Words>502</Words>
  <Application>Microsoft Office PowerPoint</Application>
  <PresentationFormat>On-screen Show (4:3)</PresentationFormat>
  <Paragraphs>124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HEAnet</vt:lpstr>
      <vt:lpstr> </vt:lpstr>
      <vt:lpstr>What is a mailing list ?</vt:lpstr>
      <vt:lpstr>What is a mailing list ?</vt:lpstr>
      <vt:lpstr>In the beginning – manual lists</vt:lpstr>
      <vt:lpstr>Manual list limitations</vt:lpstr>
      <vt:lpstr>Mailing list manager (Listserv)</vt:lpstr>
      <vt:lpstr>Listserv Features</vt:lpstr>
      <vt:lpstr>Listserv and you</vt:lpstr>
      <vt:lpstr>The future</vt:lpstr>
      <vt:lpstr>A few interesting stats</vt:lpstr>
      <vt:lpstr>Messages volume</vt:lpstr>
      <vt:lpstr>Questions</vt:lpstr>
    </vt:vector>
  </TitlesOfParts>
  <Company>HEAnet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Services Workshop</dc:title>
  <dc:creator>Brian Boyle</dc:creator>
  <cp:lastModifiedBy>Justin Hourigan</cp:lastModifiedBy>
  <cp:revision>22</cp:revision>
  <dcterms:created xsi:type="dcterms:W3CDTF">2011-11-01T09:58:12Z</dcterms:created>
  <dcterms:modified xsi:type="dcterms:W3CDTF">2013-01-22T16:12:25Z</dcterms:modified>
</cp:coreProperties>
</file>

<file path=docProps/thumbnail.jpeg>
</file>