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65D7378D-75FE-8D43-AF9C-AAB840BAE0A3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200" dirty="0" smtClean="0"/>
              <a:t>LISTSERV</a:t>
            </a:r>
          </a:p>
          <a:p>
            <a:pPr marL="0" indent="0" algn="ctr">
              <a:buNone/>
            </a:pPr>
            <a:r>
              <a:rPr lang="en-US" sz="4800" dirty="0" smtClean="0"/>
              <a:t>Clients Services Workshop 2013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90516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 few interesting stats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Total number of mailing lists</a:t>
            </a:r>
          </a:p>
          <a:p>
            <a:pPr lvl="1"/>
            <a:r>
              <a:rPr lang="en-IE" smtClean="0"/>
              <a:t>171 </a:t>
            </a:r>
            <a:r>
              <a:rPr lang="en-IE" dirty="0" smtClean="0"/>
              <a:t>public</a:t>
            </a:r>
          </a:p>
          <a:p>
            <a:pPr lvl="1"/>
            <a:r>
              <a:rPr lang="en-IE" dirty="0" smtClean="0"/>
              <a:t>1392 </a:t>
            </a:r>
            <a:r>
              <a:rPr lang="en-IE" dirty="0" smtClean="0"/>
              <a:t>private</a:t>
            </a:r>
          </a:p>
          <a:p>
            <a:r>
              <a:rPr lang="en-IE" dirty="0" smtClean="0"/>
              <a:t>Oldest Archives</a:t>
            </a:r>
          </a:p>
          <a:p>
            <a:pPr lvl="1"/>
            <a:r>
              <a:rPr lang="en-IE" dirty="0" smtClean="0"/>
              <a:t>GAELIC-L (going back to May 1989)</a:t>
            </a:r>
          </a:p>
          <a:p>
            <a:r>
              <a:rPr lang="en-IE" dirty="0" smtClean="0"/>
              <a:t>Newest List</a:t>
            </a:r>
          </a:p>
          <a:p>
            <a:pPr lvl="1"/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Jan </a:t>
            </a:r>
            <a:r>
              <a:rPr lang="en-US" dirty="0" smtClean="0"/>
              <a:t>2013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Messages </a:t>
            </a:r>
            <a:r>
              <a:rPr lang="en-IE" dirty="0" smtClean="0"/>
              <a:t>volume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/ Month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Postings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Recipients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2012/01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25524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540240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2012/02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24363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581110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2012/03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30347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541662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2012/04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26383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563206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2012/05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31708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554081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2012/06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26109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360662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2012/07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36897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379559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2012/08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22763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409533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2012/09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25538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455237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2012/10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26698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496195 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2012/11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28120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495142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2012/12</a:t>
                      </a:r>
                      <a:endParaRPr lang="en-I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24578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411677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Questions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 algn="ctr">
              <a:buNone/>
            </a:pPr>
            <a:r>
              <a:rPr lang="en-IE" sz="6000" dirty="0" smtClean="0"/>
              <a:t>?</a:t>
            </a:r>
            <a:endParaRPr lang="en-IE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is a mailing list 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 list of people and email addresses</a:t>
            </a:r>
          </a:p>
          <a:p>
            <a:pPr lvl="1"/>
            <a:r>
              <a:rPr lang="en-IE" dirty="0" smtClean="0"/>
              <a:t>Messages are sent to all addresses on the list</a:t>
            </a:r>
          </a:p>
          <a:p>
            <a:pPr lvl="1"/>
            <a:r>
              <a:rPr lang="en-IE" dirty="0" smtClean="0"/>
              <a:t>People on the list are called “subscribers”</a:t>
            </a:r>
          </a:p>
          <a:p>
            <a:pPr lvl="1"/>
            <a:endParaRPr lang="en-IE" dirty="0" smtClean="0"/>
          </a:p>
          <a:p>
            <a:r>
              <a:rPr lang="en-IE" dirty="0" smtClean="0"/>
              <a:t>A list has one or more “owners” who manage the list</a:t>
            </a:r>
          </a:p>
          <a:p>
            <a:r>
              <a:rPr lang="en-IE" dirty="0" smtClean="0"/>
              <a:t>A list generally has a set topic</a:t>
            </a:r>
          </a:p>
          <a:p>
            <a:pPr lvl="1"/>
            <a:r>
              <a:rPr lang="en-IE" dirty="0" smtClean="0"/>
              <a:t>However general talk lists do exist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is a mailing list 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 mailing list may be moderated</a:t>
            </a:r>
          </a:p>
          <a:p>
            <a:pPr lvl="1"/>
            <a:r>
              <a:rPr lang="en-IE" dirty="0" smtClean="0"/>
              <a:t>The owners only allow relevant “on-topic” posts</a:t>
            </a:r>
          </a:p>
          <a:p>
            <a:pPr lvl="1"/>
            <a:r>
              <a:rPr lang="en-IE" dirty="0" smtClean="0"/>
              <a:t>The owners only allow some subscribers to post</a:t>
            </a:r>
          </a:p>
          <a:p>
            <a:r>
              <a:rPr lang="en-IE" dirty="0" smtClean="0"/>
              <a:t>A list can have various levels of access</a:t>
            </a:r>
          </a:p>
          <a:p>
            <a:pPr lvl="1"/>
            <a:r>
              <a:rPr lang="en-IE" dirty="0" smtClean="0"/>
              <a:t>Public (anyone can join)</a:t>
            </a:r>
          </a:p>
          <a:p>
            <a:pPr lvl="1"/>
            <a:r>
              <a:rPr lang="en-IE" dirty="0" smtClean="0"/>
              <a:t>Private (permission required to join)</a:t>
            </a:r>
          </a:p>
          <a:p>
            <a:r>
              <a:rPr lang="en-IE" dirty="0" smtClean="0"/>
              <a:t>List posts may be archived</a:t>
            </a:r>
          </a:p>
          <a:p>
            <a:pPr lvl="1"/>
            <a:r>
              <a:rPr lang="en-IE" dirty="0" smtClean="0"/>
              <a:t>Access to archives may be restricted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 the beginning – manual lists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First mailing lists were maintained on the list owner’s workstation</a:t>
            </a:r>
          </a:p>
          <a:p>
            <a:pPr lvl="1"/>
            <a:r>
              <a:rPr lang="en-IE" dirty="0" smtClean="0"/>
              <a:t>The list owner would redistribute posts</a:t>
            </a:r>
          </a:p>
          <a:p>
            <a:pPr lvl="1"/>
            <a:r>
              <a:rPr lang="en-IE" dirty="0" smtClean="0"/>
              <a:t>The list owner would need to deal with issues (such as subscribers leaving a list)</a:t>
            </a:r>
          </a:p>
          <a:p>
            <a:r>
              <a:rPr lang="en-IE" dirty="0" smtClean="0"/>
              <a:t>The owner had to manually moderate the list</a:t>
            </a:r>
          </a:p>
          <a:p>
            <a:r>
              <a:rPr lang="en-IE" dirty="0" smtClean="0"/>
              <a:t>In the case of private lists, the owner had to check each post’s source</a:t>
            </a:r>
          </a:p>
          <a:p>
            <a:r>
              <a:rPr lang="en-IE" dirty="0" smtClean="0"/>
              <a:t>The owner had to maintain/publish archives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Manual list limitations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Manual lists do not scale</a:t>
            </a:r>
          </a:p>
          <a:p>
            <a:pPr lvl="1"/>
            <a:r>
              <a:rPr lang="en-IE" dirty="0" smtClean="0"/>
              <a:t>Only one owner, who may go on holidays</a:t>
            </a:r>
          </a:p>
          <a:p>
            <a:r>
              <a:rPr lang="en-IE" dirty="0" smtClean="0"/>
              <a:t>Few options for list subscribers</a:t>
            </a:r>
          </a:p>
          <a:p>
            <a:pPr lvl="1"/>
            <a:r>
              <a:rPr lang="en-IE" dirty="0" smtClean="0"/>
              <a:t>No way to pause delivery or get a daily digest</a:t>
            </a:r>
          </a:p>
          <a:p>
            <a:r>
              <a:rPr lang="en-IE" dirty="0" smtClean="0"/>
              <a:t>No consistent backup</a:t>
            </a:r>
          </a:p>
          <a:p>
            <a:pPr lvl="1"/>
            <a:r>
              <a:rPr lang="en-IE" dirty="0" smtClean="0"/>
              <a:t>Workstations are often not backed up</a:t>
            </a:r>
          </a:p>
          <a:p>
            <a:r>
              <a:rPr lang="en-IE" dirty="0" smtClean="0"/>
              <a:t>Heavy workload on list owner</a:t>
            </a:r>
          </a:p>
          <a:p>
            <a:r>
              <a:rPr lang="en-IE" dirty="0" smtClean="0"/>
              <a:t>We need a better solution!</a:t>
            </a:r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Mailing list manager (Listserv)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need for a mailing list manager was recognised</a:t>
            </a:r>
          </a:p>
          <a:p>
            <a:pPr lvl="1"/>
            <a:r>
              <a:rPr lang="en-IE" dirty="0" smtClean="0"/>
              <a:t>Listserv was the first mailing list software available</a:t>
            </a:r>
          </a:p>
          <a:p>
            <a:r>
              <a:rPr lang="en-IE" dirty="0" smtClean="0"/>
              <a:t>First Listserv service setup</a:t>
            </a:r>
          </a:p>
          <a:p>
            <a:pPr lvl="1"/>
            <a:r>
              <a:rPr lang="en-IE" dirty="0" smtClean="0"/>
              <a:t>Initially hosted by UCD, now hosted in </a:t>
            </a:r>
            <a:r>
              <a:rPr lang="en-IE" dirty="0" err="1" smtClean="0"/>
              <a:t>HEAnet</a:t>
            </a:r>
            <a:endParaRPr lang="en-IE" dirty="0" smtClean="0"/>
          </a:p>
          <a:p>
            <a:r>
              <a:rPr lang="en-IE" dirty="0" smtClean="0"/>
              <a:t>Listserv becomes popular</a:t>
            </a:r>
          </a:p>
          <a:p>
            <a:pPr lvl="1"/>
            <a:r>
              <a:rPr lang="en-IE" dirty="0" smtClean="0"/>
              <a:t>Clients see the benefits</a:t>
            </a:r>
          </a:p>
          <a:p>
            <a:pPr lvl="1"/>
            <a:r>
              <a:rPr lang="en-IE" dirty="0" smtClean="0"/>
              <a:t>Listserv remains well supported and maintained</a:t>
            </a:r>
            <a:endParaRPr lang="en-I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Listserv Features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Web based interface for management</a:t>
            </a:r>
          </a:p>
          <a:p>
            <a:pPr lvl="1"/>
            <a:r>
              <a:rPr lang="en-IE" dirty="0" smtClean="0"/>
              <a:t>Manages lists and subscriptions</a:t>
            </a:r>
          </a:p>
          <a:p>
            <a:r>
              <a:rPr lang="en-IE" dirty="0" smtClean="0"/>
              <a:t>Central archive of lists</a:t>
            </a:r>
          </a:p>
          <a:p>
            <a:r>
              <a:rPr lang="en-IE" dirty="0" smtClean="0"/>
              <a:t>RSS Feeds for public lists</a:t>
            </a:r>
          </a:p>
          <a:p>
            <a:r>
              <a:rPr lang="en-IE" dirty="0" smtClean="0"/>
              <a:t>API for managing lists</a:t>
            </a:r>
          </a:p>
          <a:p>
            <a:pPr lvl="1"/>
            <a:r>
              <a:rPr lang="en-IE" dirty="0" smtClean="0"/>
              <a:t>Available over email and web</a:t>
            </a:r>
          </a:p>
          <a:p>
            <a:r>
              <a:rPr lang="en-IE" dirty="0" smtClean="0"/>
              <a:t>Rich feature set</a:t>
            </a:r>
          </a:p>
          <a:p>
            <a:r>
              <a:rPr lang="en-IE" dirty="0" smtClean="0"/>
              <a:t>Detailed usage and activity reports</a:t>
            </a:r>
          </a:p>
          <a:p>
            <a:r>
              <a:rPr lang="en-IE" dirty="0" smtClean="0"/>
              <a:t>Anti-Spam / Anti-virus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Listserv and you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5154613"/>
          </a:xfrm>
        </p:spPr>
        <p:txBody>
          <a:bodyPr/>
          <a:lstStyle/>
          <a:p>
            <a:r>
              <a:rPr lang="en-IE" dirty="0" smtClean="0"/>
              <a:t>Listserv is a useful service</a:t>
            </a:r>
          </a:p>
          <a:p>
            <a:pPr lvl="1"/>
            <a:r>
              <a:rPr lang="en-IE" dirty="0" smtClean="0"/>
              <a:t>Example uses include managing projects and tenders/frameworks</a:t>
            </a:r>
          </a:p>
          <a:p>
            <a:r>
              <a:rPr lang="en-IE" dirty="0" smtClean="0"/>
              <a:t>Requesting a mailing list is easy</a:t>
            </a:r>
          </a:p>
          <a:p>
            <a:pPr lvl="1"/>
            <a:r>
              <a:rPr lang="en-IE" dirty="0" smtClean="0"/>
              <a:t>See https://listserv.heanet.ie/registration</a:t>
            </a:r>
          </a:p>
          <a:p>
            <a:r>
              <a:rPr lang="en-IE" dirty="0" smtClean="0"/>
              <a:t>You need to read the </a:t>
            </a:r>
            <a:r>
              <a:rPr lang="en-IE" dirty="0" err="1" smtClean="0"/>
              <a:t>listowner’s</a:t>
            </a:r>
            <a:r>
              <a:rPr lang="en-IE" dirty="0" smtClean="0"/>
              <a:t> manual!</a:t>
            </a:r>
          </a:p>
          <a:p>
            <a:r>
              <a:rPr lang="en-IE" dirty="0" smtClean="0"/>
              <a:t>A few rules</a:t>
            </a:r>
          </a:p>
          <a:p>
            <a:pPr lvl="1"/>
            <a:r>
              <a:rPr lang="en-IE" dirty="0" smtClean="0"/>
              <a:t>At least 2 list owners</a:t>
            </a:r>
          </a:p>
          <a:p>
            <a:pPr lvl="1"/>
            <a:r>
              <a:rPr lang="en-IE" dirty="0" smtClean="0"/>
              <a:t>Topic must be relevant to the Irish Education and Research community, and must comply with the AUP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future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Listserv will continue as an important service</a:t>
            </a:r>
          </a:p>
          <a:p>
            <a:r>
              <a:rPr lang="en-IE" dirty="0" smtClean="0"/>
              <a:t>We are the 3</a:t>
            </a:r>
            <a:r>
              <a:rPr lang="en-IE" baseline="30000" dirty="0" smtClean="0"/>
              <a:t>rd</a:t>
            </a:r>
            <a:r>
              <a:rPr lang="en-IE" dirty="0" smtClean="0"/>
              <a:t> listserv installation in the world</a:t>
            </a:r>
          </a:p>
          <a:p>
            <a:pPr lvl="1"/>
            <a:r>
              <a:rPr lang="en-IE" dirty="0" smtClean="0"/>
              <a:t>And we have a certificate in reception to prove it \o/</a:t>
            </a:r>
          </a:p>
          <a:p>
            <a:r>
              <a:rPr lang="en-IE" dirty="0" smtClean="0"/>
              <a:t>For more information</a:t>
            </a:r>
          </a:p>
          <a:p>
            <a:pPr lvl="1"/>
            <a:r>
              <a:rPr lang="en-IE" dirty="0" smtClean="0"/>
              <a:t>http://www.heanet.ie/services/applicationservices/listserv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EA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HEAnet.thmx</Template>
  <TotalTime>210</TotalTime>
  <Words>502</Words>
  <Application>Microsoft Office PowerPoint</Application>
  <PresentationFormat>On-screen Show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HEAnet</vt:lpstr>
      <vt:lpstr> </vt:lpstr>
      <vt:lpstr>What is a mailing list ?</vt:lpstr>
      <vt:lpstr>What is a mailing list ?</vt:lpstr>
      <vt:lpstr>In the beginning – manual lists</vt:lpstr>
      <vt:lpstr>Manual list limitations</vt:lpstr>
      <vt:lpstr>Mailing list manager (Listserv)</vt:lpstr>
      <vt:lpstr>Listserv Features</vt:lpstr>
      <vt:lpstr>Listserv and you</vt:lpstr>
      <vt:lpstr>The future</vt:lpstr>
      <vt:lpstr>A few interesting stats</vt:lpstr>
      <vt:lpstr>Messages volume</vt:lpstr>
      <vt:lpstr>Questions</vt:lpstr>
    </vt:vector>
  </TitlesOfParts>
  <Company>HEAnet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 Workshop</dc:title>
  <dc:creator>Brian Boyle</dc:creator>
  <cp:lastModifiedBy>Justin Hourigan</cp:lastModifiedBy>
  <cp:revision>22</cp:revision>
  <dcterms:created xsi:type="dcterms:W3CDTF">2011-11-01T09:58:12Z</dcterms:created>
  <dcterms:modified xsi:type="dcterms:W3CDTF">2013-01-22T16:12:25Z</dcterms:modified>
</cp:coreProperties>
</file>