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5" r:id="rId3"/>
    <p:sldId id="298" r:id="rId4"/>
    <p:sldId id="285" r:id="rId5"/>
    <p:sldId id="289" r:id="rId6"/>
    <p:sldId id="297" r:id="rId7"/>
    <p:sldId id="296" r:id="rId8"/>
    <p:sldId id="305" r:id="rId9"/>
    <p:sldId id="306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58" autoAdjust="0"/>
  </p:normalViewPr>
  <p:slideViewPr>
    <p:cSldViewPr>
      <p:cViewPr varScale="1">
        <p:scale>
          <a:sx n="91" d="100"/>
          <a:sy n="91" d="100"/>
        </p:scale>
        <p:origin x="5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AC867B-20EE-4B8F-87B8-252CF1D5DC56}" type="datetimeFigureOut">
              <a:rPr lang="en-IE"/>
              <a:pPr>
                <a:defRPr/>
              </a:pPr>
              <a:t>20/11/2014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E75E80-983C-43A2-A217-89ED50A7929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789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30E34E-49F7-4A47-BBE1-521D1B6D7506}" type="datetimeFigureOut">
              <a:rPr lang="en-IE"/>
              <a:pPr>
                <a:defRPr/>
              </a:pPr>
              <a:t>20/11/2014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856E1C-2F80-429F-8067-1A6B91DBB9E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836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8158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387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2418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51768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7449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213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5810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24635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56E1C-2F80-429F-8067-1A6B91DBB9E7}" type="slidenum">
              <a:rPr lang="en-IE" smtClean="0"/>
              <a:pPr>
                <a:defRPr/>
              </a:pPr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5628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NDP_pref_eng.jpg"/>
          <p:cNvPicPr>
            <a:picLocks noChangeAspect="1"/>
          </p:cNvPicPr>
          <p:nvPr userDrawn="1"/>
        </p:nvPicPr>
        <p:blipFill>
          <a:blip r:embed="rId2" cstate="print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9/8/2010</a:t>
            </a:r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BDCE9-0ABE-468E-B903-7458C1D3DE5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68AB5-4A62-4A62-9773-280B88964282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ADEC6-49D1-46C8-9E39-130B9CB91CB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F2C8-4B8A-48EC-808A-328730591746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33517-40C8-4B4C-AF08-D59424942AA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25D36-69F0-44EA-B62D-73DBFF73544E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E8F7D-C3AC-46BF-96CC-1CE0C8F1F2B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31EB-67DA-4612-AF00-3D983D16360F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A016-4474-40A3-AA5E-5E954422E67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5E17-DEE8-47B3-8B63-8E9C17F17B31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A8AE-52A9-4B59-9461-1F881B5C98A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F171F-5082-4184-A7E6-42047C502987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F0ED6-2F09-4ADC-9594-FDEC6FF0F4E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D226A-C6CD-4EB0-A760-65DBFE0C80F8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13209-59A1-4B7D-BA7A-02ECAD41252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3116-DC35-4F67-8E66-FE4779701AFD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059B-D107-4B04-9149-E403CAEF53DD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4CB76-6DFC-4352-B7AD-0F2A92C88E98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FFD2-13DE-45A1-8062-4EF90F1A92C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CB106-3FC6-4B37-930F-16B4B62D07C7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9142-B860-46AD-AC2B-470FE890383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_template_01c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08175" y="-171450"/>
            <a:ext cx="7235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8507DC-79BD-4BE8-8371-7A3D559C1125}" type="datetimeFigureOut">
              <a:rPr lang="en-US"/>
              <a:pPr>
                <a:defRPr/>
              </a:pPr>
              <a:t>11/20/2014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3F025D-6DA7-4D08-B4A9-B123A3E16AF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at.eduroam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roam.i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hyperlink" Target="http://www.eduroam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4213" y="1484313"/>
            <a:ext cx="7772400" cy="1470025"/>
          </a:xfrm>
        </p:spPr>
        <p:txBody>
          <a:bodyPr/>
          <a:lstStyle/>
          <a:p>
            <a:pPr eaLnBrk="1" hangingPunct="1"/>
            <a:r>
              <a:rPr lang="en-IE" sz="4000" b="1" dirty="0" err="1" smtClean="0"/>
              <a:t>eduroam</a:t>
            </a:r>
            <a:endParaRPr lang="en-IE" sz="4000" b="1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259632" y="3779044"/>
            <a:ext cx="6400800" cy="1633537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Louis Twomey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IE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HEAnet</a:t>
            </a: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E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Library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Services Day</a:t>
            </a:r>
          </a:p>
          <a:p>
            <a:pPr eaLnBrk="1" hangingPunct="1">
              <a:buFont typeface="Arial" charset="0"/>
              <a:buNone/>
              <a:defRPr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28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November 2014</a:t>
            </a:r>
            <a:endParaRPr lang="en-IE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835696" y="-171450"/>
            <a:ext cx="7308304" cy="1143000"/>
          </a:xfrm>
        </p:spPr>
        <p:txBody>
          <a:bodyPr/>
          <a:lstStyle/>
          <a:p>
            <a:pPr eaLnBrk="1" hangingPunct="1"/>
            <a:r>
              <a:rPr lang="en-IE" dirty="0" err="1" smtClean="0"/>
              <a:t>eduroam</a:t>
            </a:r>
            <a:r>
              <a:rPr lang="en-IE" dirty="0" smtClean="0"/>
              <a:t> - What?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/>
              <a:t>eduroam</a:t>
            </a:r>
            <a:r>
              <a:rPr lang="en-US" sz="2800" dirty="0" smtClean="0"/>
              <a:t> service provides easy, secure, and free Internet access for roaming educational users (= </a:t>
            </a:r>
            <a:r>
              <a:rPr lang="en-US" sz="2800" b="1" dirty="0" smtClean="0"/>
              <a:t>community-wide Wi-Fi service</a:t>
            </a:r>
            <a:r>
              <a:rPr lang="en-US" sz="2800" dirty="0" smtClean="0"/>
              <a:t>)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Users’ credentials are verified by their own home site (= </a:t>
            </a:r>
            <a:r>
              <a:rPr lang="en-US" sz="2800" b="1" dirty="0" smtClean="0"/>
              <a:t>federated Wi-Fi</a:t>
            </a:r>
            <a:r>
              <a:rPr lang="en-US" sz="2800" dirty="0" smtClean="0"/>
              <a:t>)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“Open your laptop and be online”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835696" y="-171450"/>
            <a:ext cx="7308304" cy="1143000"/>
          </a:xfrm>
        </p:spPr>
        <p:txBody>
          <a:bodyPr/>
          <a:lstStyle/>
          <a:p>
            <a:pPr eaLnBrk="1" hangingPunct="1"/>
            <a:r>
              <a:rPr lang="en-IE" dirty="0" err="1" smtClean="0"/>
              <a:t>eduroam</a:t>
            </a:r>
            <a:r>
              <a:rPr lang="en-IE" dirty="0" smtClean="0"/>
              <a:t> - How?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/>
              <a:t>eduroam</a:t>
            </a:r>
            <a:r>
              <a:rPr lang="en-US" sz="2800" dirty="0" smtClean="0"/>
              <a:t> broadens a site’s Wi-Fi service to a larger user base (for Internet access)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800" dirty="0" smtClean="0"/>
              <a:t>Globally unique id’s/usernames </a:t>
            </a:r>
            <a:r>
              <a:rPr lang="en-US" sz="1800" i="1" dirty="0" smtClean="0"/>
              <a:t>(e.g. Louis.Twomey@heanet.ie)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800" dirty="0" err="1" smtClean="0"/>
              <a:t>eduroam</a:t>
            </a:r>
            <a:r>
              <a:rPr lang="en-US" sz="2800" dirty="0" smtClean="0"/>
              <a:t> provides federated authentication, nothing more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800" dirty="0" err="1" smtClean="0"/>
              <a:t>eduroam</a:t>
            </a:r>
            <a:r>
              <a:rPr lang="en-US" sz="2800" dirty="0" smtClean="0"/>
              <a:t> infrastructure links participating sites via a hierarchy of Radius servers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eduroam</a:t>
            </a:r>
            <a:r>
              <a:rPr lang="en-IE" dirty="0" smtClean="0"/>
              <a:t> – How?</a:t>
            </a:r>
          </a:p>
        </p:txBody>
      </p:sp>
      <p:pic>
        <p:nvPicPr>
          <p:cNvPr id="5" name="Content Placeholder 4" descr="eduroam-how-it-work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377453"/>
            <a:ext cx="7376644" cy="4525963"/>
          </a:xfrm>
        </p:spPr>
      </p:pic>
      <p:sp>
        <p:nvSpPr>
          <p:cNvPr id="2" name="TextBox 1"/>
          <p:cNvSpPr txBox="1"/>
          <p:nvPr/>
        </p:nvSpPr>
        <p:spPr>
          <a:xfrm>
            <a:off x="2123728" y="630932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Fig: A sample </a:t>
            </a:r>
            <a:r>
              <a:rPr lang="en-IE" dirty="0" err="1" smtClean="0"/>
              <a:t>eduroam</a:t>
            </a:r>
            <a:r>
              <a:rPr lang="en-IE" dirty="0" smtClean="0"/>
              <a:t> authentication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eduroam</a:t>
            </a:r>
            <a:r>
              <a:rPr lang="en-IE" dirty="0" smtClean="0"/>
              <a:t> – Why?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800" dirty="0" smtClean="0"/>
              <a:t>Benefits for the roaming </a:t>
            </a:r>
            <a:r>
              <a:rPr lang="en-IE" sz="2800" dirty="0" smtClean="0"/>
              <a:t>user (&amp; </a:t>
            </a:r>
            <a:r>
              <a:rPr lang="en-IE" sz="2800" dirty="0" err="1" smtClean="0"/>
              <a:t>IdP</a:t>
            </a:r>
            <a:r>
              <a:rPr lang="en-IE" sz="2800" dirty="0" smtClean="0"/>
              <a:t>):</a:t>
            </a:r>
            <a:endParaRPr lang="en-IE" sz="2800" dirty="0" smtClean="0"/>
          </a:p>
          <a:p>
            <a:pPr lvl="1"/>
            <a:r>
              <a:rPr lang="en-IE" sz="2400" dirty="0" smtClean="0"/>
              <a:t>Simple </a:t>
            </a:r>
            <a:r>
              <a:rPr lang="en-IE" sz="1800" i="1" dirty="0" smtClean="0"/>
              <a:t>(known credentials; configure device once)</a:t>
            </a:r>
          </a:p>
          <a:p>
            <a:pPr lvl="1"/>
            <a:r>
              <a:rPr lang="en-IE" sz="2400" dirty="0" smtClean="0"/>
              <a:t>Secure </a:t>
            </a:r>
            <a:r>
              <a:rPr lang="en-IE" sz="1800" i="1" dirty="0" smtClean="0"/>
              <a:t>(credentials protected; strong wireless encryption)</a:t>
            </a:r>
          </a:p>
          <a:p>
            <a:pPr lvl="1"/>
            <a:r>
              <a:rPr lang="en-IE" sz="2400" dirty="0" smtClean="0"/>
              <a:t>Widespread </a:t>
            </a:r>
            <a:r>
              <a:rPr lang="en-IE" sz="2400" dirty="0" err="1" smtClean="0"/>
              <a:t>WiFi</a:t>
            </a:r>
            <a:r>
              <a:rPr lang="en-IE" sz="2400" dirty="0" smtClean="0"/>
              <a:t> access, for free</a:t>
            </a:r>
            <a:r>
              <a:rPr lang="en-IE" sz="2400" dirty="0" smtClean="0"/>
              <a:t>!</a:t>
            </a:r>
          </a:p>
          <a:p>
            <a:pPr lvl="1"/>
            <a:r>
              <a:rPr lang="en-US" sz="2400" dirty="0"/>
              <a:t>Access to </a:t>
            </a:r>
            <a:r>
              <a:rPr lang="en-US" sz="2400" dirty="0" err="1"/>
              <a:t>eduroam</a:t>
            </a:r>
            <a:r>
              <a:rPr lang="en-US" sz="2400" dirty="0"/>
              <a:t> CAT </a:t>
            </a:r>
            <a:r>
              <a:rPr lang="en-US" sz="1800" i="1" dirty="0"/>
              <a:t>(mobile device configuration tool – </a:t>
            </a:r>
            <a:r>
              <a:rPr lang="en-US" sz="1800" i="1" dirty="0">
                <a:hlinkClick r:id="rId3"/>
              </a:rPr>
              <a:t>http://cat.eduroam.org</a:t>
            </a:r>
            <a:r>
              <a:rPr lang="en-US" sz="1800" i="1" dirty="0" smtClean="0"/>
              <a:t>)</a:t>
            </a:r>
            <a:endParaRPr lang="en-IE" sz="2400" dirty="0"/>
          </a:p>
          <a:p>
            <a:pPr lvl="1"/>
            <a:endParaRPr lang="en-US" sz="2400" dirty="0" smtClean="0"/>
          </a:p>
          <a:p>
            <a:r>
              <a:rPr lang="en-US" sz="2800" dirty="0" smtClean="0"/>
              <a:t>Benefits for the visited </a:t>
            </a:r>
            <a:r>
              <a:rPr lang="en-US" sz="2800" dirty="0" smtClean="0"/>
              <a:t>site (SP):</a:t>
            </a:r>
            <a:endParaRPr lang="en-US" sz="2800" dirty="0" smtClean="0"/>
          </a:p>
          <a:p>
            <a:pPr lvl="1"/>
            <a:r>
              <a:rPr lang="en-US" sz="2400" dirty="0" smtClean="0"/>
              <a:t>Reduced overheads </a:t>
            </a:r>
            <a:r>
              <a:rPr lang="en-US" sz="1800" i="1" dirty="0" smtClean="0"/>
              <a:t>(easy to accommodate </a:t>
            </a:r>
            <a:r>
              <a:rPr lang="en-US" sz="1800" i="1" dirty="0" err="1" smtClean="0"/>
              <a:t>eduroam</a:t>
            </a:r>
            <a:r>
              <a:rPr lang="en-US" sz="1800" i="1" dirty="0" smtClean="0"/>
              <a:t> visitors)</a:t>
            </a:r>
          </a:p>
          <a:p>
            <a:pPr lvl="1"/>
            <a:r>
              <a:rPr lang="en-US" sz="2400" dirty="0" smtClean="0"/>
              <a:t>Protection </a:t>
            </a:r>
            <a:r>
              <a:rPr lang="en-US" sz="1800" i="1" dirty="0" smtClean="0"/>
              <a:t>(users can be held accountable</a:t>
            </a:r>
            <a:r>
              <a:rPr lang="en-US" sz="1800" i="1" dirty="0" smtClean="0"/>
              <a:t>)</a:t>
            </a:r>
            <a:endParaRPr lang="en-US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eduroam</a:t>
            </a:r>
            <a:r>
              <a:rPr lang="en-US" dirty="0" smtClean="0"/>
              <a:t> – Where?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633453"/>
            <a:ext cx="253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www.eduroam.ie</a:t>
            </a:r>
            <a:r>
              <a:rPr lang="en-US" dirty="0" smtClean="0"/>
              <a:t> 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6138725"/>
            <a:ext cx="268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www.eduroam.org</a:t>
            </a:r>
            <a:r>
              <a:rPr lang="en-US" dirty="0" smtClean="0"/>
              <a:t> 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2880320" cy="3282718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96752"/>
            <a:ext cx="5548324" cy="4710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eduroam</a:t>
            </a:r>
            <a:r>
              <a:rPr lang="en-US" dirty="0" smtClean="0"/>
              <a:t> – How to join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800" dirty="0" smtClean="0"/>
              <a:t>Talk to </a:t>
            </a:r>
            <a:r>
              <a:rPr lang="en-IE" sz="2800" dirty="0" err="1" smtClean="0"/>
              <a:t>HEAnet</a:t>
            </a:r>
            <a:endParaRPr lang="en-IE" sz="2800" dirty="0" smtClean="0"/>
          </a:p>
          <a:p>
            <a:endParaRPr lang="en-IE" sz="1800" dirty="0" smtClean="0"/>
          </a:p>
          <a:p>
            <a:r>
              <a:rPr lang="en-IE" sz="2800" dirty="0" smtClean="0"/>
              <a:t>Requirements for SP (Service Provider):</a:t>
            </a:r>
          </a:p>
          <a:p>
            <a:pPr lvl="1"/>
            <a:r>
              <a:rPr lang="en-IE" sz="2400" dirty="0" smtClean="0"/>
              <a:t>Sign the Irish </a:t>
            </a:r>
            <a:r>
              <a:rPr lang="en-IE" sz="2400" dirty="0" err="1" smtClean="0"/>
              <a:t>eduroam</a:t>
            </a:r>
            <a:r>
              <a:rPr lang="en-IE" sz="2400" dirty="0" smtClean="0"/>
              <a:t> policy</a:t>
            </a:r>
          </a:p>
          <a:p>
            <a:pPr lvl="1"/>
            <a:r>
              <a:rPr lang="en-IE" sz="2400" dirty="0" smtClean="0"/>
              <a:t>Compatible local Wi-Fi </a:t>
            </a:r>
            <a:r>
              <a:rPr lang="en-IE" sz="2000" i="1" dirty="0" smtClean="0"/>
              <a:t>(802.1X support on AP’s, Radius server for user authentication)</a:t>
            </a:r>
          </a:p>
          <a:p>
            <a:pPr lvl="1"/>
            <a:r>
              <a:rPr lang="en-US" sz="2400" dirty="0" smtClean="0"/>
              <a:t>Informational web page for </a:t>
            </a:r>
            <a:r>
              <a:rPr lang="en-US" sz="2400" dirty="0" err="1" smtClean="0"/>
              <a:t>eduroam</a:t>
            </a:r>
            <a:r>
              <a:rPr lang="en-US" sz="2400" dirty="0" smtClean="0"/>
              <a:t> visitors</a:t>
            </a:r>
          </a:p>
          <a:p>
            <a:pPr marL="457200" lvl="1" indent="0">
              <a:buNone/>
            </a:pPr>
            <a:endParaRPr lang="en-IE" sz="1800" dirty="0" smtClean="0"/>
          </a:p>
          <a:p>
            <a:r>
              <a:rPr lang="en-US" sz="2800" dirty="0" smtClean="0"/>
              <a:t>Requirements for </a:t>
            </a:r>
            <a:r>
              <a:rPr lang="en-US" sz="2800" dirty="0" err="1" smtClean="0"/>
              <a:t>IdP</a:t>
            </a:r>
            <a:r>
              <a:rPr lang="en-US" sz="2800" dirty="0" smtClean="0"/>
              <a:t> (Identity Provider):</a:t>
            </a:r>
          </a:p>
          <a:p>
            <a:pPr lvl="1"/>
            <a:r>
              <a:rPr lang="en-US" sz="2400" dirty="0" smtClean="0"/>
              <a:t>Sign the Irish </a:t>
            </a:r>
            <a:r>
              <a:rPr lang="en-US" sz="2400" dirty="0" err="1" smtClean="0"/>
              <a:t>eduroam</a:t>
            </a:r>
            <a:r>
              <a:rPr lang="en-US" sz="2400" dirty="0" smtClean="0"/>
              <a:t> policy</a:t>
            </a:r>
          </a:p>
          <a:p>
            <a:pPr lvl="1"/>
            <a:r>
              <a:rPr lang="en-US" sz="2400" dirty="0" smtClean="0"/>
              <a:t>Radius server hooked into local user database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Usage Stats for Ireland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800" dirty="0" smtClean="0"/>
              <a:t>For 2013:</a:t>
            </a:r>
          </a:p>
          <a:p>
            <a:pPr lvl="1"/>
            <a:r>
              <a:rPr lang="en-IE" sz="2400" dirty="0" smtClean="0"/>
              <a:t>Over 122,000 mobile devices seen</a:t>
            </a:r>
          </a:p>
          <a:p>
            <a:pPr lvl="1"/>
            <a:r>
              <a:rPr lang="en-IE" sz="2400" dirty="0"/>
              <a:t>Over 4.5 million authentications</a:t>
            </a:r>
          </a:p>
          <a:p>
            <a:pPr lvl="1"/>
            <a:r>
              <a:rPr lang="en-IE" sz="2400" dirty="0" smtClean="0"/>
              <a:t>38% were non-Irish users roaming to Ireland</a:t>
            </a:r>
          </a:p>
          <a:p>
            <a:pPr lvl="1"/>
            <a:endParaRPr lang="en-IE" sz="2800" dirty="0"/>
          </a:p>
          <a:p>
            <a:r>
              <a:rPr lang="en-IE" sz="2800" dirty="0" smtClean="0"/>
              <a:t>For 2014, to date:</a:t>
            </a:r>
          </a:p>
          <a:p>
            <a:pPr lvl="1"/>
            <a:r>
              <a:rPr lang="en-IE" sz="2400" dirty="0" smtClean="0"/>
              <a:t>Over 226,000 mobile devices seen</a:t>
            </a:r>
          </a:p>
          <a:p>
            <a:pPr lvl="1"/>
            <a:r>
              <a:rPr lang="en-IE" sz="2400" dirty="0"/>
              <a:t>Over 10 million authentications</a:t>
            </a:r>
          </a:p>
          <a:p>
            <a:pPr lvl="1"/>
            <a:r>
              <a:rPr lang="en-IE" sz="2400" dirty="0" smtClean="0"/>
              <a:t>34% were non-Irish users roaming to </a:t>
            </a:r>
            <a:r>
              <a:rPr lang="en-IE" sz="2400" dirty="0" smtClean="0"/>
              <a:t>Ireland</a:t>
            </a:r>
          </a:p>
          <a:p>
            <a:pPr lvl="1"/>
            <a:r>
              <a:rPr lang="en-IE" sz="2400" dirty="0" smtClean="0"/>
              <a:t>70 </a:t>
            </a:r>
            <a:r>
              <a:rPr lang="en-IE" sz="2400" dirty="0" err="1" smtClean="0"/>
              <a:t>eduroam</a:t>
            </a:r>
            <a:r>
              <a:rPr lang="en-IE" sz="2400" dirty="0" smtClean="0"/>
              <a:t> hotspots countrywide</a:t>
            </a:r>
            <a:endParaRPr lang="en-I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eduroam</a:t>
            </a:r>
            <a:r>
              <a:rPr lang="en-US" dirty="0" smtClean="0"/>
              <a:t> - Q &amp; A</a:t>
            </a:r>
            <a:endParaRPr lang="en-IE" dirty="0"/>
          </a:p>
        </p:txBody>
      </p:sp>
      <p:pic>
        <p:nvPicPr>
          <p:cNvPr id="4" name="Picture 4" descr="C:\Users\fcoyle\AppData\Local\Microsoft\Windows\Temporary Internet Files\Content.IE5\AMGFR185\MC910216407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0775" y="1962944"/>
            <a:ext cx="43624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net_2010_blue_nd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heanet_2010_blue_ndp</Template>
  <TotalTime>7468</TotalTime>
  <Words>324</Words>
  <Application>Microsoft Office PowerPoint</Application>
  <PresentationFormat>On-screen Show (4:3)</PresentationFormat>
  <Paragraphs>66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heanet_2010_blue_ndp</vt:lpstr>
      <vt:lpstr>eduroam</vt:lpstr>
      <vt:lpstr>eduroam - What?</vt:lpstr>
      <vt:lpstr>eduroam - How?</vt:lpstr>
      <vt:lpstr>eduroam – How?</vt:lpstr>
      <vt:lpstr>eduroam – Why?</vt:lpstr>
      <vt:lpstr>eduroam – Where?</vt:lpstr>
      <vt:lpstr>eduroam – How to join</vt:lpstr>
      <vt:lpstr>Some Usage Stats for Ireland</vt:lpstr>
      <vt:lpstr>eduroam - Q &amp; A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Judith Hally</dc:creator>
  <cp:lastModifiedBy>Louis Twomey</cp:lastModifiedBy>
  <cp:revision>432</cp:revision>
  <cp:lastPrinted>2014-11-19T15:40:03Z</cp:lastPrinted>
  <dcterms:created xsi:type="dcterms:W3CDTF">2010-09-07T11:24:22Z</dcterms:created>
  <dcterms:modified xsi:type="dcterms:W3CDTF">2014-11-20T11:29:43Z</dcterms:modified>
</cp:coreProperties>
</file>