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389" r:id="rId2"/>
    <p:sldId id="400" r:id="rId3"/>
    <p:sldId id="390" r:id="rId4"/>
    <p:sldId id="399" r:id="rId5"/>
    <p:sldId id="391" r:id="rId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A7E2"/>
    <a:srgbClr val="15C2FF"/>
    <a:srgbClr val="3FCDFF"/>
    <a:srgbClr val="5DD5FF"/>
    <a:srgbClr val="0085B4"/>
    <a:srgbClr val="0097CC"/>
    <a:srgbClr val="00A4D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90805" autoAdjust="0"/>
  </p:normalViewPr>
  <p:slideViewPr>
    <p:cSldViewPr>
      <p:cViewPr>
        <p:scale>
          <a:sx n="80" d="100"/>
          <a:sy n="80" d="100"/>
        </p:scale>
        <p:origin x="-1818" y="-6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1974" y="-84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D0D417-6592-4606-8007-C71D17F32F83}" type="datetimeFigureOut">
              <a:rPr lang="en-IE" smtClean="0"/>
              <a:pPr/>
              <a:t>18/11/2014</a:t>
            </a:fld>
            <a:endParaRPr lang="en-I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6A0E08-5BC1-42AF-845E-077BDD3740B7}" type="slidenum">
              <a:rPr lang="en-IE" smtClean="0"/>
              <a:pPr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29409112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IE" sz="12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cs typeface="Arial"/>
              </a:defRPr>
            </a:lvl1pPr>
          </a:lstStyle>
          <a:p>
            <a:pPr lvl="0"/>
            <a:endParaRPr lang="en-IE" dirty="0"/>
          </a:p>
        </p:txBody>
      </p:sp>
      <p:sp>
        <p:nvSpPr>
          <p:cNvPr id="3" name="Date Placeholder 2"/>
          <p:cNvSpPr txBox="1">
            <a:spLocks noGrp="1"/>
          </p:cNvSpPr>
          <p:nvPr>
            <p:ph type="dt" idx="1"/>
          </p:nvPr>
        </p:nvSpPr>
        <p:spPr>
          <a:xfrm>
            <a:off x="3850438" y="0"/>
            <a:ext cx="2945659" cy="49641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IE" sz="12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cs typeface="Arial"/>
              </a:defRPr>
            </a:lvl1pPr>
          </a:lstStyle>
          <a:p>
            <a:pPr lvl="0"/>
            <a:fld id="{E2E440E8-0A7A-4A44-BFD5-EF1FC91B82E0}" type="datetime1">
              <a:rPr lang="en-IE"/>
              <a:pPr lvl="0"/>
              <a:t>18/11/2014</a:t>
            </a:fld>
            <a:endParaRPr lang="en-IE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Notes Placeholder 4"/>
          <p:cNvSpPr txBox="1"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9430085"/>
            <a:ext cx="2945659" cy="49641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IE" sz="12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cs typeface="Arial"/>
              </a:defRPr>
            </a:lvl1pPr>
          </a:lstStyle>
          <a:p>
            <a:pPr lvl="0"/>
            <a:endParaRPr lang="en-IE" dirty="0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3850438" y="9430085"/>
            <a:ext cx="2945659" cy="49641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IE" sz="12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cs typeface="Arial"/>
              </a:defRPr>
            </a:lvl1pPr>
          </a:lstStyle>
          <a:p>
            <a:pPr lvl="0"/>
            <a:fld id="{5DBE1347-1CC8-4127-9169-B58260A5FE2D}" type="slidenum">
              <a:rPr/>
              <a:pPr lvl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693768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0">
      <a:lnSpc>
        <a:spcPct val="100000"/>
      </a:lnSpc>
      <a:spcBef>
        <a:spcPts val="40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0">
      <a:lnSpc>
        <a:spcPct val="100000"/>
      </a:lnSpc>
      <a:spcBef>
        <a:spcPts val="40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0">
      <a:lnSpc>
        <a:spcPct val="100000"/>
      </a:lnSpc>
      <a:spcBef>
        <a:spcPts val="40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0">
      <a:lnSpc>
        <a:spcPct val="100000"/>
      </a:lnSpc>
      <a:spcBef>
        <a:spcPts val="40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0">
      <a:lnSpc>
        <a:spcPct val="100000"/>
      </a:lnSpc>
      <a:spcBef>
        <a:spcPts val="40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5DBE1347-1CC8-4127-9169-B58260A5FE2D}" type="slidenum">
              <a:rPr lang="en-IE" smtClean="0"/>
              <a:pPr lvl="0"/>
              <a:t>1</a:t>
            </a:fld>
            <a:endParaRPr lang="en-IE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5DBE1347-1CC8-4127-9169-B58260A5FE2D}" type="slidenum">
              <a:rPr lang="en-IE" smtClean="0"/>
              <a:pPr lvl="0"/>
              <a:t>2</a:t>
            </a:fld>
            <a:endParaRPr lang="en-IE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A Proof of Concept – for 10 months – or forever</a:t>
            </a:r>
          </a:p>
          <a:p>
            <a:r>
              <a:rPr lang="en-IE" dirty="0" smtClean="0"/>
              <a:t>IaaS – Cloud Compute – 10 servers, 160 cores</a:t>
            </a:r>
          </a:p>
          <a:p>
            <a:r>
              <a:rPr lang="en-IE" dirty="0" smtClean="0"/>
              <a:t>Multicloud Environment</a:t>
            </a:r>
          </a:p>
          <a:p>
            <a:r>
              <a:rPr lang="en-IE" dirty="0" smtClean="0"/>
              <a:t>Built on Openstack – Opensource</a:t>
            </a:r>
          </a:p>
          <a:p>
            <a:r>
              <a:rPr lang="en-IE" dirty="0" smtClean="0"/>
              <a:t>Single DC  - Parkwest</a:t>
            </a:r>
          </a:p>
          <a:p>
            <a:r>
              <a:rPr lang="en-IE" dirty="0" smtClean="0"/>
              <a:t>Edugate &amp; EduStorage</a:t>
            </a:r>
          </a:p>
          <a:p>
            <a:r>
              <a:rPr lang="en-IE" dirty="0" smtClean="0"/>
              <a:t>Managed service from Dell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5DBE1347-1CC8-4127-9169-B58260A5FE2D}" type="slidenum">
              <a:rPr lang="en-IE" smtClean="0"/>
              <a:pPr lvl="0"/>
              <a:t>3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28994235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dirty="0" smtClean="0"/>
              <a:t>On demand – stop when finished, pay for what you need, not the max</a:t>
            </a:r>
          </a:p>
          <a:p>
            <a:pPr marL="0" marR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dirty="0" smtClean="0"/>
              <a:t>Single Portal =&gt; don’t need to know the nuances </a:t>
            </a:r>
          </a:p>
          <a:p>
            <a:pPr marL="0" marR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dirty="0" smtClean="0"/>
              <a:t>Could potentially add other clouds once accessible by API</a:t>
            </a:r>
          </a:p>
          <a:p>
            <a:pPr marL="0" marR="0" indent="0" algn="l" defTabSz="914400" rtl="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dirty="0" smtClean="0"/>
              <a:t>TSSG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5DBE1347-1CC8-4127-9169-B58260A5FE2D}" type="slidenum">
              <a:rPr lang="en-IE" smtClean="0"/>
              <a:pPr lvl="0"/>
              <a:t>4</a:t>
            </a:fld>
            <a:endParaRPr lang="en-IE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Layer 2 functionality allows potential for Virtual Private</a:t>
            </a:r>
            <a:r>
              <a:rPr lang="en-IE" baseline="0" dirty="0" smtClean="0"/>
              <a:t> Cloud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5DBE1347-1CC8-4127-9169-B58260A5FE2D}" type="slidenum">
              <a:rPr lang="en-IE" smtClean="0"/>
              <a:pPr lvl="0"/>
              <a:t>5</a:t>
            </a:fld>
            <a:endParaRPr lang="en-IE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NDP_pref_eng.jpg"/>
          <p:cNvPicPr>
            <a:picLocks noChangeAspect="1"/>
          </p:cNvPicPr>
          <p:nvPr/>
        </p:nvPicPr>
        <p:blipFill>
          <a:blip r:embed="rId2" cstate="print"/>
          <a:srcRect l="17299" t="23534" r="18448" b="26038"/>
          <a:stretch>
            <a:fillRect/>
          </a:stretch>
        </p:blipFill>
        <p:spPr>
          <a:xfrm>
            <a:off x="215898" y="6108704"/>
            <a:ext cx="971550" cy="56039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1"/>
          <p:cNvSpPr txBox="1">
            <a:spLocks noGrp="1"/>
          </p:cNvSpPr>
          <p:nvPr>
            <p:ph type="ctrTitle"/>
          </p:nvPr>
        </p:nvSpPr>
        <p:spPr>
          <a:xfrm>
            <a:off x="685800" y="2130423"/>
            <a:ext cx="7772400" cy="1470026"/>
          </a:xfrm>
        </p:spPr>
        <p:txBody>
          <a:bodyPr/>
          <a:lstStyle>
            <a:lvl1pPr>
              <a:defRPr sz="400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4" name="Subtitle 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3"/>
          </a:xfrm>
        </p:spPr>
        <p:txBody>
          <a:bodyPr anchorCtr="1"/>
          <a:lstStyle>
            <a:lvl1pPr marL="0" indent="0" algn="ctr">
              <a:spcBef>
                <a:spcPts val="700"/>
              </a:spcBef>
              <a:buNone/>
              <a:defRPr sz="2800">
                <a:solidFill>
                  <a:srgbClr val="4F81BD"/>
                </a:solidFill>
              </a:defRPr>
            </a:lvl1pPr>
          </a:lstStyle>
          <a:p>
            <a:pPr lvl="0"/>
            <a:r>
              <a:rPr lang="en-US"/>
              <a:t>Click to edit Master subtitle style</a:t>
            </a:r>
            <a:endParaRPr lang="en-IE"/>
          </a:p>
        </p:txBody>
      </p:sp>
      <p:sp>
        <p:nvSpPr>
          <p:cNvPr id="5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F5396E7-EE42-4E35-87A8-122BD368BEA9}" type="datetime1">
              <a:rPr lang="en-US"/>
              <a:pPr lvl="0"/>
              <a:t>11/18/2014</a:t>
            </a:fld>
            <a:endParaRPr lang="en-IE" dirty="0"/>
          </a:p>
        </p:txBody>
      </p:sp>
      <p:sp>
        <p:nvSpPr>
          <p:cNvPr id="6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IE" dirty="0"/>
          </a:p>
        </p:txBody>
      </p:sp>
      <p:sp>
        <p:nvSpPr>
          <p:cNvPr id="7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8CD8411-A841-449D-A2CA-AE1375BA6884}" type="slidenum">
              <a:rPr/>
              <a:pPr lvl="0"/>
              <a:t>‹#›</a:t>
            </a:fld>
            <a:endParaRPr lang="en-IE" dirty="0"/>
          </a:p>
        </p:txBody>
      </p:sp>
    </p:spTree>
  </p:cSld>
  <p:clrMapOvr>
    <a:masterClrMapping/>
  </p:clrMapOvr>
  <p:transition/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6629400" y="826078"/>
            <a:ext cx="2057400" cy="5483245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457200" y="826078"/>
            <a:ext cx="6019796" cy="5483245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4908D09-430F-4A4C-822C-87E1D7A415FC}" type="datetime1">
              <a:rPr lang="en-US"/>
              <a:pPr lvl="0"/>
              <a:t>11/18/2014</a:t>
            </a:fld>
            <a:endParaRPr lang="en-IE" dirty="0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IE" dirty="0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ACF0288-44A2-45F0-980C-48AF9E0EB613}" type="slidenum">
              <a:rPr/>
              <a:pPr lvl="0"/>
              <a:t>‹#›</a:t>
            </a:fld>
            <a:endParaRPr lang="en-IE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 i="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943ADEF-A943-4B2B-B37B-92FEFE7CDA7F}" type="datetime1">
              <a:rPr lang="en-US"/>
              <a:pPr lvl="0"/>
              <a:t>11/18/2014</a:t>
            </a:fld>
            <a:endParaRPr lang="en-IE" dirty="0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IE" dirty="0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377279D-B73A-43C2-BEFE-B22DBA3F3D05}" type="slidenum">
              <a:rPr/>
              <a:pPr lvl="0"/>
              <a:t>‹#›</a:t>
            </a:fld>
            <a:endParaRPr lang="en-IE" dirty="0"/>
          </a:p>
        </p:txBody>
      </p:sp>
    </p:spTree>
  </p:cSld>
  <p:clrMapOvr>
    <a:masterClrMapping/>
  </p:clrMapOvr>
  <p:transition/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4038603" cy="4525959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defRPr/>
            </a:lvl3pPr>
            <a:lvl4pPr>
              <a:spcBef>
                <a:spcPts val="500"/>
              </a:spcBef>
              <a:defRPr sz="20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4648196" y="1600200"/>
            <a:ext cx="4038603" cy="4525959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defRPr/>
            </a:lvl3pPr>
            <a:lvl4pPr>
              <a:spcBef>
                <a:spcPts val="500"/>
              </a:spcBef>
              <a:defRPr sz="20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C242C80-5D6B-451A-BF00-A5B4CC002152}" type="datetime1">
              <a:rPr lang="en-US"/>
              <a:pPr lvl="0"/>
              <a:t>11/18/2014</a:t>
            </a:fld>
            <a:endParaRPr lang="en-IE" dirty="0"/>
          </a:p>
        </p:txBody>
      </p:sp>
      <p:sp>
        <p:nvSpPr>
          <p:cNvPr id="6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IE" dirty="0"/>
          </a:p>
        </p:txBody>
      </p:sp>
      <p:sp>
        <p:nvSpPr>
          <p:cNvPr id="7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BB2AC3A-9061-4823-9978-92DC6298EE1A}" type="slidenum">
              <a:rPr/>
              <a:pPr lvl="0"/>
              <a:t>‹#›</a:t>
            </a:fld>
            <a:endParaRPr lang="en-IE" dirty="0"/>
          </a:p>
        </p:txBody>
      </p:sp>
    </p:spTree>
  </p:cSld>
  <p:clrMapOvr>
    <a:masterClrMapping/>
  </p:clrMapOvr>
  <p:transition/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4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457200" y="2174872"/>
            <a:ext cx="4040184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>
                <a:solidFill>
                  <a:srgbClr val="0070C0"/>
                </a:solidFill>
              </a:defRPr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4645023" y="1535113"/>
            <a:ext cx="4041776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4645023" y="2174872"/>
            <a:ext cx="4041776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B42ECA6-2926-41FC-9B39-BE7FB5AB29E7}" type="datetime1">
              <a:rPr lang="en-US"/>
              <a:pPr lvl="0"/>
              <a:t>11/18/2014</a:t>
            </a:fld>
            <a:endParaRPr lang="en-IE" dirty="0"/>
          </a:p>
        </p:txBody>
      </p:sp>
      <p:sp>
        <p:nvSpPr>
          <p:cNvPr id="8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IE" dirty="0"/>
          </a:p>
        </p:txBody>
      </p:sp>
      <p:sp>
        <p:nvSpPr>
          <p:cNvPr id="9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4C3D417-8270-4BE4-AEC3-8CFB75462D72}" type="slidenum">
              <a:rPr/>
              <a:pPr lvl="0"/>
              <a:t>‹#›</a:t>
            </a:fld>
            <a:endParaRPr lang="en-IE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19C8178-EC8F-409A-867F-0D900EEAD5B8}" type="datetime1">
              <a:rPr lang="en-US"/>
              <a:pPr lvl="0"/>
              <a:t>11/18/2014</a:t>
            </a:fld>
            <a:endParaRPr lang="en-IE" dirty="0"/>
          </a:p>
        </p:txBody>
      </p:sp>
      <p:sp>
        <p:nvSpPr>
          <p:cNvPr id="4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IE" dirty="0"/>
          </a:p>
        </p:txBody>
      </p:sp>
      <p:sp>
        <p:nvSpPr>
          <p:cNvPr id="5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26664FC-18EF-4E52-87A2-C07DC0B81601}" type="slidenum">
              <a:rPr/>
              <a:pPr lvl="0"/>
              <a:t>‹#›</a:t>
            </a:fld>
            <a:endParaRPr lang="en-IE" dirty="0"/>
          </a:p>
        </p:txBody>
      </p:sp>
    </p:spTree>
  </p:cSld>
  <p:clrMapOvr>
    <a:masterClrMapping/>
  </p:clrMapOvr>
  <p:transition/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D860BA5-DE17-449C-917A-C1FBBEC235B2}" type="datetime1">
              <a:rPr lang="en-US"/>
              <a:pPr lvl="0"/>
              <a:t>11/18/2014</a:t>
            </a:fld>
            <a:endParaRPr lang="en-IE" dirty="0"/>
          </a:p>
        </p:txBody>
      </p:sp>
      <p:sp>
        <p:nvSpPr>
          <p:cNvPr id="3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IE" dirty="0"/>
          </a:p>
        </p:txBody>
      </p:sp>
      <p:sp>
        <p:nvSpPr>
          <p:cNvPr id="4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3EB494F-C512-4D55-8EB8-3C1996621DFC}" type="slidenum">
              <a:rPr/>
              <a:pPr lvl="0"/>
              <a:t>‹#›</a:t>
            </a:fld>
            <a:endParaRPr lang="en-IE" dirty="0"/>
          </a:p>
        </p:txBody>
      </p:sp>
    </p:spTree>
  </p:cSld>
  <p:clrMapOvr>
    <a:masterClrMapping/>
  </p:clrMapOvr>
  <p:transition/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825502"/>
            <a:ext cx="3008311" cy="720748"/>
          </a:xfrm>
        </p:spPr>
        <p:txBody>
          <a:bodyPr anchor="b" anchorCtr="0"/>
          <a:lstStyle>
            <a:lvl1pPr algn="l">
              <a:defRPr sz="200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3575047" y="825502"/>
            <a:ext cx="5111752" cy="5411803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defRPr/>
            </a:lvl3pPr>
            <a:lvl4pPr>
              <a:spcBef>
                <a:spcPts val="500"/>
              </a:spcBef>
              <a:defRPr sz="2000"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457200" y="1546250"/>
            <a:ext cx="3008311" cy="46910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F98CA8A-4527-46BE-A94D-31F501C873EB}" type="datetime1">
              <a:rPr lang="en-US"/>
              <a:pPr lvl="0"/>
              <a:t>11/18/2014</a:t>
            </a:fld>
            <a:endParaRPr lang="en-IE" dirty="0"/>
          </a:p>
        </p:txBody>
      </p:sp>
      <p:sp>
        <p:nvSpPr>
          <p:cNvPr id="6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IE" dirty="0"/>
          </a:p>
        </p:txBody>
      </p:sp>
      <p:sp>
        <p:nvSpPr>
          <p:cNvPr id="7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728A473-CDB4-4BD4-ADF1-E78CDD45BFA7}" type="slidenum">
              <a:rPr/>
              <a:pPr lvl="0"/>
              <a:t>‹#›</a:t>
            </a:fld>
            <a:endParaRPr lang="en-IE" dirty="0"/>
          </a:p>
        </p:txBody>
      </p:sp>
    </p:spTree>
  </p:cSld>
  <p:clrMapOvr>
    <a:masterClrMapping/>
  </p:clrMapOvr>
  <p:transition/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792288" y="4937723"/>
            <a:ext cx="5486400" cy="566735"/>
          </a:xfrm>
        </p:spPr>
        <p:txBody>
          <a:bodyPr anchor="b" anchorCtr="0"/>
          <a:lstStyle>
            <a:lvl1pPr algn="l">
              <a:defRPr sz="200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1792288" y="851470"/>
            <a:ext cx="5486400" cy="401321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icon to add picture</a:t>
            </a:r>
            <a:endParaRPr lang="en-IE" dirty="0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1792288" y="5504459"/>
            <a:ext cx="5486400" cy="8048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D8DDEFF-179C-43BA-9754-AA83E8626577}" type="datetime1">
              <a:rPr lang="en-US"/>
              <a:pPr lvl="0"/>
              <a:t>11/18/2014</a:t>
            </a:fld>
            <a:endParaRPr lang="en-IE" dirty="0"/>
          </a:p>
        </p:txBody>
      </p:sp>
      <p:sp>
        <p:nvSpPr>
          <p:cNvPr id="6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IE" dirty="0"/>
          </a:p>
        </p:txBody>
      </p:sp>
      <p:sp>
        <p:nvSpPr>
          <p:cNvPr id="7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1D8DCE4-B76C-414F-A9DB-B92E47BDB07D}" type="slidenum">
              <a:rPr/>
              <a:pPr lvl="0"/>
              <a:t>‹#›</a:t>
            </a:fld>
            <a:endParaRPr lang="en-IE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63DB7DC-0DB5-4B2E-814F-7386313A28CC}" type="datetime1">
              <a:rPr lang="en-US"/>
              <a:pPr lvl="0"/>
              <a:t>11/18/2014</a:t>
            </a:fld>
            <a:endParaRPr lang="en-IE" dirty="0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IE" dirty="0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FDD3C1C-F6BE-4A96-B112-44C6AE760736}" type="slidenum">
              <a:rPr/>
              <a:pPr lvl="0"/>
              <a:t>‹#›</a:t>
            </a:fld>
            <a:endParaRPr lang="en-IE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ppt_template_01d.jpg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Placeholder 1"/>
          <p:cNvSpPr txBox="1">
            <a:spLocks noGrp="1"/>
          </p:cNvSpPr>
          <p:nvPr>
            <p:ph type="title"/>
          </p:nvPr>
        </p:nvSpPr>
        <p:spPr>
          <a:xfrm>
            <a:off x="1908179" y="-171450"/>
            <a:ext cx="7235820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lvl="0"/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4" name="Text Placeholder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1500192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81DF5787-F996-470D-863D-F70187A3B0E9}" type="datetime1">
              <a:rPr lang="en-US"/>
              <a:pPr lvl="0"/>
              <a:t>11/18/2014</a:t>
            </a:fld>
            <a:endParaRPr lang="en-IE" dirty="0"/>
          </a:p>
        </p:txBody>
      </p:sp>
      <p:sp>
        <p:nvSpPr>
          <p:cNvPr id="6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643317" y="6356351"/>
            <a:ext cx="2895603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IE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en-IE" dirty="0"/>
          </a:p>
        </p:txBody>
      </p:sp>
      <p:sp>
        <p:nvSpPr>
          <p:cNvPr id="7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553203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IE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52274EEC-E3AE-425C-85B6-2C73D929AB5C}" type="slidenum">
              <a:rPr/>
              <a:pPr lvl="0"/>
              <a:t>‹#›</a:t>
            </a:fld>
            <a:endParaRPr lang="en-I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/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3600" b="1" i="0" u="none" strike="noStrike" kern="1200" cap="none" spc="0" baseline="0">
          <a:solidFill>
            <a:srgbClr val="FFFFFF"/>
          </a:solidFill>
          <a:effectLst>
            <a:outerShdw dist="38096" dir="2700000">
              <a:srgbClr val="000000"/>
            </a:outerShdw>
          </a:effectLst>
          <a:uFillTx/>
          <a:latin typeface="Calibri"/>
          <a:ea typeface="Verdana" pitchFamily="34"/>
          <a:cs typeface="Verdana" pitchFamily="34"/>
        </a:defRPr>
      </a:lvl1pPr>
    </p:titleStyle>
    <p:bodyStyle>
      <a:lvl1pPr marL="342900" marR="0" lvl="0" indent="-342900" algn="l" defTabSz="914400" rtl="0" fontAlgn="auto" hangingPunct="0">
        <a:lnSpc>
          <a:spcPct val="100000"/>
        </a:lnSpc>
        <a:spcBef>
          <a:spcPts val="800"/>
        </a:spcBef>
        <a:spcAft>
          <a:spcPts val="0"/>
        </a:spcAft>
        <a:buSzPct val="100000"/>
        <a:buFont typeface="Arial"/>
        <a:buChar char="•"/>
        <a:tabLst/>
        <a:defRPr lang="en-US" sz="3200" b="1" i="0" u="none" strike="noStrike" kern="1200" cap="none" spc="0" baseline="0">
          <a:solidFill>
            <a:srgbClr val="000000"/>
          </a:solidFill>
          <a:uFillTx/>
          <a:latin typeface="Calibri"/>
          <a:ea typeface="Verdana" pitchFamily="34"/>
          <a:cs typeface="Verdana" pitchFamily="34"/>
        </a:defRPr>
      </a:lvl1pPr>
      <a:lvl2pPr marL="742950" marR="0" lvl="1" indent="-285750" algn="l" defTabSz="914400" rtl="0" fontAlgn="auto" hangingPunct="0">
        <a:lnSpc>
          <a:spcPct val="100000"/>
        </a:lnSpc>
        <a:spcBef>
          <a:spcPts val="700"/>
        </a:spcBef>
        <a:spcAft>
          <a:spcPts val="0"/>
        </a:spcAft>
        <a:buSzPct val="100000"/>
        <a:buFont typeface="Arial"/>
        <a:buChar char="–"/>
        <a:tabLst/>
        <a:defRPr lang="en-US" sz="2800" b="1" i="0" u="none" strike="noStrike" kern="1200" cap="none" spc="0" baseline="0">
          <a:solidFill>
            <a:srgbClr val="4F81BD"/>
          </a:solidFill>
          <a:uFillTx/>
          <a:latin typeface="Calibri"/>
          <a:ea typeface="Verdana" pitchFamily="34"/>
          <a:cs typeface="Verdana" pitchFamily="34"/>
        </a:defRPr>
      </a:lvl2pPr>
      <a:lvl3pPr marL="1250954" marR="0" lvl="2" indent="-336554" algn="l" defTabSz="914400" rtl="0" fontAlgn="auto" hangingPunct="0">
        <a:lnSpc>
          <a:spcPct val="100000"/>
        </a:lnSpc>
        <a:spcBef>
          <a:spcPts val="600"/>
        </a:spcBef>
        <a:spcAft>
          <a:spcPts val="0"/>
        </a:spcAft>
        <a:buSzPct val="100000"/>
        <a:buFont typeface="Wingdings" pitchFamily="2"/>
        <a:buChar char="ü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  <a:ea typeface="Verdana" pitchFamily="34"/>
          <a:cs typeface="Verdana" pitchFamily="34"/>
        </a:defRPr>
      </a:lvl3pPr>
      <a:lvl4pPr marL="1600200" marR="0" lvl="3" indent="-228600" algn="l" defTabSz="914400" rtl="0" fontAlgn="auto" hangingPunct="0">
        <a:lnSpc>
          <a:spcPct val="100000"/>
        </a:lnSpc>
        <a:spcBef>
          <a:spcPts val="600"/>
        </a:spcBef>
        <a:spcAft>
          <a:spcPts val="0"/>
        </a:spcAft>
        <a:buSzPct val="100000"/>
        <a:buFont typeface="Arial"/>
        <a:buChar char="–"/>
        <a:tabLst/>
        <a:defRPr lang="en-US" sz="2400" b="0" i="1" u="none" strike="noStrike" kern="1200" cap="none" spc="0" baseline="0">
          <a:solidFill>
            <a:srgbClr val="4F81BD"/>
          </a:solidFill>
          <a:uFillTx/>
          <a:latin typeface="Calibri"/>
          <a:ea typeface="Verdana" pitchFamily="34"/>
          <a:cs typeface="Verdana" pitchFamily="34"/>
        </a:defRPr>
      </a:lvl4pPr>
      <a:lvl5pPr marL="2057400" marR="0" lvl="4" indent="-228600" algn="l" defTabSz="914400" rtl="0" fontAlgn="auto" hangingPunct="0">
        <a:lnSpc>
          <a:spcPct val="100000"/>
        </a:lnSpc>
        <a:spcBef>
          <a:spcPts val="500"/>
        </a:spcBef>
        <a:spcAft>
          <a:spcPts val="0"/>
        </a:spcAft>
        <a:buSzPct val="100000"/>
        <a:buFont typeface="Wingdings" pitchFamily="2"/>
        <a:buChar char="§"/>
        <a:tabLst/>
        <a:defRPr lang="en-US" sz="2000" b="0" i="0" u="none" strike="noStrike" kern="1200" cap="none" spc="0" baseline="0">
          <a:solidFill>
            <a:srgbClr val="7F7F7F"/>
          </a:solidFill>
          <a:uFillTx/>
          <a:latin typeface="Calibri"/>
          <a:ea typeface="Verdana" pitchFamily="34"/>
          <a:cs typeface="Verdana" pitchFamily="34"/>
        </a:defRPr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ciera@heanet.ie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8179" y="-171450"/>
            <a:ext cx="6336229" cy="1143000"/>
          </a:xfrm>
        </p:spPr>
        <p:txBody>
          <a:bodyPr/>
          <a:lstStyle/>
          <a:p>
            <a:r>
              <a:rPr lang="en-IE" dirty="0" smtClean="0"/>
              <a:t>HEAnet Cloud Services Strategy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4597967"/>
          </a:xfrm>
        </p:spPr>
        <p:txBody>
          <a:bodyPr/>
          <a:lstStyle/>
          <a:p>
            <a:r>
              <a:rPr lang="en-IE" sz="2400" dirty="0" smtClean="0"/>
              <a:t>The role of cloud ?</a:t>
            </a:r>
          </a:p>
          <a:p>
            <a:pPr lvl="1"/>
            <a:r>
              <a:rPr lang="en-IE" sz="2000" dirty="0" smtClean="0"/>
              <a:t>HEAnet/NRENs/EU/Vendors - cloud is a key element for the future</a:t>
            </a:r>
          </a:p>
          <a:p>
            <a:pPr lvl="1"/>
            <a:r>
              <a:rPr lang="en-IE" sz="2000" dirty="0" smtClean="0"/>
              <a:t>Multicloud future – SaaS/PaaS/IaaS across public &amp; private</a:t>
            </a:r>
          </a:p>
          <a:p>
            <a:pPr lvl="1"/>
            <a:endParaRPr lang="en-IE" sz="2000" dirty="0" smtClean="0"/>
          </a:p>
          <a:p>
            <a:r>
              <a:rPr lang="en-IE" sz="2400" dirty="0" smtClean="0"/>
              <a:t>HEAnet role – driven by HEAnet Strategy</a:t>
            </a:r>
          </a:p>
          <a:p>
            <a:pPr lvl="1"/>
            <a:r>
              <a:rPr lang="en-IE" sz="2000" dirty="0" smtClean="0"/>
              <a:t>Cloud Neutral – HEAnet role is to assist and support clients in adoption of relevant cloud services</a:t>
            </a:r>
          </a:p>
          <a:p>
            <a:pPr lvl="1"/>
            <a:r>
              <a:rPr lang="en-IE" sz="2000" dirty="0" smtClean="0"/>
              <a:t>Brokering </a:t>
            </a:r>
          </a:p>
          <a:p>
            <a:pPr lvl="1"/>
            <a:r>
              <a:rPr lang="en-IE" sz="2000" dirty="0" smtClean="0"/>
              <a:t>Direct services (build) e.g. Edustorage</a:t>
            </a:r>
          </a:p>
          <a:p>
            <a:pPr lvl="1"/>
            <a:r>
              <a:rPr lang="en-IE" sz="2000" dirty="0" smtClean="0"/>
              <a:t>Compute Service – Proof of Concept </a:t>
            </a:r>
          </a:p>
          <a:p>
            <a:endParaRPr lang="en-IE" sz="24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501008"/>
            <a:ext cx="392392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91225" y="4276725"/>
            <a:ext cx="3152775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8179" y="-171450"/>
            <a:ext cx="6336229" cy="1143000"/>
          </a:xfrm>
        </p:spPr>
        <p:txBody>
          <a:bodyPr/>
          <a:lstStyle/>
          <a:p>
            <a:r>
              <a:rPr lang="en-IE" dirty="0" smtClean="0"/>
              <a:t>HEAnet CIERA – Cloud POC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4597967"/>
          </a:xfrm>
        </p:spPr>
        <p:txBody>
          <a:bodyPr/>
          <a:lstStyle/>
          <a:p>
            <a:pPr>
              <a:buNone/>
            </a:pPr>
            <a:r>
              <a:rPr lang="en-IE" sz="2400" dirty="0" smtClean="0"/>
              <a:t>Purpose of </a:t>
            </a:r>
            <a:r>
              <a:rPr lang="en-IE" sz="2400" dirty="0" smtClean="0"/>
              <a:t>Proof </a:t>
            </a:r>
            <a:r>
              <a:rPr lang="en-IE" sz="2400" dirty="0" smtClean="0"/>
              <a:t>of Concept (POC) is to :</a:t>
            </a:r>
          </a:p>
          <a:p>
            <a:r>
              <a:rPr lang="en-IE" sz="2400" dirty="0" smtClean="0"/>
              <a:t>Evaluate / prove the technology – Dell/Red Hat</a:t>
            </a:r>
          </a:p>
          <a:p>
            <a:r>
              <a:rPr lang="en-IE" sz="2400" dirty="0" smtClean="0"/>
              <a:t>Help clients to identify Usecases for (any) IaaS cloud</a:t>
            </a:r>
          </a:p>
          <a:p>
            <a:r>
              <a:rPr lang="en-IE" sz="2400" dirty="0" smtClean="0"/>
              <a:t>Provide clients with a Virtual Private Cloud option</a:t>
            </a:r>
          </a:p>
          <a:p>
            <a:r>
              <a:rPr lang="en-IE" sz="2400" dirty="0" smtClean="0"/>
              <a:t>Identify demand for a potential future service(s) &amp; business case</a:t>
            </a:r>
          </a:p>
          <a:p>
            <a:pPr>
              <a:buNone/>
            </a:pPr>
            <a:endParaRPr lang="en-IE" sz="2400" dirty="0" smtClean="0"/>
          </a:p>
          <a:p>
            <a:pPr>
              <a:buNone/>
            </a:pPr>
            <a:r>
              <a:rPr lang="en-IE" sz="2400" dirty="0" smtClean="0"/>
              <a:t>Two aspects to the HEAnet cloud project</a:t>
            </a:r>
          </a:p>
          <a:p>
            <a:pPr lvl="1">
              <a:buNone/>
            </a:pPr>
            <a:r>
              <a:rPr lang="en-IE" sz="2000" dirty="0" smtClean="0"/>
              <a:t>1. Multicloud Portal	</a:t>
            </a:r>
          </a:p>
          <a:p>
            <a:pPr lvl="1">
              <a:buNone/>
            </a:pPr>
            <a:r>
              <a:rPr lang="en-IE" sz="2000" dirty="0" smtClean="0"/>
              <a:t>2. IaaS Community Cloud – Cloud Compute = CIERA</a:t>
            </a:r>
          </a:p>
          <a:p>
            <a:endParaRPr lang="en-IE" sz="2400" dirty="0" smtClean="0"/>
          </a:p>
          <a:p>
            <a:endParaRPr lang="en-IE" sz="2400" dirty="0" smtClean="0"/>
          </a:p>
          <a:p>
            <a:endParaRPr lang="en-IE" sz="2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657" y="-171400"/>
            <a:ext cx="6912768" cy="1143000"/>
          </a:xfrm>
        </p:spPr>
        <p:txBody>
          <a:bodyPr/>
          <a:lstStyle/>
          <a:p>
            <a:r>
              <a:rPr lang="en-IE" dirty="0" smtClean="0"/>
              <a:t>HEAnet CIERA </a:t>
            </a:r>
            <a:endParaRPr lang="en-IE" dirty="0"/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2553" y="954702"/>
            <a:ext cx="8801935" cy="5786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8179" y="-171450"/>
            <a:ext cx="6696269" cy="1143000"/>
          </a:xfrm>
        </p:spPr>
        <p:txBody>
          <a:bodyPr/>
          <a:lstStyle/>
          <a:p>
            <a:r>
              <a:rPr lang="en-IE" dirty="0" smtClean="0"/>
              <a:t>Cloud Profile - Multicloud Portal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80728"/>
            <a:ext cx="8568952" cy="4597967"/>
          </a:xfrm>
        </p:spPr>
        <p:txBody>
          <a:bodyPr/>
          <a:lstStyle/>
          <a:p>
            <a:r>
              <a:rPr lang="en-IE" sz="2400" dirty="0" smtClean="0"/>
              <a:t>CIERA Portal - Dell Cloud Manager (DCM)</a:t>
            </a:r>
          </a:p>
          <a:p>
            <a:r>
              <a:rPr lang="en-IE" sz="2400" dirty="0" smtClean="0"/>
              <a:t>Federated access – Single Sign-on</a:t>
            </a:r>
          </a:p>
          <a:p>
            <a:r>
              <a:rPr lang="en-IE" sz="2400" dirty="0" smtClean="0"/>
              <a:t>Single portal for core tasks across multiple clouds </a:t>
            </a:r>
          </a:p>
          <a:p>
            <a:pPr lvl="1"/>
            <a:r>
              <a:rPr lang="en-IE" sz="2000" dirty="0" smtClean="0"/>
              <a:t>HEAnet Community cloud</a:t>
            </a:r>
          </a:p>
          <a:p>
            <a:pPr lvl="1"/>
            <a:r>
              <a:rPr lang="en-IE" sz="2000" dirty="0" smtClean="0"/>
              <a:t>Public clouds (client a/c) via api – Azure, GCE, AWS </a:t>
            </a:r>
          </a:p>
          <a:p>
            <a:pPr lvl="1"/>
            <a:r>
              <a:rPr lang="en-IE" sz="2000" dirty="0" smtClean="0"/>
              <a:t>Private clouds ?</a:t>
            </a:r>
          </a:p>
          <a:p>
            <a:r>
              <a:rPr lang="en-IE" sz="2400" dirty="0" smtClean="0"/>
              <a:t>Local control (by IT department) incl access, rights</a:t>
            </a:r>
          </a:p>
          <a:p>
            <a:r>
              <a:rPr lang="en-IE" sz="2400" dirty="0" smtClean="0"/>
              <a:t>Control clouds via API</a:t>
            </a:r>
          </a:p>
          <a:p>
            <a:r>
              <a:rPr lang="en-IE" sz="2400" dirty="0" smtClean="0"/>
              <a:t>Cost control - quotas, budget codes </a:t>
            </a:r>
          </a:p>
          <a:p>
            <a:endParaRPr lang="en-IE" sz="2400" dirty="0" smtClean="0"/>
          </a:p>
          <a:p>
            <a:pPr lvl="1">
              <a:buNone/>
            </a:pPr>
            <a:endParaRPr lang="en-IE" sz="2000" dirty="0" smtClean="0"/>
          </a:p>
          <a:p>
            <a:endParaRPr lang="en-IE" sz="2400" dirty="0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4211761"/>
            <a:ext cx="2562581" cy="2646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-171400"/>
            <a:ext cx="7344816" cy="1143000"/>
          </a:xfrm>
        </p:spPr>
        <p:txBody>
          <a:bodyPr/>
          <a:lstStyle/>
          <a:p>
            <a:r>
              <a:rPr lang="en-IE" dirty="0" smtClean="0"/>
              <a:t> Cloud Profile – CIERA </a:t>
            </a:r>
            <a:endParaRPr lang="en-IE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525959"/>
          </a:xfrm>
        </p:spPr>
        <p:txBody>
          <a:bodyPr/>
          <a:lstStyle/>
          <a:p>
            <a:r>
              <a:rPr lang="en-IE" sz="2400" dirty="0" smtClean="0"/>
              <a:t>VMs on demand </a:t>
            </a:r>
          </a:p>
          <a:p>
            <a:r>
              <a:rPr lang="en-IE" sz="2400" dirty="0" smtClean="0"/>
              <a:t>Choice of VM images &amp; sizes</a:t>
            </a:r>
          </a:p>
          <a:p>
            <a:pPr lvl="1"/>
            <a:r>
              <a:rPr lang="en-IE" sz="2000" dirty="0" smtClean="0"/>
              <a:t>Centos, Debian, Ubuntu, RHEL, Windows server, LAMP, Client images</a:t>
            </a:r>
          </a:p>
          <a:p>
            <a:r>
              <a:rPr lang="en-IE" sz="2400" dirty="0" smtClean="0"/>
              <a:t>Additional Storage via Edustorage</a:t>
            </a:r>
          </a:p>
          <a:p>
            <a:r>
              <a:rPr lang="en-IE" sz="2400" dirty="0" smtClean="0"/>
              <a:t>VM Connectivity to internet </a:t>
            </a:r>
          </a:p>
          <a:p>
            <a:r>
              <a:rPr lang="en-IE" sz="2400" dirty="0" smtClean="0"/>
              <a:t>VM Connectivity to campus – Virtual Private Cloud</a:t>
            </a:r>
          </a:p>
          <a:p>
            <a:r>
              <a:rPr lang="en-IE" sz="2400" dirty="0" smtClean="0"/>
              <a:t>Public IPv4 addresses </a:t>
            </a:r>
          </a:p>
          <a:p>
            <a:endParaRPr lang="en-IE" sz="2400" dirty="0" smtClean="0"/>
          </a:p>
          <a:p>
            <a:endParaRPr lang="en-IE" sz="2400" dirty="0" smtClean="0"/>
          </a:p>
          <a:p>
            <a:pPr>
              <a:buNone/>
            </a:pPr>
            <a:r>
              <a:rPr lang="en-IE" sz="2400" dirty="0" smtClean="0"/>
              <a:t>Contact </a:t>
            </a:r>
            <a:r>
              <a:rPr lang="en-IE" sz="2400" dirty="0" smtClean="0">
                <a:hlinkClick r:id="rId3"/>
              </a:rPr>
              <a:t>ciera@heanet.ie</a:t>
            </a:r>
            <a:r>
              <a:rPr lang="en-IE" sz="2400" dirty="0" smtClean="0"/>
              <a:t> for more info and to get access</a:t>
            </a:r>
          </a:p>
          <a:p>
            <a:pPr>
              <a:buNone/>
            </a:pPr>
            <a:endParaRPr lang="en-IE" sz="2400" dirty="0" smtClean="0"/>
          </a:p>
          <a:p>
            <a:pPr>
              <a:buNone/>
            </a:pPr>
            <a:r>
              <a:rPr lang="en-IE" sz="2400" dirty="0" smtClean="0"/>
              <a:t> </a:t>
            </a:r>
          </a:p>
          <a:p>
            <a:pPr>
              <a:buNone/>
            </a:pPr>
            <a:endParaRPr lang="en-IE" sz="2400" dirty="0" smtClean="0"/>
          </a:p>
          <a:p>
            <a:pPr>
              <a:buNone/>
            </a:pPr>
            <a:endParaRPr lang="en-IE" sz="2400" dirty="0" smtClean="0"/>
          </a:p>
          <a:p>
            <a:pPr>
              <a:buNone/>
            </a:pPr>
            <a:endParaRPr lang="en-IE" sz="2400" dirty="0" smtClean="0"/>
          </a:p>
          <a:p>
            <a:endParaRPr lang="en-IE" sz="2400" dirty="0" smtClean="0"/>
          </a:p>
          <a:p>
            <a:pPr lvl="1"/>
            <a:endParaRPr lang="en-IE" sz="2000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5805264"/>
            <a:ext cx="1945401" cy="674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EAnet PPP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HEAnet%20PPP%20Template</Template>
  <TotalTime>17071</TotalTime>
  <Words>348</Words>
  <Application>Microsoft Office PowerPoint</Application>
  <PresentationFormat>On-screen Show (4:3)</PresentationFormat>
  <Paragraphs>66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HEAnet PPP Template</vt:lpstr>
      <vt:lpstr>HEAnet Cloud Services Strategy</vt:lpstr>
      <vt:lpstr>HEAnet CIERA – Cloud POC</vt:lpstr>
      <vt:lpstr>HEAnet CIERA </vt:lpstr>
      <vt:lpstr>Cloud Profile - Multicloud Portal</vt:lpstr>
      <vt:lpstr> Cloud Profile – CIERA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fcoyle</dc:creator>
  <cp:lastModifiedBy>Robert Hackett</cp:lastModifiedBy>
  <cp:revision>1045</cp:revision>
  <dcterms:created xsi:type="dcterms:W3CDTF">2011-01-19T14:46:24Z</dcterms:created>
  <dcterms:modified xsi:type="dcterms:W3CDTF">2014-11-18T14:49:25Z</dcterms:modified>
</cp:coreProperties>
</file>