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57" r:id="rId2"/>
    <p:sldId id="259" r:id="rId3"/>
    <p:sldId id="258" r:id="rId4"/>
    <p:sldId id="260" r:id="rId5"/>
    <p:sldId id="261" r:id="rId6"/>
    <p:sldId id="262" r:id="rId7"/>
    <p:sldId id="264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6" d="100"/>
          <a:sy n="136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8AE37-FB3A-7A47-8193-DD26111BD55C}" type="datetimeFigureOut">
              <a:rPr lang="en-US" smtClean="0"/>
              <a:t>19/11/14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8F784A-10FC-2141-814E-3BB3ABEC7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603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Email invites</a:t>
            </a:r>
          </a:p>
          <a:p>
            <a:r>
              <a:rPr lang="en-US" dirty="0" smtClean="0"/>
              <a:t>Guest</a:t>
            </a:r>
            <a:r>
              <a:rPr lang="en-US" baseline="0" dirty="0" smtClean="0"/>
              <a:t> users</a:t>
            </a:r>
          </a:p>
          <a:p>
            <a:r>
              <a:rPr lang="en-US" baseline="0" dirty="0" smtClean="0"/>
              <a:t>Host recording on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8F784A-10FC-2141-814E-3BB3ABEC7D9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199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DP_pref_eng.jpg"/>
          <p:cNvPicPr>
            <a:picLocks noChangeAspect="1"/>
          </p:cNvPicPr>
          <p:nvPr/>
        </p:nvPicPr>
        <p:blipFill>
          <a:blip r:embed="rId2"/>
          <a:srcRect l="17299" t="23534" r="18448" b="26038"/>
          <a:stretch>
            <a:fillRect/>
          </a:stretch>
        </p:blipFill>
        <p:spPr bwMode="auto">
          <a:xfrm>
            <a:off x="215900" y="6108700"/>
            <a:ext cx="97155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IE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19/11/14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26075"/>
            <a:ext cx="2057400" cy="548324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26075"/>
            <a:ext cx="6019800" cy="5483245"/>
          </a:xfrm>
        </p:spPr>
        <p:txBody>
          <a:bodyPr vert="eaVert"/>
          <a:lstStyle>
            <a:lvl2pPr>
              <a:defRPr b="1">
                <a:solidFill>
                  <a:schemeClr val="accent1"/>
                </a:solidFill>
              </a:defRPr>
            </a:lvl2pPr>
            <a:lvl3pPr>
              <a:defRPr b="0">
                <a:solidFill>
                  <a:schemeClr val="tx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  <a:lvl2pPr>
              <a:defRPr b="1">
                <a:solidFill>
                  <a:schemeClr val="accent1"/>
                </a:solidFill>
                <a:latin typeface="+mj-lt"/>
              </a:defRPr>
            </a:lvl2pPr>
            <a:lvl3pPr marL="1250950" indent="-336550">
              <a:buFont typeface="Wingdings" pitchFamily="2" charset="2"/>
              <a:buChar char="ü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sz="2400" i="1">
                <a:solidFill>
                  <a:schemeClr val="accent1"/>
                </a:solidFill>
                <a:latin typeface="+mj-lt"/>
              </a:defRPr>
            </a:lvl4pPr>
            <a:lvl5pPr>
              <a:buFont typeface="Wingdings" pitchFamily="2" charset="2"/>
              <a:buChar char="§"/>
              <a:defRPr i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400" b="0">
                <a:solidFill>
                  <a:schemeClr val="tx1"/>
                </a:solidFill>
              </a:defRPr>
            </a:lvl3pPr>
            <a:lvl4pPr>
              <a:defRPr sz="2000" i="1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bg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400" b="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bg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19/11/14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 b="1">
                <a:solidFill>
                  <a:srgbClr val="0070C0"/>
                </a:solidFill>
              </a:defRPr>
            </a:lvl2pPr>
            <a:lvl3pPr>
              <a:defRPr sz="2000" b="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 b="1">
                <a:solidFill>
                  <a:schemeClr val="accent1"/>
                </a:solidFill>
              </a:defRPr>
            </a:lvl2pPr>
            <a:lvl3pPr>
              <a:defRPr sz="2000" b="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19/11/14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19/11/14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19/11/14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5505"/>
            <a:ext cx="3008313" cy="72074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25505"/>
            <a:ext cx="5111750" cy="5411807"/>
          </a:xfrm>
        </p:spPr>
        <p:txBody>
          <a:bodyPr/>
          <a:lstStyle>
            <a:lvl1pPr>
              <a:defRPr sz="2800"/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400" b="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accent1"/>
                </a:solidFill>
              </a:defRPr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624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19/11/14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1475"/>
            <a:ext cx="5486400" cy="40132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ga-IE" noProof="0" smtClean="0"/>
              <a:t>Drag picture to placeholder or click icon to add</a:t>
            </a:r>
            <a:endParaRPr lang="en-IE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19/11/14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2pPr>
              <a:defRPr b="1">
                <a:solidFill>
                  <a:schemeClr val="accent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ppt_template_01d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8175" y="-171450"/>
            <a:ext cx="7235825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ga-IE" smtClean="0"/>
              <a:t>Click to edit Master title style</a:t>
            </a:r>
            <a:endParaRPr lang="en-IE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0188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" charset="0"/>
              </a:defRPr>
            </a:lvl1pPr>
          </a:lstStyle>
          <a:p>
            <a:fld id="{65D7378D-75FE-8D43-AF9C-AAB840BAE0A3}" type="datetimeFigureOut">
              <a:rPr lang="en-US" smtClean="0"/>
              <a:pPr/>
              <a:t>19/11/14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433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" charset="0"/>
              </a:defRPr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Verdana" pitchFamily="34" charset="0"/>
          <a:cs typeface="Verdana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-1" charset="0"/>
        <a:buChar char="•"/>
        <a:defRPr sz="3200" b="1" kern="1200">
          <a:solidFill>
            <a:schemeClr val="tx1"/>
          </a:solidFill>
          <a:latin typeface="+mj-lt"/>
          <a:ea typeface="Verdana" pitchFamily="34" charset="0"/>
          <a:cs typeface="Verdana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-1" charset="0"/>
        <a:buChar char="–"/>
        <a:defRPr sz="2800" b="1" kern="1200">
          <a:solidFill>
            <a:schemeClr val="accent1"/>
          </a:solidFill>
          <a:latin typeface="+mj-lt"/>
          <a:ea typeface="Verdana" pitchFamily="34" charset="0"/>
          <a:cs typeface="Verdana" pitchFamily="34" charset="0"/>
        </a:defRPr>
      </a:lvl2pPr>
      <a:lvl3pPr marL="1250950" indent="-336550" algn="l" rtl="0" eaLnBrk="1" fontAlgn="base" hangingPunct="1">
        <a:spcBef>
          <a:spcPct val="20000"/>
        </a:spcBef>
        <a:spcAft>
          <a:spcPct val="0"/>
        </a:spcAft>
        <a:buFont typeface="Wingdings" pitchFamily="-1" charset="2"/>
        <a:buChar char="ü"/>
        <a:defRPr sz="2400" kern="1200">
          <a:solidFill>
            <a:schemeClr val="tx1"/>
          </a:solidFill>
          <a:latin typeface="+mj-lt"/>
          <a:ea typeface="Verdana" pitchFamily="34" charset="0"/>
          <a:cs typeface="Verdana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-1" charset="0"/>
        <a:buChar char="–"/>
        <a:defRPr sz="2400" i="1" kern="1200">
          <a:solidFill>
            <a:schemeClr val="accent1"/>
          </a:solidFill>
          <a:latin typeface="+mj-lt"/>
          <a:ea typeface="Verdana" pitchFamily="34" charset="0"/>
          <a:cs typeface="Verdana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-1" charset="2"/>
        <a:buChar char="§"/>
        <a:defRPr sz="2000" kern="1200">
          <a:solidFill>
            <a:srgbClr val="7F7F7F"/>
          </a:solidFill>
          <a:latin typeface="+mj-lt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dcu.dvc.heanet.ie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media.heanet.ie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media.heanet.ie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Multimedia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Video Conferencing</a:t>
            </a:r>
          </a:p>
          <a:p>
            <a:pPr lvl="1"/>
            <a:r>
              <a:rPr lang="en-US" dirty="0" smtClean="0"/>
              <a:t>Room based</a:t>
            </a:r>
          </a:p>
          <a:p>
            <a:pPr lvl="1"/>
            <a:r>
              <a:rPr lang="en-US" dirty="0" smtClean="0"/>
              <a:t>Desktop</a:t>
            </a:r>
          </a:p>
          <a:p>
            <a:r>
              <a:rPr lang="en-US" dirty="0" smtClean="0"/>
              <a:t>Video Streaming</a:t>
            </a:r>
          </a:p>
          <a:p>
            <a:pPr lvl="1"/>
            <a:r>
              <a:rPr lang="en-US" dirty="0" smtClean="0"/>
              <a:t>On-demand</a:t>
            </a:r>
          </a:p>
          <a:p>
            <a:pPr lvl="1"/>
            <a:r>
              <a:rPr lang="en-US" dirty="0" smtClean="0"/>
              <a:t>Live</a:t>
            </a:r>
          </a:p>
          <a:p>
            <a:r>
              <a:rPr lang="en-US" dirty="0" smtClean="0"/>
              <a:t>File Sender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3760324" y="2820242"/>
            <a:ext cx="5383676" cy="4037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526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Conferencing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Video Conferencing Components</a:t>
            </a:r>
          </a:p>
          <a:p>
            <a:pPr lvl="1"/>
            <a:r>
              <a:rPr lang="en-US" dirty="0" smtClean="0"/>
              <a:t>National GDS gatekeeper</a:t>
            </a:r>
          </a:p>
          <a:p>
            <a:pPr lvl="2"/>
            <a:r>
              <a:rPr lang="en-US" dirty="0" smtClean="0"/>
              <a:t>0035301101006</a:t>
            </a:r>
          </a:p>
          <a:p>
            <a:pPr lvl="1"/>
            <a:r>
              <a:rPr lang="en-US" dirty="0" smtClean="0"/>
              <a:t>Multiple Point Controller (MCU)</a:t>
            </a:r>
          </a:p>
          <a:p>
            <a:pPr lvl="2"/>
            <a:r>
              <a:rPr lang="en-US" dirty="0" smtClean="0"/>
              <a:t>Conferences with up to 80 concurrent HD 720 calls</a:t>
            </a:r>
          </a:p>
          <a:p>
            <a:pPr lvl="1"/>
            <a:r>
              <a:rPr lang="en-US" dirty="0" smtClean="0"/>
              <a:t>ISDN Gateway</a:t>
            </a:r>
          </a:p>
          <a:p>
            <a:pPr lvl="2"/>
            <a:r>
              <a:rPr lang="en-US" dirty="0" smtClean="0"/>
              <a:t>30 lines, dial-in only</a:t>
            </a:r>
          </a:p>
        </p:txBody>
      </p:sp>
    </p:spTree>
    <p:extLst>
      <p:ext uri="{BB962C8B-B14F-4D97-AF65-F5344CB8AC3E}">
        <p14:creationId xmlns:p14="http://schemas.microsoft.com/office/powerpoint/2010/main" val="737990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Conferencing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V-Scene</a:t>
            </a:r>
          </a:p>
          <a:p>
            <a:pPr lvl="1"/>
            <a:r>
              <a:rPr lang="en-US" dirty="0" smtClean="0"/>
              <a:t>Schedule once off and recurring conferences</a:t>
            </a:r>
          </a:p>
          <a:p>
            <a:pPr lvl="1"/>
            <a:r>
              <a:rPr lang="en-US" dirty="0" smtClean="0"/>
              <a:t>Dial out to IP based endpoints</a:t>
            </a:r>
          </a:p>
          <a:p>
            <a:pPr lvl="1"/>
            <a:r>
              <a:rPr lang="en-US" dirty="0" smtClean="0"/>
              <a:t>Dial-in from IP, ISDN, Software</a:t>
            </a:r>
          </a:p>
          <a:p>
            <a:pPr lvl="1"/>
            <a:r>
              <a:rPr lang="en-US" dirty="0" smtClean="0"/>
              <a:t>Helpdesk</a:t>
            </a:r>
          </a:p>
          <a:p>
            <a:pPr lvl="2"/>
            <a:r>
              <a:rPr lang="en-US" dirty="0" smtClean="0"/>
              <a:t>8am to 9pm Monday to Friday</a:t>
            </a:r>
          </a:p>
          <a:p>
            <a:pPr lvl="2"/>
            <a:r>
              <a:rPr lang="en-US" dirty="0" smtClean="0"/>
              <a:t>8am to 5pm Saturday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/>
              <a:t>https://</a:t>
            </a:r>
            <a:r>
              <a:rPr lang="en-US" dirty="0" err="1"/>
              <a:t>heanet.v-scene.ja.net</a:t>
            </a:r>
            <a:r>
              <a:rPr lang="en-US" dirty="0"/>
              <a:t>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591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Conferencing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Desktop Video Conferencing</a:t>
            </a:r>
          </a:p>
          <a:p>
            <a:pPr lvl="1"/>
            <a:r>
              <a:rPr lang="en-US" dirty="0" err="1" smtClean="0"/>
              <a:t>Vidyo</a:t>
            </a:r>
            <a:endParaRPr lang="en-US" dirty="0"/>
          </a:p>
          <a:p>
            <a:pPr lvl="1"/>
            <a:r>
              <a:rPr lang="en-US" dirty="0" smtClean="0"/>
              <a:t>Portal per institution</a:t>
            </a:r>
          </a:p>
          <a:p>
            <a:pPr lvl="2"/>
            <a:r>
              <a:rPr lang="en-US" dirty="0" smtClean="0">
                <a:hlinkClick r:id="rId3"/>
              </a:rPr>
              <a:t>http://ul.dvc.heanet.ie/</a:t>
            </a:r>
            <a:endParaRPr lang="en-US" dirty="0" smtClean="0"/>
          </a:p>
          <a:p>
            <a:pPr lvl="1"/>
            <a:r>
              <a:rPr lang="en-US" dirty="0" smtClean="0"/>
              <a:t>Software clients for Windows, Mac, Linux, iPhone and Android</a:t>
            </a:r>
          </a:p>
          <a:p>
            <a:pPr lvl="1"/>
            <a:r>
              <a:rPr lang="en-US" dirty="0" smtClean="0"/>
              <a:t>Recording and live streaming</a:t>
            </a:r>
          </a:p>
          <a:p>
            <a:pPr lvl="1"/>
            <a:r>
              <a:rPr lang="en-US" dirty="0" smtClean="0"/>
              <a:t>Call between </a:t>
            </a:r>
            <a:r>
              <a:rPr lang="en-US" dirty="0" err="1" smtClean="0"/>
              <a:t>Vidyo</a:t>
            </a:r>
            <a:r>
              <a:rPr lang="en-US" dirty="0" smtClean="0"/>
              <a:t> and video conferencing endpoints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348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Streaming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On-Demand</a:t>
            </a:r>
          </a:p>
          <a:p>
            <a:pPr lvl="1"/>
            <a:r>
              <a:rPr lang="en-US" dirty="0" smtClean="0">
                <a:hlinkClick r:id="rId2"/>
              </a:rPr>
              <a:t>https://media.heanet.ie/</a:t>
            </a:r>
            <a:endParaRPr lang="en-US" dirty="0" smtClean="0"/>
          </a:p>
          <a:p>
            <a:pPr lvl="1"/>
            <a:r>
              <a:rPr lang="en-US" dirty="0" smtClean="0"/>
              <a:t>No limit on size or number of files hosted</a:t>
            </a:r>
          </a:p>
          <a:p>
            <a:pPr lvl="1"/>
            <a:r>
              <a:rPr lang="en-US" dirty="0" smtClean="0"/>
              <a:t>Media is transcoded into multiple formats to </a:t>
            </a:r>
            <a:r>
              <a:rPr lang="en-US" dirty="0" err="1" smtClean="0"/>
              <a:t>optimise</a:t>
            </a:r>
            <a:r>
              <a:rPr lang="en-US" dirty="0" smtClean="0"/>
              <a:t> delivery</a:t>
            </a:r>
          </a:p>
          <a:p>
            <a:pPr lvl="1"/>
            <a:r>
              <a:rPr lang="en-US" dirty="0" smtClean="0"/>
              <a:t>Desktop and mobile streaming</a:t>
            </a:r>
          </a:p>
          <a:p>
            <a:pPr lvl="1"/>
            <a:r>
              <a:rPr lang="en-US" dirty="0" smtClean="0"/>
              <a:t>Podcasting</a:t>
            </a:r>
          </a:p>
          <a:p>
            <a:pPr lvl="1"/>
            <a:r>
              <a:rPr lang="en-US" dirty="0" smtClean="0"/>
              <a:t>Embed on your website</a:t>
            </a:r>
          </a:p>
          <a:p>
            <a:pPr lvl="1"/>
            <a:r>
              <a:rPr lang="en-US" dirty="0" smtClean="0"/>
              <a:t>Restrict access to videos by institution</a:t>
            </a:r>
          </a:p>
        </p:txBody>
      </p:sp>
    </p:spTree>
    <p:extLst>
      <p:ext uri="{BB962C8B-B14F-4D97-AF65-F5344CB8AC3E}">
        <p14:creationId xmlns:p14="http://schemas.microsoft.com/office/powerpoint/2010/main" val="2515860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Streaming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Live</a:t>
            </a:r>
          </a:p>
          <a:p>
            <a:pPr lvl="1"/>
            <a:r>
              <a:rPr lang="en-US" dirty="0" smtClean="0">
                <a:hlinkClick r:id="rId2"/>
              </a:rPr>
              <a:t>https://media.heanet.ie/</a:t>
            </a:r>
            <a:endParaRPr lang="en-US" dirty="0" smtClean="0"/>
          </a:p>
          <a:p>
            <a:pPr lvl="1"/>
            <a:r>
              <a:rPr lang="en-US" dirty="0" smtClean="0"/>
              <a:t>Audio only to multiple HD streams</a:t>
            </a:r>
          </a:p>
          <a:p>
            <a:pPr lvl="1"/>
            <a:r>
              <a:rPr lang="en-US" dirty="0" smtClean="0"/>
              <a:t>Multiple live events</a:t>
            </a:r>
          </a:p>
          <a:p>
            <a:pPr lvl="1"/>
            <a:r>
              <a:rPr lang="en-US" dirty="0" smtClean="0"/>
              <a:t>Embed code for your site</a:t>
            </a:r>
          </a:p>
          <a:p>
            <a:pPr lvl="1"/>
            <a:r>
              <a:rPr lang="en-US" dirty="0" smtClean="0"/>
              <a:t>Mobile and desktop </a:t>
            </a:r>
            <a:r>
              <a:rPr lang="en-US" dirty="0" err="1" smtClean="0"/>
              <a:t>optimised</a:t>
            </a:r>
            <a:endParaRPr lang="en-US" dirty="0" smtClean="0"/>
          </a:p>
          <a:p>
            <a:pPr lvl="1"/>
            <a:r>
              <a:rPr lang="en-US" dirty="0" smtClean="0"/>
              <a:t>Example</a:t>
            </a:r>
          </a:p>
          <a:p>
            <a:pPr lvl="2"/>
            <a:r>
              <a:rPr lang="en-US" dirty="0" smtClean="0"/>
              <a:t>Oireachtas (Dáil, </a:t>
            </a:r>
            <a:r>
              <a:rPr lang="en-US" dirty="0" err="1" smtClean="0"/>
              <a:t>Seanad</a:t>
            </a:r>
            <a:r>
              <a:rPr lang="en-US" dirty="0"/>
              <a:t> </a:t>
            </a:r>
            <a:r>
              <a:rPr lang="en-US" dirty="0" smtClean="0"/>
              <a:t>and committee rooms)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417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Sender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 based file transfer</a:t>
            </a:r>
          </a:p>
          <a:p>
            <a:pPr lvl="1"/>
            <a:r>
              <a:rPr lang="en-US" dirty="0"/>
              <a:t>Just like (old fashioned) webmail</a:t>
            </a:r>
          </a:p>
          <a:p>
            <a:r>
              <a:rPr lang="en-US" dirty="0"/>
              <a:t>User can set the expiry date</a:t>
            </a:r>
          </a:p>
          <a:p>
            <a:r>
              <a:rPr lang="en-US" dirty="0"/>
              <a:t>Supports </a:t>
            </a:r>
            <a:r>
              <a:rPr lang="en-US" i="1" dirty="0"/>
              <a:t>very</a:t>
            </a:r>
            <a:r>
              <a:rPr lang="en-US" dirty="0"/>
              <a:t> large files</a:t>
            </a:r>
          </a:p>
          <a:p>
            <a:pPr lvl="1"/>
            <a:r>
              <a:rPr lang="en-US" dirty="0"/>
              <a:t>up to 100 </a:t>
            </a:r>
            <a:r>
              <a:rPr lang="en-US" dirty="0" err="1"/>
              <a:t>GigaBytes</a:t>
            </a:r>
            <a:endParaRPr lang="en-US" dirty="0"/>
          </a:p>
          <a:p>
            <a:r>
              <a:rPr lang="en-US" dirty="0"/>
              <a:t>Users can invite others</a:t>
            </a:r>
          </a:p>
          <a:p>
            <a:pPr lvl="1"/>
            <a:r>
              <a:rPr lang="en-US" dirty="0"/>
              <a:t>open ended “vouchers”</a:t>
            </a:r>
          </a:p>
          <a:p>
            <a:r>
              <a:rPr lang="en-US" dirty="0"/>
              <a:t>Federated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43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Multimedia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</a:p>
          <a:p>
            <a:pPr lvl="1"/>
            <a:r>
              <a:rPr lang="en-US" dirty="0" err="1" smtClean="0"/>
              <a:t>multimedia@heanet.ie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3760324" y="2820242"/>
            <a:ext cx="5383676" cy="4037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861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EAne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HEAnet.thmx</Template>
  <TotalTime>1278</TotalTime>
  <Words>265</Words>
  <Application>Microsoft Macintosh PowerPoint</Application>
  <PresentationFormat>On-screen Show (4:3)</PresentationFormat>
  <Paragraphs>68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HEAnet</vt:lpstr>
      <vt:lpstr>Multimedia Services</vt:lpstr>
      <vt:lpstr>Video Conferencing</vt:lpstr>
      <vt:lpstr>Video Conferencing</vt:lpstr>
      <vt:lpstr>Video Conferencing</vt:lpstr>
      <vt:lpstr>Video Streaming</vt:lpstr>
      <vt:lpstr>Video Streaming</vt:lpstr>
      <vt:lpstr>File Sender</vt:lpstr>
      <vt:lpstr>Multimedia Services</vt:lpstr>
    </vt:vector>
  </TitlesOfParts>
  <Company>HEAnet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fileSender</dc:title>
  <dc:creator>Brian Boyle</dc:creator>
  <cp:lastModifiedBy>Justin Hourigan</cp:lastModifiedBy>
  <cp:revision>8</cp:revision>
  <dcterms:created xsi:type="dcterms:W3CDTF">2011-11-01T15:26:44Z</dcterms:created>
  <dcterms:modified xsi:type="dcterms:W3CDTF">2014-11-20T11:14:52Z</dcterms:modified>
</cp:coreProperties>
</file>