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3"/>
  </p:notesMasterIdLst>
  <p:sldIdLst>
    <p:sldId id="257" r:id="rId2"/>
    <p:sldId id="259" r:id="rId3"/>
    <p:sldId id="260" r:id="rId4"/>
    <p:sldId id="261" r:id="rId5"/>
    <p:sldId id="276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8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 autoAdjust="0"/>
    <p:restoredTop sz="80342" autoAdjust="0"/>
  </p:normalViewPr>
  <p:slideViewPr>
    <p:cSldViewPr snapToGrid="0" snapToObjects="1">
      <p:cViewPr varScale="1">
        <p:scale>
          <a:sx n="151" d="100"/>
          <a:sy n="151" d="100"/>
        </p:scale>
        <p:origin x="-2568" y="-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60" d="100"/>
          <a:sy n="160" d="100"/>
        </p:scale>
        <p:origin x="-6720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CCCD8-C810-D54E-BB39-4B55E13E4BC6}" type="datetimeFigureOut">
              <a:rPr lang="en-US" smtClean="0"/>
              <a:t>19/11/2014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8BBF5-4AB3-3C40-BC8F-F5820A30F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8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371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/>
              <a:t>Client view of their machines connected to KVM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A78D157-073A-5D4E-B262-C8AC25BB448C}" type="slidenum">
              <a:rPr lang="en-IE" smtClean="0"/>
              <a:pPr/>
              <a:t>11</a:t>
            </a:fld>
            <a:endParaRPr lang="en-I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313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71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/>
              <a:t>Isilon Storage system, currently 156 Tera Bytes of storage.</a:t>
            </a:r>
          </a:p>
          <a:p>
            <a:endParaRPr lang="en-US" smtClean="0"/>
          </a:p>
          <a:p>
            <a:r>
              <a:rPr lang="en-US" smtClean="0"/>
              <a:t>Expandable with the addition of extra nodes</a:t>
            </a:r>
          </a:p>
          <a:p>
            <a:endParaRPr lang="en-US" smtClean="0"/>
          </a:p>
          <a:p>
            <a:r>
              <a:rPr lang="en-US" smtClean="0"/>
              <a:t>Currently hosts our mirror data as well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041E7C3-363D-E543-85D0-A6E894C9BB43}" type="slidenum">
              <a:rPr lang="en-IE" smtClean="0"/>
              <a:pPr/>
              <a:t>14</a:t>
            </a:fld>
            <a:endParaRPr lang="en-IE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480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/>
              <a:t>You should all be familiar with Bluenet circuits</a:t>
            </a:r>
          </a:p>
          <a:p>
            <a:endParaRPr lang="en-US" smtClean="0"/>
          </a:p>
          <a:p>
            <a:r>
              <a:rPr lang="en-US" smtClean="0"/>
              <a:t>Can provide Bluenet circuit from your campus to the data centre, tunneling your traffic over it.</a:t>
            </a:r>
          </a:p>
          <a:p>
            <a:r>
              <a:rPr lang="en-US" smtClean="0"/>
              <a:t>Remains on Client’s IP address space, so an extension of your existing LANs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CB46241-4AEC-F14E-B97B-00E253ADEDB9}" type="slidenum">
              <a:rPr lang="en-IE" smtClean="0"/>
              <a:pPr/>
              <a:t>16</a:t>
            </a:fld>
            <a:endParaRPr lang="en-IE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1531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588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108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224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/>
              <a:t>Formerly house the two BlueGene super-computers</a:t>
            </a:r>
          </a:p>
          <a:p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11D68AE-9F85-0647-B61A-49BA31D04F1D}" type="slidenum">
              <a:rPr lang="en-IE" smtClean="0"/>
              <a:pPr/>
              <a:t>3</a:t>
            </a:fld>
            <a:endParaRPr lang="en-I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79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3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55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/>
              <a:t>SNMP polling of PDUs to monitor usage per PDU, per Cabinet and for the whole room for capacity planning.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7D4DFE-E42F-E14D-AE40-24C784D72AAC}" type="slidenum">
              <a:rPr lang="en-IE" smtClean="0"/>
              <a:pPr/>
              <a:t>8</a:t>
            </a:fld>
            <a:endParaRPr lang="en-IE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BBF5-4AB3-3C40-BC8F-F5820A30F6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589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/>
              <a:t>Go to https://kvm.heanet.ie and log in with the details the NOC has provided you.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0F01C2-0DFF-5B44-A242-ECD7A9678A20}" type="slidenum">
              <a:rPr lang="en-IE" smtClean="0"/>
              <a:pPr/>
              <a:t>10</a:t>
            </a:fld>
            <a:endParaRPr lang="en-I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NDP_pref_eng.jpg"/>
          <p:cNvPicPr>
            <a:picLocks noChangeAspect="1"/>
          </p:cNvPicPr>
          <p:nvPr/>
        </p:nvPicPr>
        <p:blipFill>
          <a:blip r:embed="rId2"/>
          <a:srcRect l="17299" t="23534" r="18448" b="26038"/>
          <a:stretch>
            <a:fillRect/>
          </a:stretch>
        </p:blipFill>
        <p:spPr bwMode="auto">
          <a:xfrm>
            <a:off x="215900" y="6108700"/>
            <a:ext cx="97155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ga-IE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 smtClean="0"/>
              <a:t>Click to edit Master subtitle style</a:t>
            </a:r>
            <a:endParaRPr lang="en-I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ga-IE" smtClean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  <a:lvl2pPr marL="808038" indent="-350838">
              <a:defRPr b="1">
                <a:solidFill>
                  <a:schemeClr val="accent1"/>
                </a:solidFill>
                <a:latin typeface="+mj-lt"/>
              </a:defRPr>
            </a:lvl2pPr>
            <a:lvl3pPr marL="1250950" indent="-336550">
              <a:buFont typeface="Wingdings" pitchFamily="2" charset="2"/>
              <a:buChar char="ü"/>
              <a:defRPr b="0">
                <a:solidFill>
                  <a:schemeClr val="tx1"/>
                </a:solidFill>
                <a:latin typeface="+mj-lt"/>
              </a:defRPr>
            </a:lvl3pPr>
            <a:lvl4pPr>
              <a:defRPr sz="2400" i="1">
                <a:solidFill>
                  <a:schemeClr val="accent1"/>
                </a:solidFill>
                <a:latin typeface="+mj-lt"/>
              </a:defRPr>
            </a:lvl4pPr>
            <a:lvl5pPr marL="2147888" indent="-319088">
              <a:buFont typeface="Wingdings" pitchFamily="2" charset="2"/>
              <a:buChar char="q"/>
              <a:defRPr i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I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ga-IE" smtClean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 b="1">
                <a:solidFill>
                  <a:schemeClr val="accent1"/>
                </a:solidFill>
              </a:defRPr>
            </a:lvl2pPr>
            <a:lvl3pPr>
              <a:defRPr sz="2000" b="0">
                <a:solidFill>
                  <a:schemeClr val="tx1"/>
                </a:solidFill>
              </a:defRPr>
            </a:lvl3pPr>
            <a:lvl4pPr>
              <a:defRPr sz="1800" i="1">
                <a:solidFill>
                  <a:schemeClr val="accent1"/>
                </a:solidFill>
              </a:defRPr>
            </a:lvl4pPr>
            <a:lvl5pPr>
              <a:buFont typeface="Wingdings" pitchFamily="2" charset="2"/>
              <a:buChar char="q"/>
              <a:defRPr sz="1800">
                <a:solidFill>
                  <a:schemeClr val="bg1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I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 b="1">
                <a:solidFill>
                  <a:schemeClr val="accent1"/>
                </a:solidFill>
              </a:defRPr>
            </a:lvl2pPr>
            <a:lvl3pPr>
              <a:defRPr sz="2000" b="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buFont typeface="Wingdings" pitchFamily="2" charset="2"/>
              <a:buChar char="q"/>
              <a:defRPr sz="1800">
                <a:solidFill>
                  <a:schemeClr val="bg1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I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 b="1">
                <a:solidFill>
                  <a:srgbClr val="0070C0"/>
                </a:solidFill>
              </a:defRPr>
            </a:lvl2pPr>
            <a:lvl3pPr>
              <a:defRPr sz="2000" b="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buFont typeface="Wingdings" pitchFamily="2" charset="2"/>
              <a:buChar char="q"/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I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 b="1">
                <a:solidFill>
                  <a:schemeClr val="accent1"/>
                </a:solidFill>
              </a:defRPr>
            </a:lvl2pPr>
            <a:lvl3pPr>
              <a:defRPr sz="2000" b="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buFont typeface="Wingdings" pitchFamily="2" charset="2"/>
              <a:buChar char="q"/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I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I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5505"/>
            <a:ext cx="3008313" cy="720744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ga-IE" smtClean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825505"/>
            <a:ext cx="5111750" cy="5411807"/>
          </a:xfrm>
        </p:spPr>
        <p:txBody>
          <a:bodyPr/>
          <a:lstStyle>
            <a:lvl1pPr>
              <a:defRPr sz="2800"/>
            </a:lvl1pPr>
            <a:lvl2pPr>
              <a:defRPr sz="2400" b="1">
                <a:solidFill>
                  <a:schemeClr val="accent1"/>
                </a:solidFill>
              </a:defRPr>
            </a:lvl2pPr>
            <a:lvl3pPr>
              <a:defRPr sz="2400" b="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accent1"/>
                </a:solidFill>
              </a:defRPr>
            </a:lvl4pPr>
            <a:lvl5pPr marL="2147888" indent="-319088">
              <a:buFont typeface="Wingdings" pitchFamily="2" charset="2"/>
              <a:buChar char="q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546249"/>
            <a:ext cx="3008313" cy="4691063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3772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ga-IE" smtClean="0"/>
              <a:t>Click to edit Master title style</a:t>
            </a:r>
            <a:endParaRPr lang="en-I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51475"/>
            <a:ext cx="5486400" cy="401321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ga-IE" noProof="0" smtClean="0"/>
              <a:t>Click icon to add picture</a:t>
            </a:r>
            <a:endParaRPr lang="en-IE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04458"/>
            <a:ext cx="5486400" cy="804862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I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2pPr>
              <a:defRPr b="1">
                <a:solidFill>
                  <a:schemeClr val="accent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buFont typeface="Wingdings" pitchFamily="2" charset="2"/>
              <a:buChar char="q"/>
              <a:defRPr/>
            </a:lvl5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I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26075"/>
            <a:ext cx="2057400" cy="5483245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ga-IE" smtClean="0"/>
              <a:t>Click to edit Master title style</a:t>
            </a:r>
            <a:endParaRPr lang="en-I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26075"/>
            <a:ext cx="6019800" cy="5483245"/>
          </a:xfrm>
        </p:spPr>
        <p:txBody>
          <a:bodyPr vert="eaVert"/>
          <a:lstStyle>
            <a:lvl2pPr>
              <a:defRPr b="1">
                <a:solidFill>
                  <a:schemeClr val="accent1"/>
                </a:solidFill>
              </a:defRPr>
            </a:lvl2pPr>
            <a:lvl3pPr>
              <a:defRPr b="0">
                <a:solidFill>
                  <a:schemeClr val="tx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buFont typeface="Wingdings" pitchFamily="2" charset="2"/>
              <a:buChar char="q"/>
              <a:defRPr/>
            </a:lvl5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I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ppt_template_01d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08175" y="-171450"/>
            <a:ext cx="7235825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ga-IE" smtClean="0"/>
              <a:t>Click to edit Master title style</a:t>
            </a:r>
            <a:endParaRPr lang="en-IE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569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Verdana" pitchFamily="34" charset="0"/>
          <a:cs typeface="Verdana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  <a:ea typeface="Verdana" pitchFamily="34" charset="0"/>
          <a:cs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  <a:ea typeface="Verdana" pitchFamily="34" charset="0"/>
          <a:cs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  <a:ea typeface="Verdana" pitchFamily="34" charset="0"/>
          <a:cs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accent1"/>
          </a:solidFill>
          <a:latin typeface="+mj-lt"/>
          <a:ea typeface="Verdana" pitchFamily="34" charset="0"/>
          <a:cs typeface="Verdana" pitchFamily="34" charset="0"/>
        </a:defRPr>
      </a:lvl2pPr>
      <a:lvl3pPr marL="1250950" indent="-336550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ü"/>
        <a:defRPr sz="2400" kern="1200">
          <a:solidFill>
            <a:schemeClr val="tx1"/>
          </a:solidFill>
          <a:latin typeface="+mj-lt"/>
          <a:ea typeface="Verdana" pitchFamily="34" charset="0"/>
          <a:cs typeface="Verdana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i="1" kern="1200">
          <a:solidFill>
            <a:schemeClr val="accent1"/>
          </a:solidFill>
          <a:latin typeface="+mj-lt"/>
          <a:ea typeface="Verdana" pitchFamily="34" charset="0"/>
          <a:cs typeface="Verdana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§"/>
        <a:defRPr sz="2000" kern="1200">
          <a:solidFill>
            <a:srgbClr val="7F7F7F"/>
          </a:solidFill>
          <a:latin typeface="+mj-lt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2733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Data Centre Hosting with </a:t>
            </a:r>
            <a:r>
              <a:rPr lang="en-US" dirty="0" smtClean="0"/>
              <a:t>HEAnet</a:t>
            </a:r>
            <a:endParaRPr lang="en-US" dirty="0"/>
          </a:p>
        </p:txBody>
      </p:sp>
      <p:pic>
        <p:nvPicPr>
          <p:cNvPr id="3" name="Picture 2" descr="11801168453_d65f946f34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62" y="945407"/>
            <a:ext cx="5929525" cy="3953017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Remote/Local KVM</a:t>
            </a:r>
            <a:endParaRPr lang="en-US" dirty="0"/>
          </a:p>
        </p:txBody>
      </p:sp>
      <p:pic>
        <p:nvPicPr>
          <p:cNvPr id="4" name="Content Placeholder 3" descr="kvm_login_page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44" r="-4844"/>
          <a:stretch>
            <a:fillRect/>
          </a:stretch>
        </p:blipFill>
        <p:spPr>
          <a:xfrm>
            <a:off x="-188369" y="1072046"/>
            <a:ext cx="9569316" cy="5054117"/>
          </a:xfr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Remote KVM Access</a:t>
            </a:r>
            <a:endParaRPr lang="en-US" dirty="0"/>
          </a:p>
        </p:txBody>
      </p:sp>
      <p:pic>
        <p:nvPicPr>
          <p:cNvPr id="31747" name="Content Placeholder 3" descr="KVM logged in.png"/>
          <p:cNvPicPr>
            <a:picLocks noGrp="1" noChangeAspect="1"/>
          </p:cNvPicPr>
          <p:nvPr>
            <p:ph idx="1"/>
          </p:nvPr>
        </p:nvPicPr>
        <p:blipFill>
          <a:blip r:embed="rId3"/>
          <a:srcRect l="-8757" r="-8757"/>
          <a:stretch>
            <a:fillRect/>
          </a:stretch>
        </p:blipFill>
        <p:spPr>
          <a:xfrm>
            <a:off x="-457200" y="914400"/>
            <a:ext cx="10247313" cy="5867400"/>
          </a:xfr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Accessing Your Servers</a:t>
            </a:r>
            <a:endParaRPr lang="en-US" dirty="0"/>
          </a:p>
        </p:txBody>
      </p:sp>
      <p:pic>
        <p:nvPicPr>
          <p:cNvPr id="33795" name="Content Placeholder 3" descr="KVM machine login.png"/>
          <p:cNvPicPr>
            <a:picLocks noGrp="1" noChangeAspect="1"/>
          </p:cNvPicPr>
          <p:nvPr>
            <p:ph idx="1"/>
          </p:nvPr>
        </p:nvPicPr>
        <p:blipFill>
          <a:blip r:embed="rId3"/>
          <a:srcRect l="-13699" r="-13699"/>
          <a:stretch>
            <a:fillRect/>
          </a:stretch>
        </p:blipFill>
        <p:spPr>
          <a:xfrm>
            <a:off x="-939442" y="971550"/>
            <a:ext cx="10852485" cy="5731834"/>
          </a:xfr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Value Added Services</a:t>
            </a:r>
            <a:endParaRPr lang="en-US" dirty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Power and Cooling</a:t>
            </a:r>
          </a:p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Remote KVM</a:t>
            </a:r>
          </a:p>
          <a:p>
            <a:r>
              <a:rPr lang="en-US" dirty="0" err="1" smtClean="0">
                <a:solidFill>
                  <a:srgbClr val="000000"/>
                </a:solidFill>
                <a:ea typeface="Verdana" charset="0"/>
                <a:cs typeface="Verdana" charset="0"/>
              </a:rPr>
              <a:t>EduStorage</a:t>
            </a:r>
            <a:endParaRPr lang="en-US" dirty="0" smtClean="0">
              <a:solidFill>
                <a:srgbClr val="000000"/>
              </a:solidFill>
              <a:ea typeface="Verdana" charset="0"/>
              <a:cs typeface="Verdana" charset="0"/>
            </a:endParaRPr>
          </a:p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LAN Extensions</a:t>
            </a:r>
          </a:p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Connectivity Options</a:t>
            </a:r>
          </a:p>
          <a:p>
            <a:pPr>
              <a:buFont typeface="Arial" charset="0"/>
              <a:buNone/>
            </a:pPr>
            <a:endParaRPr lang="en-US" dirty="0" smtClean="0">
              <a:solidFill>
                <a:srgbClr val="A6A6A6"/>
              </a:solidFill>
              <a:ea typeface="Verdana" charset="0"/>
              <a:cs typeface="Verdana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EduStorage</a:t>
            </a:r>
            <a:endParaRPr lang="en-US" dirty="0"/>
          </a:p>
        </p:txBody>
      </p:sp>
      <p:sp>
        <p:nvSpPr>
          <p:cNvPr id="35843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53932" cy="4525963"/>
          </a:xfrm>
        </p:spPr>
        <p:txBody>
          <a:bodyPr/>
          <a:lstStyle/>
          <a:p>
            <a:r>
              <a:rPr lang="en-US" sz="2800" dirty="0" smtClean="0">
                <a:ea typeface="Verdana" charset="0"/>
                <a:cs typeface="Verdana" charset="0"/>
              </a:rPr>
              <a:t>Access to </a:t>
            </a:r>
            <a:r>
              <a:rPr lang="en-US" sz="2800" dirty="0" err="1" smtClean="0">
                <a:ea typeface="Verdana" charset="0"/>
                <a:cs typeface="Verdana" charset="0"/>
              </a:rPr>
              <a:t>EduStorage</a:t>
            </a:r>
            <a:r>
              <a:rPr lang="en-US" sz="2800" dirty="0" smtClean="0">
                <a:ea typeface="Verdana" charset="0"/>
                <a:cs typeface="Verdana" charset="0"/>
              </a:rPr>
              <a:t> SAN for backups, additional disk space for servers etc. for Co-located servers</a:t>
            </a:r>
          </a:p>
          <a:p>
            <a:r>
              <a:rPr lang="en-US" sz="2800" dirty="0" smtClean="0">
                <a:ea typeface="Verdana" charset="0"/>
                <a:cs typeface="Verdana" charset="0"/>
              </a:rPr>
              <a:t>As previously mentioned…</a:t>
            </a:r>
            <a:endParaRPr lang="en-US" sz="2800" dirty="0" smtClean="0">
              <a:ea typeface="Verdana" charset="0"/>
              <a:cs typeface="Verdana" charset="0"/>
            </a:endParaRPr>
          </a:p>
          <a:p>
            <a:endParaRPr lang="en-US" sz="2800" dirty="0" smtClean="0">
              <a:ea typeface="Verdana" charset="0"/>
              <a:cs typeface="Verdana" charset="0"/>
            </a:endParaRPr>
          </a:p>
          <a:p>
            <a:endParaRPr lang="en-US" dirty="0" smtClean="0">
              <a:ea typeface="Verdana" charset="0"/>
              <a:cs typeface="Verdana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Value Added Services</a:t>
            </a:r>
            <a:endParaRPr lang="en-US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569325" cy="4525963"/>
          </a:xfrm>
        </p:spPr>
        <p:txBody>
          <a:bodyPr/>
          <a:lstStyle/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Power and Cooling</a:t>
            </a:r>
          </a:p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Remote KVM</a:t>
            </a:r>
          </a:p>
          <a:p>
            <a:r>
              <a:rPr lang="en-US" b="0" dirty="0" err="1" smtClean="0">
                <a:solidFill>
                  <a:srgbClr val="A6A6A6"/>
                </a:solidFill>
                <a:ea typeface="Verdana" charset="0"/>
                <a:cs typeface="Verdana" charset="0"/>
              </a:rPr>
              <a:t>EduStorage</a:t>
            </a:r>
            <a:endParaRPr lang="en-US" b="0" dirty="0" smtClean="0">
              <a:solidFill>
                <a:srgbClr val="A6A6A6"/>
              </a:solidFill>
              <a:ea typeface="Verdana" charset="0"/>
              <a:cs typeface="Verdana" charset="0"/>
            </a:endParaRPr>
          </a:p>
          <a:p>
            <a:r>
              <a:rPr lang="en-US" dirty="0" smtClean="0">
                <a:solidFill>
                  <a:srgbClr val="000000"/>
                </a:solidFill>
                <a:ea typeface="Verdana" charset="0"/>
                <a:cs typeface="Verdana" charset="0"/>
              </a:rPr>
              <a:t>LAN Extensions</a:t>
            </a:r>
          </a:p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Connectivity Options</a:t>
            </a:r>
          </a:p>
          <a:p>
            <a:endParaRPr lang="en-US" dirty="0" smtClean="0">
              <a:ea typeface="Verdana" charset="0"/>
              <a:cs typeface="Verdana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LAN Extensions</a:t>
            </a:r>
            <a:endParaRPr lang="en-US" dirty="0"/>
          </a:p>
        </p:txBody>
      </p:sp>
      <p:pic>
        <p:nvPicPr>
          <p:cNvPr id="38915" name="Content Placeholder 3" descr="Point-to-Point Circuits.png"/>
          <p:cNvPicPr>
            <a:picLocks noGrp="1" noChangeAspect="1"/>
          </p:cNvPicPr>
          <p:nvPr>
            <p:ph idx="1"/>
          </p:nvPr>
        </p:nvPicPr>
        <p:blipFill>
          <a:blip r:embed="rId3"/>
          <a:srcRect t="-6122" b="-6122"/>
          <a:stretch>
            <a:fillRect/>
          </a:stretch>
        </p:blipFill>
        <p:spPr/>
      </p:pic>
      <p:sp>
        <p:nvSpPr>
          <p:cNvPr id="38916" name="TextBox 4"/>
          <p:cNvSpPr txBox="1">
            <a:spLocks noChangeArrowheads="1"/>
          </p:cNvSpPr>
          <p:nvPr/>
        </p:nvSpPr>
        <p:spPr bwMode="auto">
          <a:xfrm>
            <a:off x="304800" y="1143000"/>
            <a:ext cx="325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Layer 2 Point-to-Point Circuits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Value Added Services</a:t>
            </a:r>
            <a:endParaRPr lang="en-US" dirty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Power and Cooling</a:t>
            </a:r>
          </a:p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Remote KVM</a:t>
            </a:r>
          </a:p>
          <a:p>
            <a:r>
              <a:rPr lang="en-US" b="0" dirty="0" err="1" smtClean="0">
                <a:solidFill>
                  <a:srgbClr val="A6A6A6"/>
                </a:solidFill>
                <a:ea typeface="Verdana" charset="0"/>
                <a:cs typeface="Verdana" charset="0"/>
              </a:rPr>
              <a:t>EduStorage</a:t>
            </a:r>
            <a:endParaRPr lang="en-US" b="0" dirty="0" smtClean="0">
              <a:solidFill>
                <a:srgbClr val="A6A6A6"/>
              </a:solidFill>
              <a:ea typeface="Verdana" charset="0"/>
              <a:cs typeface="Verdana" charset="0"/>
            </a:endParaRPr>
          </a:p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LAN Extensions</a:t>
            </a:r>
          </a:p>
          <a:p>
            <a:r>
              <a:rPr lang="en-US" dirty="0" smtClean="0">
                <a:solidFill>
                  <a:srgbClr val="000000"/>
                </a:solidFill>
                <a:ea typeface="Verdana" charset="0"/>
                <a:cs typeface="Verdana" charset="0"/>
              </a:rPr>
              <a:t>Connectivity </a:t>
            </a:r>
            <a:r>
              <a:rPr lang="en-US" dirty="0" smtClean="0">
                <a:ea typeface="Verdana" charset="0"/>
                <a:cs typeface="Verdana" charset="0"/>
              </a:rPr>
              <a:t>Options</a:t>
            </a:r>
          </a:p>
          <a:p>
            <a:endParaRPr lang="en-US" dirty="0" smtClean="0">
              <a:ea typeface="Verdana" charset="0"/>
              <a:cs typeface="Verdana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Connectivity Options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a typeface="Verdana" charset="0"/>
                <a:cs typeface="Verdana" charset="0"/>
              </a:rPr>
              <a:t>Resilient Ethernet links</a:t>
            </a:r>
          </a:p>
          <a:p>
            <a:r>
              <a:rPr lang="en-US" dirty="0" smtClean="0">
                <a:ea typeface="Verdana" charset="0"/>
                <a:cs typeface="Verdana" charset="0"/>
              </a:rPr>
              <a:t>1Gbps included as standard</a:t>
            </a:r>
          </a:p>
          <a:p>
            <a:r>
              <a:rPr lang="en-US" dirty="0" smtClean="0">
                <a:ea typeface="Verdana" charset="0"/>
                <a:cs typeface="Verdana" charset="0"/>
              </a:rPr>
              <a:t>10 </a:t>
            </a:r>
            <a:r>
              <a:rPr lang="en-US" dirty="0" err="1" smtClean="0">
                <a:ea typeface="Verdana" charset="0"/>
                <a:cs typeface="Verdana" charset="0"/>
              </a:rPr>
              <a:t>Gbps</a:t>
            </a:r>
            <a:r>
              <a:rPr lang="en-US" dirty="0" smtClean="0">
                <a:ea typeface="Verdana" charset="0"/>
                <a:cs typeface="Verdana" charset="0"/>
              </a:rPr>
              <a:t> (WAN-PHY or LAN-PHY rates)</a:t>
            </a:r>
          </a:p>
          <a:p>
            <a:endParaRPr lang="en-US" dirty="0" smtClean="0">
              <a:ea typeface="Verdana" charset="0"/>
              <a:cs typeface="Verdana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Costs </a:t>
            </a:r>
            <a:r>
              <a:rPr lang="en-US" dirty="0"/>
              <a:t>Blanchardstown/Parkwest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517734"/>
            <a:ext cx="8569325" cy="4525963"/>
          </a:xfrm>
        </p:spPr>
        <p:txBody>
          <a:bodyPr/>
          <a:lstStyle/>
          <a:p>
            <a:r>
              <a:rPr lang="en-US" dirty="0" smtClean="0"/>
              <a:t>Full cabinet in </a:t>
            </a:r>
            <a:r>
              <a:rPr lang="en-US" dirty="0"/>
              <a:t>Blanchardstown/Parkwest</a:t>
            </a:r>
            <a:r>
              <a:rPr lang="en-US" dirty="0" smtClean="0"/>
              <a:t> is €12,000 per annum (ex. VAT)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(pro-rata for ¼, ½ and ¾ allotments)</a:t>
            </a:r>
          </a:p>
          <a:p>
            <a:r>
              <a:rPr lang="en-US" dirty="0" smtClean="0"/>
              <a:t>Price includes </a:t>
            </a:r>
          </a:p>
          <a:p>
            <a:pPr lvl="1"/>
            <a:r>
              <a:rPr lang="en-US" dirty="0" smtClean="0"/>
              <a:t>Power &amp; Cooling at 3.5kW per cab (pro-rata)</a:t>
            </a:r>
          </a:p>
          <a:p>
            <a:pPr lvl="1"/>
            <a:r>
              <a:rPr lang="en-US" dirty="0" smtClean="0"/>
              <a:t>24 network ports per cab (pro-rata)</a:t>
            </a:r>
          </a:p>
          <a:p>
            <a:pPr lvl="1"/>
            <a:r>
              <a:rPr lang="en-US" dirty="0" smtClean="0"/>
              <a:t>Remote hands and eyes (fair use)</a:t>
            </a:r>
          </a:p>
          <a:p>
            <a:pPr lvl="1"/>
            <a:r>
              <a:rPr lang="en-US" dirty="0" smtClean="0"/>
              <a:t>Remote KVM and Power management</a:t>
            </a:r>
          </a:p>
        </p:txBody>
      </p:sp>
    </p:spTree>
    <p:extLst>
      <p:ext uri="{BB962C8B-B14F-4D97-AF65-F5344CB8AC3E}">
        <p14:creationId xmlns:p14="http://schemas.microsoft.com/office/powerpoint/2010/main" val="4025269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Data </a:t>
            </a:r>
            <a:r>
              <a:rPr lang="en-US" dirty="0"/>
              <a:t>C</a:t>
            </a:r>
            <a:r>
              <a:rPr lang="en-US" dirty="0" smtClean="0"/>
              <a:t>entre </a:t>
            </a:r>
            <a:r>
              <a:rPr lang="en-US" dirty="0" smtClean="0"/>
              <a:t>H</a:t>
            </a:r>
            <a:r>
              <a:rPr lang="en-US" dirty="0" smtClean="0"/>
              <a:t>osting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61801" cy="45259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Facilitates clients who wish to install equipment in a managed data centre facility</a:t>
            </a:r>
          </a:p>
          <a:p>
            <a:pPr lvl="1">
              <a:defRPr/>
            </a:pPr>
            <a:r>
              <a:rPr lang="en-US" dirty="0" smtClean="0"/>
              <a:t>Business continuity (Disaster Recovery)</a:t>
            </a:r>
            <a:endParaRPr lang="en-US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lvl="1">
              <a:defRPr/>
            </a:pPr>
            <a:r>
              <a:rPr lang="en-US" dirty="0" smtClean="0"/>
              <a:t>Off-site backups</a:t>
            </a:r>
          </a:p>
          <a:p>
            <a:pPr lvl="1">
              <a:defRPr/>
            </a:pPr>
            <a:r>
              <a:rPr lang="en-US" dirty="0" smtClean="0"/>
              <a:t>Special projects</a:t>
            </a:r>
          </a:p>
          <a:p>
            <a:pPr lvl="1">
              <a:buFont typeface="Arial" charset="0"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Three data centers available: Blanchardstown and Parkwest </a:t>
            </a:r>
            <a:r>
              <a:rPr lang="en-US" dirty="0" err="1" smtClean="0">
                <a:solidFill>
                  <a:srgbClr val="000000"/>
                </a:solidFill>
              </a:rPr>
              <a:t>PoPs</a:t>
            </a:r>
            <a:r>
              <a:rPr lang="en-US" dirty="0" smtClean="0">
                <a:solidFill>
                  <a:srgbClr val="000000"/>
                </a:solidFill>
              </a:rPr>
              <a:t> and Waterford </a:t>
            </a:r>
            <a:r>
              <a:rPr lang="en-US" dirty="0" smtClean="0">
                <a:solidFill>
                  <a:srgbClr val="000000"/>
                </a:solidFill>
              </a:rPr>
              <a:t>(currently full)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Costs Waterford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Costs vary depending on Power requirements: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Electricity is metered per cab and charged quarterly in arrears based on usage:</a:t>
            </a:r>
          </a:p>
          <a:p>
            <a:pPr lvl="1"/>
            <a:r>
              <a:rPr lang="en-US" dirty="0"/>
              <a:t>1kWh is </a:t>
            </a:r>
            <a:r>
              <a:rPr lang="en-US" dirty="0" smtClean="0"/>
              <a:t>0.22246c  (0.14c </a:t>
            </a:r>
            <a:r>
              <a:rPr lang="en-US" dirty="0"/>
              <a:t>* </a:t>
            </a:r>
            <a:r>
              <a:rPr lang="en-US" dirty="0" smtClean="0"/>
              <a:t>1.4 (PUE) </a:t>
            </a:r>
            <a:r>
              <a:rPr lang="en-US" dirty="0"/>
              <a:t>* </a:t>
            </a:r>
            <a:r>
              <a:rPr lang="en-US" dirty="0" smtClean="0"/>
              <a:t>1.135 (VAT))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666647"/>
              </p:ext>
            </p:extLst>
          </p:nvPr>
        </p:nvGraphicFramePr>
        <p:xfrm>
          <a:off x="1228821" y="2403074"/>
          <a:ext cx="6686424" cy="11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606"/>
                <a:gridCol w="1671606"/>
                <a:gridCol w="1671606"/>
                <a:gridCol w="1671606"/>
              </a:tblGrid>
              <a:tr h="370840">
                <a:tc>
                  <a:txBody>
                    <a:bodyPr/>
                    <a:lstStyle/>
                    <a:p>
                      <a:pPr lvl="0"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Cooling capacity</a:t>
                      </a:r>
                      <a:endParaRPr lang="en-US" sz="1600" dirty="0">
                        <a:effectLst/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10kW</a:t>
                      </a:r>
                      <a:endParaRPr lang="en-US" sz="1600" dirty="0">
                        <a:effectLst/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15kW</a:t>
                      </a:r>
                      <a:endParaRPr lang="en-US" sz="1600" dirty="0">
                        <a:effectLst/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30kW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 dirty="0">
                        <a:effectLst/>
                        <a:latin typeface="Tahoma"/>
                        <a:ea typeface="Times New Roman"/>
                        <a:cs typeface="Times New Roman"/>
                      </a:endParaRPr>
                    </a:p>
                    <a:p>
                      <a:pPr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Cabinet Price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(per annum)</a:t>
                      </a:r>
                      <a:endParaRPr lang="en-US" sz="1600" dirty="0">
                        <a:effectLst/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€4,085</a:t>
                      </a:r>
                      <a:endParaRPr lang="en-US" sz="1600" dirty="0">
                        <a:effectLst/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€5,035</a:t>
                      </a:r>
                      <a:endParaRPr lang="en-US" sz="1600" dirty="0">
                        <a:effectLst/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"/>
                        </a:spcBef>
                        <a:spcAft>
                          <a:spcPts val="1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€7,030</a:t>
                      </a:r>
                      <a:endParaRPr lang="en-US" sz="1600" dirty="0">
                        <a:effectLst/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77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Questions ?</a:t>
            </a:r>
            <a:endParaRPr lang="en-US" dirty="0"/>
          </a:p>
        </p:txBody>
      </p:sp>
      <p:pic>
        <p:nvPicPr>
          <p:cNvPr id="43011" name="Content Placeholder 3" descr="Blanch lights out.png"/>
          <p:cNvPicPr>
            <a:picLocks noGrp="1" noChangeAspect="1"/>
          </p:cNvPicPr>
          <p:nvPr>
            <p:ph idx="1"/>
          </p:nvPr>
        </p:nvPicPr>
        <p:blipFill>
          <a:blip r:embed="rId3"/>
          <a:srcRect t="-15811" b="-15811"/>
          <a:stretch>
            <a:fillRect/>
          </a:stretch>
        </p:blipFill>
        <p:spPr>
          <a:xfrm>
            <a:off x="-685800" y="914400"/>
            <a:ext cx="10733088" cy="5668963"/>
          </a:xfr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Blanchardstown PoP</a:t>
            </a:r>
            <a:endParaRPr lang="en-US" dirty="0"/>
          </a:p>
        </p:txBody>
      </p:sp>
      <p:sp>
        <p:nvSpPr>
          <p:cNvPr id="21507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>
                <a:ea typeface="Verdana" charset="0"/>
                <a:cs typeface="Verdana" charset="0"/>
              </a:rPr>
              <a:t>Private room 1-53 (180m</a:t>
            </a:r>
            <a:r>
              <a:rPr lang="en-US" sz="2800" baseline="30000" dirty="0" smtClean="0">
                <a:ea typeface="Verdana" charset="0"/>
                <a:cs typeface="Verdana" charset="0"/>
              </a:rPr>
              <a:t>2</a:t>
            </a:r>
            <a:r>
              <a:rPr lang="en-US" sz="2800" dirty="0" smtClean="0">
                <a:ea typeface="Verdana" charset="0"/>
                <a:cs typeface="Verdana" charset="0"/>
              </a:rPr>
              <a:t>) in Digital Realty Trust  </a:t>
            </a:r>
            <a:r>
              <a:rPr lang="en-US" sz="2800" dirty="0" err="1" smtClean="0">
                <a:ea typeface="Verdana" charset="0"/>
                <a:cs typeface="Verdana" charset="0"/>
              </a:rPr>
              <a:t>Blanchardstown</a:t>
            </a:r>
            <a:endParaRPr lang="en-US" sz="2800" dirty="0" smtClean="0">
              <a:ea typeface="Verdana" charset="0"/>
              <a:cs typeface="Verdana" charset="0"/>
            </a:endParaRPr>
          </a:p>
          <a:p>
            <a:r>
              <a:rPr lang="en-US" sz="2800" dirty="0" smtClean="0">
                <a:ea typeface="Verdana" charset="0"/>
                <a:cs typeface="Verdana" charset="0"/>
              </a:rPr>
              <a:t>Power reserve of 204kW</a:t>
            </a:r>
          </a:p>
          <a:p>
            <a:r>
              <a:rPr lang="en-US" sz="2800" dirty="0" smtClean="0">
                <a:ea typeface="Verdana" charset="0"/>
                <a:cs typeface="Verdana" charset="0"/>
              </a:rPr>
              <a:t>HEAnet Services, Schools and </a:t>
            </a:r>
            <a:r>
              <a:rPr lang="en-US" sz="2800" dirty="0" smtClean="0">
                <a:ea typeface="Verdana" charset="0"/>
                <a:cs typeface="Verdana" charset="0"/>
              </a:rPr>
              <a:t>Data Centre hosting </a:t>
            </a:r>
            <a:r>
              <a:rPr lang="en-US" sz="2800" dirty="0" smtClean="0">
                <a:ea typeface="Verdana" charset="0"/>
                <a:cs typeface="Verdana" charset="0"/>
              </a:rPr>
              <a:t>PoP</a:t>
            </a:r>
          </a:p>
          <a:p>
            <a:r>
              <a:rPr lang="en-US" sz="2800" dirty="0" smtClean="0">
                <a:ea typeface="Verdana" charset="0"/>
                <a:cs typeface="Verdana" charset="0"/>
              </a:rPr>
              <a:t>17 Cabinets dedicated to </a:t>
            </a:r>
            <a:r>
              <a:rPr lang="en-US" sz="2800" dirty="0">
                <a:ea typeface="Verdana" charset="0"/>
                <a:cs typeface="Verdana" charset="0"/>
              </a:rPr>
              <a:t>D</a:t>
            </a:r>
            <a:r>
              <a:rPr lang="en-US" sz="2800" dirty="0" smtClean="0">
                <a:ea typeface="Verdana" charset="0"/>
                <a:cs typeface="Verdana" charset="0"/>
              </a:rPr>
              <a:t>ata </a:t>
            </a:r>
            <a:r>
              <a:rPr lang="en-US" sz="2800" dirty="0">
                <a:ea typeface="Verdana" charset="0"/>
                <a:cs typeface="Verdana" charset="0"/>
              </a:rPr>
              <a:t>C</a:t>
            </a:r>
            <a:r>
              <a:rPr lang="en-US" sz="2800" dirty="0" smtClean="0">
                <a:ea typeface="Verdana" charset="0"/>
                <a:cs typeface="Verdana" charset="0"/>
              </a:rPr>
              <a:t>entre hosting </a:t>
            </a:r>
            <a:r>
              <a:rPr lang="en-US" sz="2800" dirty="0" smtClean="0">
                <a:ea typeface="Verdana" charset="0"/>
                <a:cs typeface="Verdana" charset="0"/>
              </a:rPr>
              <a:t>(3¼ cabs available currently with room for extra row)</a:t>
            </a:r>
          </a:p>
          <a:p>
            <a:endParaRPr lang="en-US" dirty="0" smtClean="0">
              <a:ea typeface="Verdana" charset="0"/>
              <a:cs typeface="Verdana" charset="0"/>
            </a:endParaRPr>
          </a:p>
        </p:txBody>
      </p:sp>
      <p:pic>
        <p:nvPicPr>
          <p:cNvPr id="21508" name="Content Placeholder 5" descr="Blanch cabinet rows.pn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2428" b="-2428"/>
          <a:stretch>
            <a:fillRect/>
          </a:stretch>
        </p:blipFill>
        <p:spPr>
          <a:xfrm>
            <a:off x="4724400" y="1371600"/>
            <a:ext cx="4198938" cy="4724400"/>
          </a:xfr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Parkwest PoP</a:t>
            </a:r>
            <a:endParaRPr lang="en-US" dirty="0"/>
          </a:p>
        </p:txBody>
      </p:sp>
      <p:sp>
        <p:nvSpPr>
          <p:cNvPr id="23555" name="Content Placeholder 3"/>
          <p:cNvSpPr>
            <a:spLocks noGrp="1"/>
          </p:cNvSpPr>
          <p:nvPr>
            <p:ph sz="half" idx="1"/>
          </p:nvPr>
        </p:nvSpPr>
        <p:spPr>
          <a:xfrm>
            <a:off x="457199" y="1524000"/>
            <a:ext cx="4389097" cy="4525963"/>
          </a:xfrm>
        </p:spPr>
        <p:txBody>
          <a:bodyPr/>
          <a:lstStyle/>
          <a:p>
            <a:r>
              <a:rPr lang="en-US" sz="2800" dirty="0">
                <a:ea typeface="Verdana" charset="0"/>
                <a:cs typeface="Verdana" charset="0"/>
              </a:rPr>
              <a:t>Private caged space (</a:t>
            </a:r>
            <a:r>
              <a:rPr lang="en-US" sz="2800" dirty="0" smtClean="0">
                <a:ea typeface="Verdana" charset="0"/>
                <a:cs typeface="Verdana" charset="0"/>
              </a:rPr>
              <a:t>100m</a:t>
            </a:r>
            <a:r>
              <a:rPr lang="en-US" sz="2800" baseline="30000" dirty="0" smtClean="0">
                <a:ea typeface="Verdana" charset="0"/>
                <a:cs typeface="Verdana" charset="0"/>
              </a:rPr>
              <a:t>2</a:t>
            </a:r>
            <a:r>
              <a:rPr lang="en-US" sz="2800" dirty="0" smtClean="0">
                <a:ea typeface="Verdana" charset="0"/>
                <a:cs typeface="Verdana" charset="0"/>
              </a:rPr>
              <a:t>) in </a:t>
            </a:r>
            <a:r>
              <a:rPr lang="en-US" sz="2800" dirty="0" err="1" smtClean="0">
                <a:ea typeface="Verdana" charset="0"/>
                <a:cs typeface="Verdana" charset="0"/>
              </a:rPr>
              <a:t>Interxion</a:t>
            </a:r>
            <a:r>
              <a:rPr lang="en-US" sz="2800" dirty="0" smtClean="0">
                <a:ea typeface="Verdana" charset="0"/>
                <a:cs typeface="Verdana" charset="0"/>
              </a:rPr>
              <a:t> DUB01 in </a:t>
            </a:r>
            <a:r>
              <a:rPr lang="en-US" sz="2800" dirty="0" smtClean="0">
                <a:ea typeface="Verdana" charset="0"/>
                <a:cs typeface="Verdana" charset="0"/>
              </a:rPr>
              <a:t>Parkwest.</a:t>
            </a:r>
            <a:endParaRPr lang="en-US" sz="2800" dirty="0" smtClean="0">
              <a:ea typeface="Verdana" charset="0"/>
              <a:cs typeface="Verdana" charset="0"/>
            </a:endParaRPr>
          </a:p>
          <a:p>
            <a:r>
              <a:rPr lang="en-US" sz="2800" dirty="0" smtClean="0">
                <a:ea typeface="Verdana" charset="0"/>
                <a:cs typeface="Verdana" charset="0"/>
              </a:rPr>
              <a:t>Power reserve of 108kW</a:t>
            </a:r>
          </a:p>
          <a:p>
            <a:r>
              <a:rPr lang="en-US" sz="2800" dirty="0" smtClean="0">
                <a:ea typeface="Verdana" charset="0"/>
                <a:cs typeface="Verdana" charset="0"/>
              </a:rPr>
              <a:t>HEAnet Services, Network Operations (DR), Schools and </a:t>
            </a:r>
            <a:r>
              <a:rPr lang="en-US" sz="2800" dirty="0" smtClean="0">
                <a:ea typeface="Verdana" charset="0"/>
                <a:cs typeface="Verdana" charset="0"/>
              </a:rPr>
              <a:t>Data </a:t>
            </a:r>
            <a:r>
              <a:rPr lang="en-US" sz="2800" dirty="0">
                <a:ea typeface="Verdana" charset="0"/>
                <a:cs typeface="Verdana" charset="0"/>
              </a:rPr>
              <a:t>C</a:t>
            </a:r>
            <a:r>
              <a:rPr lang="en-US" sz="2800" dirty="0" smtClean="0">
                <a:ea typeface="Verdana" charset="0"/>
                <a:cs typeface="Verdana" charset="0"/>
              </a:rPr>
              <a:t>entre hosting </a:t>
            </a:r>
            <a:r>
              <a:rPr lang="en-US" sz="2800" dirty="0" smtClean="0">
                <a:ea typeface="Verdana" charset="0"/>
                <a:cs typeface="Verdana" charset="0"/>
              </a:rPr>
              <a:t>PoP</a:t>
            </a:r>
          </a:p>
          <a:p>
            <a:r>
              <a:rPr lang="en-US" sz="2800" dirty="0" smtClean="0">
                <a:ea typeface="Verdana" charset="0"/>
                <a:cs typeface="Verdana" charset="0"/>
              </a:rPr>
              <a:t>10 Cabinets for </a:t>
            </a:r>
            <a:r>
              <a:rPr lang="en-US" sz="2800" dirty="0" smtClean="0">
                <a:ea typeface="Verdana" charset="0"/>
                <a:cs typeface="Verdana" charset="0"/>
              </a:rPr>
              <a:t>Data Centre hosting </a:t>
            </a:r>
            <a:r>
              <a:rPr lang="en-US" sz="2800" dirty="0" smtClean="0">
                <a:ea typeface="Verdana" charset="0"/>
                <a:cs typeface="Verdana" charset="0"/>
              </a:rPr>
              <a:t>equipment (3½ cabs available)</a:t>
            </a:r>
          </a:p>
          <a:p>
            <a:endParaRPr lang="en-US" dirty="0" smtClean="0">
              <a:ea typeface="Verdana" charset="0"/>
              <a:cs typeface="Verdana" charset="0"/>
            </a:endParaRPr>
          </a:p>
        </p:txBody>
      </p:sp>
      <p:pic>
        <p:nvPicPr>
          <p:cNvPr id="23556" name="Content Placeholder 5" descr="Parkwest cabinets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33984" b="-33984"/>
          <a:stretch>
            <a:fillRect/>
          </a:stretch>
        </p:blipFill>
        <p:spPr>
          <a:xfrm>
            <a:off x="4953000" y="1524000"/>
            <a:ext cx="4038600" cy="4525963"/>
          </a:xfr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Waterford Data </a:t>
            </a:r>
            <a:r>
              <a:rPr lang="en-US" dirty="0"/>
              <a:t>C</a:t>
            </a:r>
            <a:r>
              <a:rPr lang="en-US" dirty="0" smtClean="0"/>
              <a:t>entre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204367"/>
            <a:ext cx="4218920" cy="4525963"/>
          </a:xfrm>
        </p:spPr>
        <p:txBody>
          <a:bodyPr/>
          <a:lstStyle/>
          <a:p>
            <a:r>
              <a:rPr lang="en-US" sz="2600" dirty="0" smtClean="0"/>
              <a:t>Shared data </a:t>
            </a:r>
            <a:r>
              <a:rPr lang="en-US" sz="2600" dirty="0" err="1" smtClean="0"/>
              <a:t>centre</a:t>
            </a:r>
            <a:r>
              <a:rPr lang="en-US" sz="2600" dirty="0" smtClean="0"/>
              <a:t> space with WIT infrastructure</a:t>
            </a:r>
          </a:p>
          <a:p>
            <a:r>
              <a:rPr lang="en-US" sz="2600" dirty="0" smtClean="0"/>
              <a:t>Power reserve of 210kW; 30kW, 15kW and 10kW rated cabs</a:t>
            </a:r>
          </a:p>
          <a:p>
            <a:r>
              <a:rPr lang="en-US" sz="2600" dirty="0" smtClean="0"/>
              <a:t>HEAnet Services &amp; </a:t>
            </a:r>
            <a:r>
              <a:rPr lang="en-US" sz="2600" dirty="0" smtClean="0"/>
              <a:t>Data </a:t>
            </a:r>
            <a:r>
              <a:rPr lang="en-US" sz="2600" dirty="0" err="1" smtClean="0"/>
              <a:t>centre</a:t>
            </a:r>
            <a:r>
              <a:rPr lang="en-US" sz="2600" dirty="0" smtClean="0"/>
              <a:t> hosting </a:t>
            </a:r>
            <a:r>
              <a:rPr lang="en-US" sz="2600" dirty="0" smtClean="0"/>
              <a:t>PoP</a:t>
            </a:r>
          </a:p>
          <a:p>
            <a:r>
              <a:rPr lang="en-US" sz="2600" dirty="0" smtClean="0"/>
              <a:t>11 Cabinets dedicated to </a:t>
            </a:r>
            <a:r>
              <a:rPr lang="en-US" sz="2600" dirty="0" smtClean="0"/>
              <a:t>Data </a:t>
            </a:r>
            <a:r>
              <a:rPr lang="en-US" sz="2600" dirty="0" err="1" smtClean="0"/>
              <a:t>centre</a:t>
            </a:r>
            <a:r>
              <a:rPr lang="en-US" sz="2600" dirty="0" smtClean="0"/>
              <a:t> hosting </a:t>
            </a:r>
            <a:r>
              <a:rPr lang="en-US" sz="2600" dirty="0" smtClean="0"/>
              <a:t>(1/2 cab @ 10kW currently available)</a:t>
            </a:r>
          </a:p>
          <a:p>
            <a:r>
              <a:rPr lang="en-US" sz="2600" dirty="0" smtClean="0"/>
              <a:t>Home of </a:t>
            </a:r>
            <a:r>
              <a:rPr lang="en-US" sz="2600" dirty="0" err="1" smtClean="0"/>
              <a:t>Fionn</a:t>
            </a:r>
            <a:r>
              <a:rPr lang="en-US" sz="2600" dirty="0" smtClean="0"/>
              <a:t>, ICHEC’s newest Supercomputer</a:t>
            </a:r>
            <a:endParaRPr lang="en-US" sz="2600" dirty="0"/>
          </a:p>
        </p:txBody>
      </p:sp>
      <p:pic>
        <p:nvPicPr>
          <p:cNvPr id="6" name="Content Placeholder 5" descr="11801149283_081bac38a4_b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r="17845"/>
          <a:stretch>
            <a:fillRect/>
          </a:stretch>
        </p:blipFill>
        <p:spPr>
          <a:xfrm>
            <a:off x="4978085" y="1377545"/>
            <a:ext cx="4038600" cy="4525963"/>
          </a:xfrm>
        </p:spPr>
      </p:pic>
    </p:spTree>
    <p:extLst>
      <p:ext uri="{BB962C8B-B14F-4D97-AF65-F5344CB8AC3E}">
        <p14:creationId xmlns:p14="http://schemas.microsoft.com/office/powerpoint/2010/main" val="3304732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Value Added Services</a:t>
            </a:r>
            <a:endParaRPr lang="en-US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Verdana" charset="0"/>
                <a:cs typeface="Verdana" charset="0"/>
              </a:rPr>
              <a:t>Power and Cooling</a:t>
            </a:r>
          </a:p>
          <a:p>
            <a:r>
              <a:rPr lang="en-US" b="0" smtClean="0">
                <a:solidFill>
                  <a:srgbClr val="A6A6A6"/>
                </a:solidFill>
                <a:ea typeface="Verdana" charset="0"/>
                <a:cs typeface="Verdana" charset="0"/>
              </a:rPr>
              <a:t>Remote KVM</a:t>
            </a:r>
          </a:p>
          <a:p>
            <a:r>
              <a:rPr lang="en-US" b="0" smtClean="0">
                <a:solidFill>
                  <a:srgbClr val="A6A6A6"/>
                </a:solidFill>
                <a:ea typeface="Verdana" charset="0"/>
                <a:cs typeface="Verdana" charset="0"/>
              </a:rPr>
              <a:t>Shared Storage</a:t>
            </a:r>
          </a:p>
          <a:p>
            <a:r>
              <a:rPr lang="en-US" b="0" smtClean="0">
                <a:solidFill>
                  <a:srgbClr val="A6A6A6"/>
                </a:solidFill>
                <a:ea typeface="Verdana" charset="0"/>
                <a:cs typeface="Verdana" charset="0"/>
              </a:rPr>
              <a:t>LAN Extensions</a:t>
            </a:r>
          </a:p>
          <a:p>
            <a:r>
              <a:rPr lang="en-US" b="0" smtClean="0">
                <a:solidFill>
                  <a:srgbClr val="A6A6A6"/>
                </a:solidFill>
                <a:ea typeface="Verdana" charset="0"/>
                <a:cs typeface="Verdana" charset="0"/>
              </a:rPr>
              <a:t>Connectivity Options</a:t>
            </a:r>
          </a:p>
          <a:p>
            <a:endParaRPr lang="en-US" smtClean="0">
              <a:ea typeface="Verdana" charset="0"/>
              <a:cs typeface="Verdana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Power and Cooling</a:t>
            </a:r>
            <a:endParaRPr lang="en-US" dirty="0"/>
          </a:p>
        </p:txBody>
      </p:sp>
      <p:sp>
        <p:nvSpPr>
          <p:cNvPr id="25603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101155"/>
            <a:ext cx="4191000" cy="5413584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>
                <a:ea typeface="Verdana" charset="0"/>
                <a:cs typeface="Verdana" charset="0"/>
              </a:rPr>
              <a:t>3.5kW (16 Amps) available per cab (Blanch &amp; Parkwest)</a:t>
            </a:r>
          </a:p>
          <a:p>
            <a:r>
              <a:rPr lang="en-US" sz="2800" dirty="0" err="1">
                <a:ea typeface="Verdana" charset="0"/>
                <a:cs typeface="Verdana" charset="0"/>
              </a:rPr>
              <a:t>e</a:t>
            </a:r>
            <a:r>
              <a:rPr lang="en-US" sz="2800" dirty="0" err="1" smtClean="0">
                <a:ea typeface="Verdana" charset="0"/>
                <a:cs typeface="Verdana" charset="0"/>
              </a:rPr>
              <a:t>.g</a:t>
            </a:r>
            <a:r>
              <a:rPr lang="en-US" sz="2800" dirty="0" smtClean="0">
                <a:ea typeface="Verdana" charset="0"/>
                <a:cs typeface="Verdana" charset="0"/>
              </a:rPr>
              <a:t>: 3x SAN, 6x 2U server, 12x switches / appliances</a:t>
            </a:r>
          </a:p>
          <a:p>
            <a:r>
              <a:rPr lang="en-US" sz="2800" dirty="0" smtClean="0">
                <a:ea typeface="Verdana" charset="0"/>
                <a:cs typeface="Verdana" charset="0"/>
              </a:rPr>
              <a:t>Power allocation included in Annual Charge per cabinet</a:t>
            </a:r>
          </a:p>
          <a:p>
            <a:r>
              <a:rPr lang="en-US" sz="2800" dirty="0" smtClean="0">
                <a:ea typeface="Verdana" charset="0"/>
                <a:cs typeface="Verdana" charset="0"/>
              </a:rPr>
              <a:t>Redundant A + B power feeds, backed by UPS and generators</a:t>
            </a:r>
          </a:p>
          <a:p>
            <a:r>
              <a:rPr lang="en-US" sz="2800" dirty="0" smtClean="0">
                <a:ea typeface="Verdana" charset="0"/>
                <a:cs typeface="Verdana" charset="0"/>
              </a:rPr>
              <a:t>Remotely accessible Power Distribution Units</a:t>
            </a:r>
            <a:endParaRPr lang="en-US" dirty="0" smtClean="0">
              <a:ea typeface="Verdana" charset="0"/>
              <a:cs typeface="Verdana" charset="0"/>
            </a:endParaRPr>
          </a:p>
          <a:p>
            <a:endParaRPr lang="en-US" dirty="0" smtClean="0">
              <a:ea typeface="Verdana" charset="0"/>
              <a:cs typeface="Verdana" charset="0"/>
            </a:endParaRPr>
          </a:p>
        </p:txBody>
      </p:sp>
      <p:pic>
        <p:nvPicPr>
          <p:cNvPr id="25604" name="Content Placeholder 5" descr="PDU outlets.pn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-10013" r="-10013"/>
          <a:stretch>
            <a:fillRect/>
          </a:stretch>
        </p:blipFill>
        <p:spPr>
          <a:xfrm>
            <a:off x="4648200" y="1220860"/>
            <a:ext cx="4038600" cy="4525963"/>
          </a:xfr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Monitored Power Usage</a:t>
            </a:r>
            <a:endParaRPr lang="en-US" dirty="0"/>
          </a:p>
        </p:txBody>
      </p:sp>
      <p:pic>
        <p:nvPicPr>
          <p:cNvPr id="26627" name="Content Placeholder 3" descr="pdu-usage.png"/>
          <p:cNvPicPr>
            <a:picLocks noGrp="1" noChangeAspect="1"/>
          </p:cNvPicPr>
          <p:nvPr>
            <p:ph idx="1"/>
          </p:nvPr>
        </p:nvPicPr>
        <p:blipFill>
          <a:blip r:embed="rId3"/>
          <a:srcRect t="-20142" b="-20142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831061" y="1512846"/>
            <a:ext cx="5731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Aggregate power graphs per-PDU (per-outlet not available)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Value Added Services</a:t>
            </a:r>
            <a:endParaRPr 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569325" cy="4525963"/>
          </a:xfrm>
        </p:spPr>
        <p:txBody>
          <a:bodyPr/>
          <a:lstStyle/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Power and Cooling</a:t>
            </a:r>
          </a:p>
          <a:p>
            <a:r>
              <a:rPr lang="en-US" dirty="0" smtClean="0">
                <a:ea typeface="Verdana" charset="0"/>
                <a:cs typeface="Verdana" charset="0"/>
              </a:rPr>
              <a:t>Remote KVM</a:t>
            </a:r>
          </a:p>
          <a:p>
            <a:r>
              <a:rPr lang="en-US" b="0" dirty="0" err="1" smtClean="0">
                <a:solidFill>
                  <a:srgbClr val="A6A6A6"/>
                </a:solidFill>
                <a:ea typeface="Verdana" charset="0"/>
                <a:cs typeface="Verdana" charset="0"/>
              </a:rPr>
              <a:t>EduStorage</a:t>
            </a:r>
            <a:endParaRPr lang="en-US" b="0" dirty="0" smtClean="0">
              <a:solidFill>
                <a:srgbClr val="A6A6A6"/>
              </a:solidFill>
              <a:ea typeface="Verdana" charset="0"/>
              <a:cs typeface="Verdana" charset="0"/>
            </a:endParaRPr>
          </a:p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LAN Extensions</a:t>
            </a:r>
          </a:p>
          <a:p>
            <a:r>
              <a:rPr lang="en-US" b="0" dirty="0" smtClean="0">
                <a:solidFill>
                  <a:srgbClr val="A6A6A6"/>
                </a:solidFill>
                <a:ea typeface="Verdana" charset="0"/>
                <a:cs typeface="Verdana" charset="0"/>
              </a:rPr>
              <a:t>Connectivity Options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HEAnet PPP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606</Words>
  <Application>Microsoft Macintosh PowerPoint</Application>
  <PresentationFormat>On-screen Show (4:3)</PresentationFormat>
  <Paragraphs>131</Paragraphs>
  <Slides>21</Slides>
  <Notes>18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HEAnet PPP Template</vt:lpstr>
      <vt:lpstr>Data Centre Hosting with HEAnet</vt:lpstr>
      <vt:lpstr>Data Centre Hosting</vt:lpstr>
      <vt:lpstr>Blanchardstown PoP</vt:lpstr>
      <vt:lpstr>Parkwest PoP</vt:lpstr>
      <vt:lpstr>Waterford Data Centre</vt:lpstr>
      <vt:lpstr>Value Added Services</vt:lpstr>
      <vt:lpstr>Power and Cooling</vt:lpstr>
      <vt:lpstr>Monitored Power Usage</vt:lpstr>
      <vt:lpstr>Value Added Services</vt:lpstr>
      <vt:lpstr>Remote/Local KVM</vt:lpstr>
      <vt:lpstr>Remote KVM Access</vt:lpstr>
      <vt:lpstr>Accessing Your Servers</vt:lpstr>
      <vt:lpstr>Value Added Services</vt:lpstr>
      <vt:lpstr>EduStorage</vt:lpstr>
      <vt:lpstr>Value Added Services</vt:lpstr>
      <vt:lpstr>LAN Extensions</vt:lpstr>
      <vt:lpstr>Value Added Services</vt:lpstr>
      <vt:lpstr>Connectivity Options</vt:lpstr>
      <vt:lpstr>Costs Blanchardstown/Parkwest</vt:lpstr>
      <vt:lpstr>Costs Waterford</vt:lpstr>
      <vt:lpstr>Questions ?</vt:lpstr>
    </vt:vector>
  </TitlesOfParts>
  <Company>HEAnet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Co-locating with HEAnet</dc:title>
  <dc:creator>Orla McGann</dc:creator>
  <cp:lastModifiedBy>Orla McGann</cp:lastModifiedBy>
  <cp:revision>19</cp:revision>
  <dcterms:created xsi:type="dcterms:W3CDTF">2011-11-01T10:29:30Z</dcterms:created>
  <dcterms:modified xsi:type="dcterms:W3CDTF">2014-11-20T09:21:38Z</dcterms:modified>
</cp:coreProperties>
</file>