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8" r:id="rId12"/>
    <p:sldId id="307" r:id="rId13"/>
    <p:sldId id="309" r:id="rId14"/>
    <p:sldId id="310" r:id="rId15"/>
    <p:sldId id="311" r:id="rId16"/>
    <p:sldId id="29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-9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3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endParaRPr lang="en-IE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fld id="{E2E440E8-0A7A-4A44-BFD5-EF1FC91B82E0}" type="datetime1">
              <a:rPr lang="en-IE"/>
              <a:pPr lvl="0"/>
              <a:t>19/11/14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endParaRPr lang="en-I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  <a:cs typeface="Arial"/>
              </a:defRPr>
            </a:lvl1pPr>
          </a:lstStyle>
          <a:p>
            <a:pPr lvl="0"/>
            <a:fld id="{5DBE1347-1CC8-4127-9169-B58260A5FE2D}" type="slidenum">
              <a:rPr/>
              <a:pPr lvl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33072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NDP_pref_eng.jpg"/>
          <p:cNvPicPr>
            <a:picLocks noChangeAspect="1"/>
          </p:cNvPicPr>
          <p:nvPr/>
        </p:nvPicPr>
        <p:blipFill>
          <a:blip r:embed="rId2" cstate="print"/>
          <a:srcRect l="17299" t="23534" r="18448" b="26038"/>
          <a:stretch>
            <a:fillRect/>
          </a:stretch>
        </p:blipFill>
        <p:spPr>
          <a:xfrm>
            <a:off x="215898" y="6108704"/>
            <a:ext cx="971550" cy="5603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4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spcBef>
                <a:spcPts val="700"/>
              </a:spcBef>
              <a:buNone/>
              <a:defRPr sz="2800">
                <a:solidFill>
                  <a:srgbClr val="4F81BD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5396E7-EE42-4E35-87A8-122BD368BEA9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8CD8411-A841-449D-A2CA-AE1375BA6884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826078"/>
            <a:ext cx="2057400" cy="5483245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826078"/>
            <a:ext cx="6019796" cy="548324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908D09-430F-4A4C-822C-87E1D7A415FC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CF0288-44A2-45F0-980C-48AF9E0EB613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 i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43ADEF-A943-4B2B-B37B-92FEFE7CDA7F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77279D-B73A-43C2-BEFE-B22DBA3F3D05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defRPr/>
            </a:lvl3pPr>
            <a:lvl4pPr>
              <a:spcBef>
                <a:spcPts val="500"/>
              </a:spcBef>
              <a:defRPr sz="20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defRPr/>
            </a:lvl3pPr>
            <a:lvl4pPr>
              <a:spcBef>
                <a:spcPts val="500"/>
              </a:spcBef>
              <a:defRPr sz="20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242C80-5D6B-451A-BF00-A5B4CC002152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B2AC3A-9061-4823-9978-92DC6298EE1A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>
                <a:solidFill>
                  <a:srgbClr val="0070C0"/>
                </a:solidFill>
              </a:defRPr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42ECA6-2926-41FC-9B39-BE7FB5AB29E7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C3D417-8270-4BE4-AEC3-8CFB75462D72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9C8178-EC8F-409A-867F-0D900EEAD5B8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6664FC-18EF-4E52-87A2-C07DC0B81601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860BA5-DE17-449C-917A-C1FBBEC235B2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3EB494F-C512-4D55-8EB8-3C1996621DFC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825502"/>
            <a:ext cx="3008311" cy="720748"/>
          </a:xfrm>
        </p:spPr>
        <p:txBody>
          <a:bodyPr anchor="b" anchorCtr="0"/>
          <a:lstStyle>
            <a:lvl1pPr algn="l">
              <a:defRPr sz="20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825502"/>
            <a:ext cx="5111752" cy="5411803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defRPr/>
            </a:lvl3pPr>
            <a:lvl4pPr>
              <a:spcBef>
                <a:spcPts val="500"/>
              </a:spcBef>
              <a:defRPr sz="2000"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546250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98CA8A-4527-46BE-A94D-31F501C873EB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728A473-CDB4-4BD4-ADF1-E78CDD45BFA7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937723"/>
            <a:ext cx="5486400" cy="566735"/>
          </a:xfrm>
        </p:spPr>
        <p:txBody>
          <a:bodyPr anchor="b" anchorCtr="0"/>
          <a:lstStyle>
            <a:lvl1pPr algn="l">
              <a:defRPr sz="20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851470"/>
            <a:ext cx="5486400" cy="40132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icon to add picture</a:t>
            </a:r>
            <a:endParaRPr lang="en-IE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504459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8DDEFF-179C-43BA-9754-AA83E8626577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1D8DCE4-B76C-414F-A9DB-B92E47BDB07D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3DB7DC-0DB5-4B2E-814F-7386313A28CC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I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DD3C1C-F6BE-4A96-B112-44C6AE760736}" type="slidenum">
              <a:rPr/>
              <a:pPr lvl="0"/>
              <a:t>‹#›</a:t>
            </a:fld>
            <a:endParaRPr lang="en-IE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ppt_template_01d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1"/>
          <p:cNvSpPr txBox="1">
            <a:spLocks noGrp="1"/>
          </p:cNvSpPr>
          <p:nvPr>
            <p:ph type="title"/>
          </p:nvPr>
        </p:nvSpPr>
        <p:spPr>
          <a:xfrm>
            <a:off x="1908179" y="-171450"/>
            <a:ext cx="723582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4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1500192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81DF5787-F996-470D-863D-F70187A3B0E9}" type="datetime1">
              <a:rPr lang="en-US"/>
              <a:pPr lvl="0"/>
              <a:t>19/11/14</a:t>
            </a:fld>
            <a:endParaRPr lang="en-IE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643317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IE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IE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2274EEC-E3AE-425C-85B6-2C73D929AB5C}" type="slidenum">
              <a:rPr/>
              <a:pPr lvl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xmlns:p14="http://schemas.microsoft.com/office/powerpoint/2010/main"/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3600" b="1" i="0" u="none" strike="noStrike" kern="1200" cap="none" spc="0" baseline="0">
          <a:solidFill>
            <a:srgbClr val="FFFFFF"/>
          </a:solidFill>
          <a:effectLst>
            <a:outerShdw dist="38096" dir="2700000">
              <a:srgbClr val="000000"/>
            </a:outerShdw>
          </a:effectLst>
          <a:uFillTx/>
          <a:latin typeface="Calibri"/>
          <a:ea typeface="Verdana" pitchFamily="34"/>
          <a:cs typeface="Verdana" pitchFamily="34"/>
        </a:defRPr>
      </a:lvl1pPr>
    </p:titleStyle>
    <p:bodyStyle>
      <a:lvl1pPr marL="342900" marR="0" lvl="0" indent="-342900" algn="l" defTabSz="914400" rtl="0" fontAlgn="auto" hangingPunct="0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en-US" sz="3200" b="1" i="0" u="none" strike="noStrike" kern="1200" cap="none" spc="0" baseline="0">
          <a:solidFill>
            <a:srgbClr val="000000"/>
          </a:solidFill>
          <a:uFillTx/>
          <a:latin typeface="Calibri"/>
          <a:ea typeface="Verdana" pitchFamily="34"/>
          <a:cs typeface="Verdana" pitchFamily="34"/>
        </a:defRPr>
      </a:lvl1pPr>
      <a:lvl2pPr marL="742950" marR="0" lvl="1" indent="-285750" algn="l" defTabSz="914400" rtl="0" fontAlgn="auto" hangingPunct="0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en-US" sz="2800" b="1" i="0" u="none" strike="noStrike" kern="1200" cap="none" spc="0" baseline="0">
          <a:solidFill>
            <a:srgbClr val="4F81BD"/>
          </a:solidFill>
          <a:uFillTx/>
          <a:latin typeface="Calibri"/>
          <a:ea typeface="Verdana" pitchFamily="34"/>
          <a:cs typeface="Verdana" pitchFamily="34"/>
        </a:defRPr>
      </a:lvl2pPr>
      <a:lvl3pPr marL="1250954" marR="0" lvl="2" indent="-336554" algn="l" defTabSz="914400" rtl="0" fontAlgn="auto" hangingPunct="0">
        <a:lnSpc>
          <a:spcPct val="100000"/>
        </a:lnSpc>
        <a:spcBef>
          <a:spcPts val="600"/>
        </a:spcBef>
        <a:spcAft>
          <a:spcPts val="0"/>
        </a:spcAft>
        <a:buSzPct val="100000"/>
        <a:buFont typeface="Wingdings" pitchFamily="2"/>
        <a:buChar char="ü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  <a:ea typeface="Verdana" pitchFamily="34"/>
          <a:cs typeface="Verdana" pitchFamily="34"/>
        </a:defRPr>
      </a:lvl3pPr>
      <a:lvl4pPr marL="1600200" marR="0" lvl="3" indent="-228600" algn="l" defTabSz="914400" rtl="0" fontAlgn="auto" hangingPunct="0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–"/>
        <a:tabLst/>
        <a:defRPr lang="en-US" sz="2400" b="0" i="1" u="none" strike="noStrike" kern="1200" cap="none" spc="0" baseline="0">
          <a:solidFill>
            <a:srgbClr val="4F81BD"/>
          </a:solidFill>
          <a:uFillTx/>
          <a:latin typeface="Calibri"/>
          <a:ea typeface="Verdana" pitchFamily="34"/>
          <a:cs typeface="Verdana" pitchFamily="34"/>
        </a:defRPr>
      </a:lvl4pPr>
      <a:lvl5pPr marL="2057400" marR="0" lvl="4" indent="-228600" algn="l" defTabSz="914400" rtl="0" fontAlgn="auto" hangingPunct="0">
        <a:lnSpc>
          <a:spcPct val="100000"/>
        </a:lnSpc>
        <a:spcBef>
          <a:spcPts val="500"/>
        </a:spcBef>
        <a:spcAft>
          <a:spcPts val="0"/>
        </a:spcAft>
        <a:buSzPct val="100000"/>
        <a:buFont typeface="Wingdings" pitchFamily="2"/>
        <a:buChar char="§"/>
        <a:tabLst/>
        <a:defRPr lang="en-US" sz="2000" b="0" i="0" u="none" strike="noStrike" kern="1200" cap="none" spc="0" baseline="0">
          <a:solidFill>
            <a:srgbClr val="7F7F7F"/>
          </a:solidFill>
          <a:uFillTx/>
          <a:latin typeface="Calibri"/>
          <a:ea typeface="Verdana" pitchFamily="34"/>
          <a:cs typeface="Verdana" pitchFamily="34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hangingPunct="1"/>
            <a:r>
              <a:rPr lang="en-IE" dirty="0" smtClean="0"/>
              <a:t>Edugate</a:t>
            </a:r>
            <a:endParaRPr lang="en-IE" dirty="0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hangingPunct="1">
              <a:spcBef>
                <a:spcPts val="900"/>
              </a:spcBef>
            </a:pPr>
            <a:r>
              <a:rPr lang="en-IE" sz="3600" dirty="0" smtClean="0"/>
              <a:t>Glenn Wearen</a:t>
            </a:r>
          </a:p>
          <a:p>
            <a:pPr lvl="0" hangingPunct="1">
              <a:spcBef>
                <a:spcPts val="900"/>
              </a:spcBef>
            </a:pPr>
            <a:endParaRPr lang="en-IE" sz="3600" dirty="0"/>
          </a:p>
          <a:p>
            <a:pPr lvl="0" hangingPunct="1">
              <a:spcBef>
                <a:spcPts val="900"/>
              </a:spcBef>
            </a:pPr>
            <a:r>
              <a:rPr lang="en-IE" sz="3600" dirty="0" smtClean="0"/>
              <a:t>@EdugateIE</a:t>
            </a:r>
          </a:p>
        </p:txBody>
      </p:sp>
      <p:sp>
        <p:nvSpPr>
          <p:cNvPr id="4" name="Footer Placeholder 3"/>
          <p:cNvSpPr txBox="1"/>
          <p:nvPr/>
        </p:nvSpPr>
        <p:spPr>
          <a:xfrm>
            <a:off x="4643442" y="6237286"/>
            <a:ext cx="3976689" cy="41275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07FCD5E-B5B0-4449-B808-F727137B55E2}" type="datetime3">
              <a:rPr lang="en-IE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19 November 2014</a:t>
            </a:fld>
            <a:endParaRPr lang="en-IE" sz="2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Benefits for libraries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Benefits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Personalisation</a:t>
            </a:r>
            <a:endParaRPr lang="en-IE" dirty="0"/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Endnote web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Refworks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Alerts/notificaitons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Saved searches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No register &amp; login attrition</a:t>
            </a:r>
          </a:p>
          <a:p>
            <a:pPr marL="457200" lvl="1" indent="0" hangingPunct="1">
              <a:buClr>
                <a:srgbClr val="4F81BD"/>
              </a:buClr>
              <a:buNone/>
            </a:pPr>
            <a:endParaRPr lang="en-IE" dirty="0" smtClean="0"/>
          </a:p>
          <a:p>
            <a:pPr marL="457200" lvl="1" indent="0" hangingPunct="1">
              <a:buClr>
                <a:srgbClr val="4F81BD"/>
              </a:buClr>
              <a:buNone/>
            </a:pPr>
            <a:r>
              <a:rPr lang="en-IE" i="1" dirty="0" smtClean="0"/>
              <a:t>“An IP address is not the same as a user”</a:t>
            </a:r>
          </a:p>
          <a:p>
            <a:pPr lvl="0" hangingPunct="1">
              <a:buClr>
                <a:srgbClr val="4F81BD"/>
              </a:buClr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699377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Benefits for libraries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Benefits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Authorisation</a:t>
            </a:r>
            <a:endParaRPr lang="en-IE" dirty="0"/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By affiliation (e.g. staff-only)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Individual users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By department*</a:t>
            </a:r>
          </a:p>
          <a:p>
            <a:pPr lvl="1" hangingPunct="1">
              <a:buClr>
                <a:srgbClr val="4F81BD"/>
              </a:buClr>
            </a:pPr>
            <a:endParaRPr lang="en-IE" dirty="0" smtClean="0"/>
          </a:p>
          <a:p>
            <a:pPr marL="457200" lvl="1" indent="0" hangingPunct="1">
              <a:buClr>
                <a:srgbClr val="4F81BD"/>
              </a:buClr>
              <a:buNone/>
            </a:pPr>
            <a:r>
              <a:rPr lang="en-IE" i="1" dirty="0" smtClean="0"/>
              <a:t>“lower license fee, or negotiation tactic”</a:t>
            </a:r>
          </a:p>
          <a:p>
            <a:pPr lvl="0" hangingPunct="1">
              <a:buClr>
                <a:srgbClr val="4F81BD"/>
              </a:buClr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884826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Benefits for libraries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Benefits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Statistics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Not COUNTER compliant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Per-publisher </a:t>
            </a:r>
            <a:r>
              <a:rPr lang="en-IE" i="1" dirty="0" smtClean="0"/>
              <a:t>only</a:t>
            </a:r>
            <a:endParaRPr lang="en-IE" dirty="0" smtClean="0"/>
          </a:p>
          <a:p>
            <a:pPr lvl="0" hangingPunct="1">
              <a:buClr>
                <a:srgbClr val="4F81BD"/>
              </a:buClr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239527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Benefits for libraries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Benefits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Shibboleth by default?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WAYFless URL / WAYFless link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Forces login via Shibboleth, bypassing proxy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Suited to digital content (delivered direct to user)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WAYFless link to publisher, publisher database or journal, not per-journal or per-article*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Preperation for IPv6</a:t>
            </a:r>
            <a:endParaRPr lang="en-IE" dirty="0" smtClean="0"/>
          </a:p>
          <a:p>
            <a:pPr lvl="0" hangingPunct="1">
              <a:buClr>
                <a:srgbClr val="4F81BD"/>
              </a:buClr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883656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Benefits for libraries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How to realise benefit</a:t>
            </a:r>
          </a:p>
          <a:p>
            <a:pPr marL="514350" lvl="0" indent="-514350" hangingPunct="1">
              <a:buClr>
                <a:srgbClr val="4F81BD"/>
              </a:buClr>
              <a:buFont typeface="+mj-lt"/>
              <a:buAutoNum type="arabicPeriod"/>
            </a:pPr>
            <a:r>
              <a:rPr lang="en-IE" dirty="0" smtClean="0"/>
              <a:t>Institution deploys IdP and joins Edugate.</a:t>
            </a:r>
          </a:p>
          <a:p>
            <a:pPr marL="514350" lvl="0" indent="-514350" hangingPunct="1">
              <a:buClr>
                <a:srgbClr val="4F81BD"/>
              </a:buClr>
              <a:buFont typeface="+mj-lt"/>
              <a:buAutoNum type="arabicPeriod"/>
            </a:pPr>
            <a:r>
              <a:rPr lang="en-IE" dirty="0" smtClean="0"/>
              <a:t>Ideal: Publisher will automatically enable Shibboleth</a:t>
            </a:r>
          </a:p>
          <a:p>
            <a:pPr marL="514350" lvl="0" indent="-514350" hangingPunct="1">
              <a:buClr>
                <a:srgbClr val="4F81BD"/>
              </a:buClr>
              <a:buFont typeface="+mj-lt"/>
              <a:buAutoNum type="arabicPeriod"/>
            </a:pPr>
            <a:r>
              <a:rPr lang="en-IE" dirty="0" smtClean="0"/>
              <a:t>Publisher enables on request only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IReL Resources requested by HEAnet on an opt-in basis</a:t>
            </a:r>
          </a:p>
          <a:p>
            <a:pPr lvl="1" hangingPunct="1">
              <a:buClr>
                <a:srgbClr val="4F81BD"/>
              </a:buClr>
            </a:pPr>
            <a:endParaRPr lang="en-IE" dirty="0"/>
          </a:p>
          <a:p>
            <a:pPr marL="457200" lvl="1" indent="0" hangingPunct="1">
              <a:buClr>
                <a:srgbClr val="4F81BD"/>
              </a:buClr>
              <a:buNone/>
            </a:pPr>
            <a:r>
              <a:rPr lang="en-IE" dirty="0" smtClean="0"/>
              <a:t>IP access is maintained (for on-campus users)</a:t>
            </a:r>
          </a:p>
          <a:p>
            <a:pPr marL="457200" lvl="1" indent="0" hangingPunct="1">
              <a:buClr>
                <a:srgbClr val="4F81BD"/>
              </a:buClr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136999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/>
              <a:t>Agenda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1">
              <a:buClr>
                <a:srgbClr val="4F81BD"/>
              </a:buClr>
            </a:pPr>
            <a:r>
              <a:rPr lang="en-IE" sz="2800" dirty="0" smtClean="0"/>
              <a:t>What Edugate is</a:t>
            </a:r>
          </a:p>
          <a:p>
            <a:pPr lvl="1" hangingPunct="1">
              <a:buClr>
                <a:srgbClr val="4F81BD"/>
              </a:buClr>
            </a:pPr>
            <a:r>
              <a:rPr lang="en-IE" sz="2400" dirty="0" smtClean="0"/>
              <a:t>SSO for web-sites </a:t>
            </a:r>
          </a:p>
          <a:p>
            <a:pPr lvl="0" hangingPunct="1">
              <a:buClr>
                <a:srgbClr val="4F81BD"/>
              </a:buClr>
            </a:pPr>
            <a:r>
              <a:rPr lang="en-IE" sz="2800" dirty="0" smtClean="0"/>
              <a:t>How it works</a:t>
            </a:r>
          </a:p>
          <a:p>
            <a:pPr lvl="1" hangingPunct="1">
              <a:buClr>
                <a:srgbClr val="4F81BD"/>
              </a:buClr>
            </a:pPr>
            <a:r>
              <a:rPr lang="en-IE" sz="2400" dirty="0" smtClean="0"/>
              <a:t>metadata, IdP, SP</a:t>
            </a:r>
          </a:p>
          <a:p>
            <a:pPr lvl="0" hangingPunct="1">
              <a:buClr>
                <a:srgbClr val="4F81BD"/>
              </a:buClr>
            </a:pPr>
            <a:r>
              <a:rPr lang="en-IE" sz="2800" dirty="0" smtClean="0"/>
              <a:t>Benefit for libraries</a:t>
            </a:r>
          </a:p>
          <a:p>
            <a:pPr lvl="1" hangingPunct="1">
              <a:buClr>
                <a:srgbClr val="4F81BD"/>
              </a:buClr>
            </a:pPr>
            <a:r>
              <a:rPr lang="en-IE" sz="2400" dirty="0" smtClean="0"/>
              <a:t>Google generation </a:t>
            </a:r>
          </a:p>
          <a:p>
            <a:pPr lvl="1" hangingPunct="1">
              <a:buClr>
                <a:srgbClr val="4F81BD"/>
              </a:buClr>
            </a:pPr>
            <a:r>
              <a:rPr lang="en-IE" sz="2400" dirty="0" smtClean="0"/>
              <a:t>DOI’s &amp; links</a:t>
            </a:r>
            <a:endParaRPr lang="en-IE" sz="2400" dirty="0"/>
          </a:p>
          <a:p>
            <a:pPr lvl="1" hangingPunct="1">
              <a:buClr>
                <a:srgbClr val="4F81BD"/>
              </a:buClr>
            </a:pPr>
            <a:r>
              <a:rPr lang="en-IE" sz="2400" dirty="0" smtClean="0"/>
              <a:t>Personalisation</a:t>
            </a:r>
          </a:p>
          <a:p>
            <a:pPr lvl="1" hangingPunct="1">
              <a:buClr>
                <a:srgbClr val="4F81BD"/>
              </a:buClr>
            </a:pPr>
            <a:r>
              <a:rPr lang="en-IE" sz="2400" dirty="0" smtClean="0"/>
              <a:t>Licence negotiation</a:t>
            </a:r>
          </a:p>
          <a:p>
            <a:pPr lvl="1" hangingPunct="1">
              <a:buClr>
                <a:srgbClr val="4F81BD"/>
              </a:buClr>
            </a:pPr>
            <a:r>
              <a:rPr lang="en-IE" sz="2400" dirty="0" smtClean="0"/>
              <a:t>Personalisation</a:t>
            </a:r>
          </a:p>
          <a:p>
            <a:pPr lvl="1" hangingPunct="1">
              <a:buClr>
                <a:srgbClr val="4F81BD"/>
              </a:buClr>
            </a:pPr>
            <a:r>
              <a:rPr lang="en-IE" sz="2400" dirty="0" smtClean="0"/>
              <a:t>SSO for library systems</a:t>
            </a:r>
          </a:p>
          <a:p>
            <a:pPr lvl="1" hangingPunct="1">
              <a:buClr>
                <a:srgbClr val="4F81BD"/>
              </a:buClr>
            </a:pP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10263172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1"/>
          </p:nvPr>
        </p:nvSpPr>
        <p:spPr/>
        <p:txBody>
          <a:bodyPr anchorCtr="1"/>
          <a:lstStyle/>
          <a:p>
            <a:pPr lvl="0" algn="ctr" hangingPunct="1">
              <a:buNone/>
            </a:pPr>
            <a:endParaRPr lang="en-IE"/>
          </a:p>
          <a:p>
            <a:pPr lvl="0" algn="ctr" hangingPunct="1">
              <a:buNone/>
            </a:pPr>
            <a:endParaRPr lang="en-IE"/>
          </a:p>
        </p:txBody>
      </p:sp>
      <p:pic>
        <p:nvPicPr>
          <p:cNvPr id="3" name="Picture 7" descr="C:\Users\fcoyle\AppData\Local\Microsoft\Windows\Temporary Internet Files\Content.IE5\SG5FD7YM\MC900441498[1]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411757" y="1628802"/>
            <a:ext cx="4248476" cy="4248476"/>
          </a:xfrm>
          <a:prstGeom prst="rect">
            <a:avLst/>
          </a:prstGeom>
          <a:solidFill>
            <a:srgbClr val="FFFFFF"/>
          </a:solidFill>
          <a:ln w="76196">
            <a:solidFill>
              <a:srgbClr val="EAEAEA"/>
            </a:solidFill>
            <a:prstDash val="solid"/>
            <a:miter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/>
              <a:t>Agenda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1">
              <a:buClr>
                <a:srgbClr val="4F81BD"/>
              </a:buClr>
            </a:pPr>
            <a:r>
              <a:rPr lang="en-IE" dirty="0" smtClean="0"/>
              <a:t>What Edugate is.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How it works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Benefit for libraries</a:t>
            </a:r>
            <a:endParaRPr lang="en-IE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What Edugate Is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Edugate is… 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A single-sign-on system 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that can be applied to any member </a:t>
            </a:r>
            <a:r>
              <a:rPr lang="en-IE" u="sng" dirty="0" smtClean="0"/>
              <a:t>web-site</a:t>
            </a:r>
          </a:p>
          <a:p>
            <a:pPr lvl="0" hangingPunct="1">
              <a:buClr>
                <a:srgbClr val="4F81BD"/>
              </a:buClr>
            </a:pPr>
            <a:r>
              <a:rPr lang="en-IE" dirty="0"/>
              <a:t>t</a:t>
            </a:r>
            <a:r>
              <a:rPr lang="en-IE" dirty="0" smtClean="0"/>
              <a:t>hat permits users from any member HEI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to login without needing another username and password</a:t>
            </a:r>
          </a:p>
          <a:p>
            <a:pPr lvl="0" hangingPunct="1">
              <a:buClr>
                <a:srgbClr val="4F81BD"/>
              </a:buClr>
            </a:pPr>
            <a:r>
              <a:rPr lang="en-IE" dirty="0"/>
              <a:t>r</a:t>
            </a:r>
            <a:r>
              <a:rPr lang="en-IE" dirty="0" smtClean="0"/>
              <a:t>egardless of the users location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and be authorised access by affiliation etc.</a:t>
            </a:r>
          </a:p>
          <a:p>
            <a:pPr lvl="0" hangingPunct="1">
              <a:buClr>
                <a:srgbClr val="4F81BD"/>
              </a:buClr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15261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What Edugate Is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Why HEAnet?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Mobility</a:t>
            </a:r>
            <a:endParaRPr lang="en-IE" u="sng" dirty="0" smtClean="0"/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IPv6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Shared Services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NREN service</a:t>
            </a:r>
          </a:p>
          <a:p>
            <a:pPr lvl="0" hangingPunct="1">
              <a:buClr>
                <a:srgbClr val="4F81BD"/>
              </a:buClr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34534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How Edugate Works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800708"/>
            <a:ext cx="7983984" cy="598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6581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How Edugate Works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Edugate Metadata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*XML file distributed to all members of Edugate, containing the list of institutions and service provider authentication URL’s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File contains all members of Eduagte, and additional private resources such as campus-only services or private cloud services.</a:t>
            </a:r>
          </a:p>
          <a:p>
            <a:pPr marL="0" lvl="0" indent="0" hangingPunct="1">
              <a:buClr>
                <a:srgbClr val="4F81BD"/>
              </a:buClr>
              <a:buNone/>
            </a:pPr>
            <a:endParaRPr lang="en-IE" sz="2000" dirty="0" smtClean="0"/>
          </a:p>
          <a:p>
            <a:pPr marL="0" lvl="0" indent="0" hangingPunct="1">
              <a:buClr>
                <a:srgbClr val="4F81BD"/>
              </a:buClr>
              <a:buNone/>
            </a:pPr>
            <a:r>
              <a:rPr lang="en-IE" sz="2000" dirty="0" smtClean="0"/>
              <a:t>*Secure Assertion Markup Language (SAML)</a:t>
            </a:r>
          </a:p>
          <a:p>
            <a:pPr lvl="0" hangingPunct="1">
              <a:buClr>
                <a:srgbClr val="4F81BD"/>
              </a:buClr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654913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How Edugate Works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Edugate Metadata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36 institution IdP’s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74 member services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75 private services</a:t>
            </a:r>
          </a:p>
          <a:p>
            <a:pPr lvl="0" hangingPunct="1">
              <a:buClr>
                <a:srgbClr val="4F81BD"/>
              </a:buClr>
            </a:pPr>
            <a:r>
              <a:rPr lang="en-IE" dirty="0" smtClean="0"/>
              <a:t>Facilitating 10 million logins so far this year.</a:t>
            </a:r>
            <a:endParaRPr lang="en-IE" dirty="0" smtClean="0"/>
          </a:p>
          <a:p>
            <a:pPr lvl="0" hangingPunct="1">
              <a:buClr>
                <a:srgbClr val="4F81BD"/>
              </a:buClr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329473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Benefits for libraries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Benefits</a:t>
            </a:r>
          </a:p>
          <a:p>
            <a:pPr hangingPunct="1">
              <a:buClr>
                <a:srgbClr val="4F81BD"/>
              </a:buClr>
            </a:pPr>
            <a:r>
              <a:rPr lang="en-IE" dirty="0"/>
              <a:t>Publisher access </a:t>
            </a:r>
            <a:r>
              <a:rPr lang="en-IE" sz="2000" dirty="0" smtClean="0"/>
              <a:t>(‘Shibboleth </a:t>
            </a:r>
            <a:r>
              <a:rPr lang="en-IE" sz="2000" dirty="0"/>
              <a:t>Access’ or ‘Institutional Login</a:t>
            </a:r>
            <a:r>
              <a:rPr lang="en-IE" sz="2000" dirty="0" smtClean="0"/>
              <a:t>’)</a:t>
            </a:r>
            <a:endParaRPr lang="en-IE" sz="2000" dirty="0"/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For patrons who do not use the library website</a:t>
            </a:r>
          </a:p>
          <a:p>
            <a:pPr marL="457200" lvl="1" indent="0" algn="ctr" hangingPunct="1">
              <a:buClr>
                <a:srgbClr val="4F81BD"/>
              </a:buClr>
              <a:buNone/>
            </a:pPr>
            <a:r>
              <a:rPr lang="en-IE" dirty="0" smtClean="0"/>
              <a:t>OR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Patrons end up at a subscription resource (e.g. f</a:t>
            </a:r>
            <a:r>
              <a:rPr lang="en-IE" dirty="0" smtClean="0"/>
              <a:t>ollowing a DOI or other link)</a:t>
            </a:r>
          </a:p>
          <a:p>
            <a:pPr lvl="1" hangingPunct="1">
              <a:buClr>
                <a:srgbClr val="4F81BD"/>
              </a:buClr>
            </a:pPr>
            <a:endParaRPr lang="en-IE" dirty="0"/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Majority of publishers now available for Irish eduGAIN particpants</a:t>
            </a:r>
          </a:p>
          <a:p>
            <a:pPr lvl="0" hangingPunct="1">
              <a:buClr>
                <a:srgbClr val="4F81BD"/>
              </a:buClr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792886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lvl="0" hangingPunct="1"/>
            <a:r>
              <a:rPr lang="en-IE" dirty="0" smtClean="0"/>
              <a:t>Benefits for libraries</a:t>
            </a:r>
            <a:endParaRPr lang="en-IE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hangingPunct="1">
              <a:buClr>
                <a:srgbClr val="4F81BD"/>
              </a:buClr>
              <a:buNone/>
            </a:pPr>
            <a:r>
              <a:rPr lang="en-IE" dirty="0" smtClean="0"/>
              <a:t> Benefits</a:t>
            </a:r>
          </a:p>
          <a:p>
            <a:pPr lvl="0" hangingPunct="1">
              <a:buClr>
                <a:srgbClr val="4F81BD"/>
              </a:buClr>
            </a:pPr>
            <a:r>
              <a:rPr lang="en-IE" dirty="0"/>
              <a:t>SSO to library systems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Ezproxy Shibboleth integration</a:t>
            </a:r>
            <a:endParaRPr lang="en-IE" dirty="0"/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Millennium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Institutional repository</a:t>
            </a:r>
          </a:p>
          <a:p>
            <a:pPr lvl="1" hangingPunct="1">
              <a:buClr>
                <a:srgbClr val="4F81BD"/>
              </a:buClr>
            </a:pPr>
            <a:r>
              <a:rPr lang="en-IE" dirty="0" smtClean="0"/>
              <a:t>Cloud-hosted library system requiring login</a:t>
            </a:r>
          </a:p>
          <a:p>
            <a:pPr marL="457200" lvl="1" indent="0" hangingPunct="1">
              <a:buClr>
                <a:srgbClr val="4F81BD"/>
              </a:buClr>
              <a:buNone/>
            </a:pPr>
            <a:endParaRPr lang="en-IE" dirty="0" smtClean="0"/>
          </a:p>
          <a:p>
            <a:pPr marL="457200" lvl="1" indent="0" hangingPunct="1">
              <a:buClr>
                <a:srgbClr val="4F81BD"/>
              </a:buClr>
              <a:buNone/>
            </a:pPr>
            <a:endParaRPr lang="en-IE" dirty="0" smtClean="0"/>
          </a:p>
          <a:p>
            <a:pPr lvl="0" hangingPunct="1">
              <a:buClr>
                <a:srgbClr val="4F81BD"/>
              </a:buClr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496506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EAnet PP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HEAnet%20PPP%20Template</Template>
  <TotalTime>522</TotalTime>
  <Words>450</Words>
  <Application>Microsoft Macintosh PowerPoint</Application>
  <PresentationFormat>On-screen Show (4:3)</PresentationFormat>
  <Paragraphs>104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HEAnet PPP Template</vt:lpstr>
      <vt:lpstr>Edugate</vt:lpstr>
      <vt:lpstr>Agenda</vt:lpstr>
      <vt:lpstr>What Edugate Is</vt:lpstr>
      <vt:lpstr>What Edugate Is</vt:lpstr>
      <vt:lpstr>How Edugate Works</vt:lpstr>
      <vt:lpstr>How Edugate Works</vt:lpstr>
      <vt:lpstr>How Edugate Works</vt:lpstr>
      <vt:lpstr>Benefits for libraries</vt:lpstr>
      <vt:lpstr>Benefits for libraries</vt:lpstr>
      <vt:lpstr>Benefits for libraries</vt:lpstr>
      <vt:lpstr>Benefits for libraries</vt:lpstr>
      <vt:lpstr>Benefits for libraries</vt:lpstr>
      <vt:lpstr>Benefits for libraries</vt:lpstr>
      <vt:lpstr>Benefits for libraries</vt:lpstr>
      <vt:lpstr>Agenda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fcoyle</dc:creator>
  <cp:lastModifiedBy>Glenn Wearen</cp:lastModifiedBy>
  <cp:revision>63</cp:revision>
  <dcterms:created xsi:type="dcterms:W3CDTF">2011-01-19T14:46:24Z</dcterms:created>
  <dcterms:modified xsi:type="dcterms:W3CDTF">2014-11-19T13:06:00Z</dcterms:modified>
</cp:coreProperties>
</file>