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42"/>
  </p:notesMasterIdLst>
  <p:handoutMasterIdLst>
    <p:handoutMasterId r:id="rId43"/>
  </p:handoutMasterIdLst>
  <p:sldIdLst>
    <p:sldId id="367" r:id="rId13"/>
    <p:sldId id="532" r:id="rId14"/>
    <p:sldId id="523" r:id="rId15"/>
    <p:sldId id="534" r:id="rId16"/>
    <p:sldId id="535" r:id="rId17"/>
    <p:sldId id="518" r:id="rId18"/>
    <p:sldId id="533" r:id="rId19"/>
    <p:sldId id="504" r:id="rId20"/>
    <p:sldId id="526" r:id="rId21"/>
    <p:sldId id="519" r:id="rId22"/>
    <p:sldId id="529" r:id="rId23"/>
    <p:sldId id="508" r:id="rId24"/>
    <p:sldId id="509" r:id="rId25"/>
    <p:sldId id="525" r:id="rId26"/>
    <p:sldId id="510" r:id="rId27"/>
    <p:sldId id="524" r:id="rId28"/>
    <p:sldId id="498" r:id="rId29"/>
    <p:sldId id="500" r:id="rId30"/>
    <p:sldId id="515" r:id="rId31"/>
    <p:sldId id="531" r:id="rId32"/>
    <p:sldId id="530" r:id="rId33"/>
    <p:sldId id="502" r:id="rId34"/>
    <p:sldId id="522" r:id="rId35"/>
    <p:sldId id="513" r:id="rId36"/>
    <p:sldId id="520" r:id="rId37"/>
    <p:sldId id="514" r:id="rId38"/>
    <p:sldId id="527" r:id="rId39"/>
    <p:sldId id="528" r:id="rId40"/>
    <p:sldId id="512" r:id="rId4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06" autoAdjust="0"/>
    <p:restoredTop sz="90119" autoAdjust="0"/>
  </p:normalViewPr>
  <p:slideViewPr>
    <p:cSldViewPr>
      <p:cViewPr varScale="1">
        <p:scale>
          <a:sx n="94" d="100"/>
          <a:sy n="94" d="100"/>
        </p:scale>
        <p:origin x="16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esla-fs0\users\gmcfeeley\git\CM\Target2014\Conf2014Pre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tesla-fs0\users\gmcfeeley\git\CM\Target2014\Conf2014Pre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Total Live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Sheet1!$B$3:$B$6</c:f>
              <c:numCache>
                <c:formatCode>General</c:formatCode>
                <c:ptCount val="4"/>
                <c:pt idx="0">
                  <c:v>18</c:v>
                </c:pt>
                <c:pt idx="1">
                  <c:v>20</c:v>
                </c:pt>
                <c:pt idx="2">
                  <c:v>32</c:v>
                </c:pt>
                <c:pt idx="3">
                  <c:v>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0328440"/>
        <c:axId val="700328832"/>
      </c:lineChart>
      <c:catAx>
        <c:axId val="700328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0328832"/>
        <c:crosses val="autoZero"/>
        <c:auto val="1"/>
        <c:lblAlgn val="ctr"/>
        <c:lblOffset val="100"/>
        <c:noMultiLvlLbl val="0"/>
      </c:catAx>
      <c:valAx>
        <c:axId val="700328832"/>
        <c:scaling>
          <c:orientation val="minMax"/>
          <c:max val="40"/>
          <c:min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0328440"/>
        <c:crosses val="autoZero"/>
        <c:crossBetween val="between"/>
        <c:majorUnit val="5"/>
        <c:min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/>
              <a:t>Agreements</a:t>
            </a:r>
            <a:r>
              <a:rPr lang="en-IE" baseline="0"/>
              <a:t> in operation</a:t>
            </a:r>
            <a:endParaRPr lang="en-IE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Sheet1!$F$2</c:f>
              <c:strCache>
                <c:ptCount val="1"/>
                <c:pt idx="0">
                  <c:v>via Eduserv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Sheet1!$F$3:$F$6</c:f>
              <c:numCache>
                <c:formatCode>General</c:formatCode>
                <c:ptCount val="4"/>
                <c:pt idx="0">
                  <c:v>14</c:v>
                </c:pt>
                <c:pt idx="1">
                  <c:v>14</c:v>
                </c:pt>
                <c:pt idx="2">
                  <c:v>14</c:v>
                </c:pt>
                <c:pt idx="3">
                  <c:v>14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Sheet1!$G$2</c:f>
              <c:strCache>
                <c:ptCount val="1"/>
                <c:pt idx="0">
                  <c:v>via HEAnet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Sheet1!$G$3:$G$6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18</c:v>
                </c:pt>
                <c:pt idx="3">
                  <c:v>25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Sheet1!$B$2</c:f>
              <c:strCache>
                <c:ptCount val="1"/>
                <c:pt idx="0">
                  <c:v>Total Live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Sheet1!$A$3:$A$6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Sheet1!$B$3:$B$6</c:f>
              <c:numCache>
                <c:formatCode>General</c:formatCode>
                <c:ptCount val="4"/>
                <c:pt idx="0">
                  <c:v>18</c:v>
                </c:pt>
                <c:pt idx="1">
                  <c:v>20</c:v>
                </c:pt>
                <c:pt idx="2">
                  <c:v>32</c:v>
                </c:pt>
                <c:pt idx="3">
                  <c:v>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9370944"/>
        <c:axId val="699371336"/>
      </c:lineChart>
      <c:catAx>
        <c:axId val="69937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9371336"/>
        <c:crosses val="autoZero"/>
        <c:auto val="1"/>
        <c:lblAlgn val="ctr"/>
        <c:lblOffset val="100"/>
        <c:noMultiLvlLbl val="0"/>
      </c:catAx>
      <c:valAx>
        <c:axId val="699371336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937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BF9EC8D6-53F9-D541-AE3F-4C2542DC7E02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0093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30093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D04DCBF0-8827-5647-A2DD-9B3B9DC554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41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C829F77A-A691-497C-B4F3-C21DD3493B62}" type="datetimeFigureOut">
              <a:rPr lang="en-IE" smtClean="0"/>
              <a:pPr/>
              <a:t>19/11/2014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6411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1BBD29A8-C398-48F6-99E8-EF3F028575FD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9236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01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12923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41 resource agreements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1144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41 resource agreements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2491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41 resource agreements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6410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41 resource agreements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9536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>
                <a:solidFill>
                  <a:prstClr val="black"/>
                </a:solidFill>
              </a:rPr>
              <a:pPr/>
              <a:t>2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96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>
                <a:solidFill>
                  <a:prstClr val="black"/>
                </a:solidFill>
              </a:rPr>
              <a:pPr/>
              <a:t>4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99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>
                <a:solidFill>
                  <a:prstClr val="black"/>
                </a:solidFill>
              </a:rPr>
              <a:pPr/>
              <a:t>5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69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29</a:t>
            </a:r>
          </a:p>
          <a:p>
            <a:r>
              <a:rPr lang="en-IE" dirty="0" err="1" smtClean="0"/>
              <a:t>Refurb</a:t>
            </a:r>
            <a:r>
              <a:rPr lang="en-IE" dirty="0" smtClean="0"/>
              <a:t> 5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>
                <a:solidFill>
                  <a:prstClr val="black"/>
                </a:solidFill>
              </a:rPr>
              <a:pPr/>
              <a:t>7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50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47 resource agreements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3130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>
                <a:solidFill>
                  <a:prstClr val="black"/>
                </a:solidFill>
              </a:rPr>
              <a:pPr/>
              <a:t>9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86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4657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D29A8-C398-48F6-99E8-EF3F028575FD}" type="slidenum">
              <a:rPr lang="en-IE" smtClean="0"/>
              <a:pPr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2016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54C31-7B2C-4DF5-948A-A8EBD3BB9D70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DA4-08B2-4E25-8DF6-5CB525C5B89A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D3E3-BAD0-4BEB-8BEB-2AD2AE64560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429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5178-BA2B-4786-873E-3D65248934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2136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422-1C6E-45C4-A3E3-1D6983301D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0695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7A62C-9417-4612-93E1-26CA2362D0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9767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6BB1-99F9-406F-804C-6EAA23DF29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582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7EF5-A853-4248-A845-96AC77DDA19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51399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55D4-4F09-417D-8CEE-C8B7F782A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98828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EC34-A5EC-48F0-A646-8EE4CCD4FF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44975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6C6B-0D3F-47CD-8AFA-79D78CBF83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9494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C6C-DE39-4F17-A9B9-3315F7C785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28941-AFF2-4B1C-BA1B-1DCD88EF9189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2283-8CB2-4806-9FA0-8BC0B52B78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89977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3C29-CF58-466F-88E4-B8C145DD83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7269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BD95-E967-4579-9938-2166674830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3213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29C7-F10A-417C-8DFE-0A10082FF9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03202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2C31-03EC-4DEF-9B8D-DB786BBE65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4398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3BCA-9C08-49DB-805F-E1D8A8B031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91624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5128-DE4B-48D0-87A2-8DE282CF2B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526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C4D8-22E2-4578-AC9A-FFB481FC006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4666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1EC-9D7F-4DE9-A08F-5F59711E58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6420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51E4-5B88-4CEA-A4CB-F69CAF620E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50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636C-A0C8-4CE3-8DA5-A8A9AC52CD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8558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F396-9A3D-4860-AC71-004B48EFF9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2982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8CD0-33DA-4DF3-85DB-BFDEFC72DB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3521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1A54-3BB2-4ECA-B58C-9EC413DB13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3008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DD5D-0921-4D24-852F-2CBE92A56B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0310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6175-4A13-4545-9F0C-5BBCA104D06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8820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89E9-B2C4-498A-9D54-E8F00338B8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8579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C070-96BF-49A7-8CD8-B1B82F29EC1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6567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4E3CD-5EFE-4E90-A550-71C068ACEE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9533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8F946-523B-4E5D-8A32-2907CB93D0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5144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66C9-378C-4FF0-8BC8-950E2E9773D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8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EE93-B4C4-4E2B-A156-AF6A16EF005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3129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6EC2-9D1F-4E96-9969-A7606D08FE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7565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4E90-92B6-4D10-AAD9-C93F6A9479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6199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18920-537C-49CA-9333-5B5186E007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77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6220-E5FE-457B-A1D1-E2F66DA7BC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170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8AFDA-8DB0-4169-B351-1EFC2893CBF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18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9941-3B99-47B7-B68B-57335A8C686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001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32A2-0806-4B0E-8999-0184E026039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91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C7907-DA90-4A3E-843C-807FB4D3E5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4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01867-AE92-4B1D-A8E0-24951AB84F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1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DC3CF-DF59-4386-A2A8-1679F2E1ADD5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6ACA-0EB8-4580-AC70-376C2B37FD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43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853F2-2D19-41BC-9B55-E2740862FFB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230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6A27-6962-46D9-AA84-CC31CBA797A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524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0A053-907F-4F00-9D61-97C2C63B9D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898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0DB33-CEC0-47B2-A288-4784283654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700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70CB-3EC9-4D34-9F9A-16878CD8BF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990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B11A-2AED-402D-ACF5-DDC8CF1A49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846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1E915-1E92-4C5C-B561-8348540829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2527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76EC-985A-414E-A259-041A141FB8D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33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2387-58E4-486B-8CF0-C6F2889872F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23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FCB8-5C0C-41DC-902D-3D9F0B569E09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0E377-CE8A-43C1-9080-5CE8D6E1AF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256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DCFD-90F8-4555-AE67-CDB65EBDA8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304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239B3-A8B3-4643-B90B-EA85A5F1EC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633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5C08-C88A-42D8-BB52-A8967C77C6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929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6188-1952-4828-A1A0-36A1E08EB89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584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C3A4-AA3D-4474-A3E7-A704D74226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47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F4C9E-D736-4488-8810-3EB19499658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108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5FF0-C5FB-4590-84A7-9E136C2DC0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6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80BC0-06AD-4C77-9F11-C10AB8F3DC7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158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30EC-0E86-4C7F-A840-376036F209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2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2E202-8B00-45BB-9798-E13BB52D8D6E}" type="datetime1">
              <a:rPr lang="en-US" smtClean="0"/>
              <a:t>11/19/2014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008C-EAD1-49D0-A179-D706F63CB4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811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1D86-2153-4365-AF10-A77EE4FC4EC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999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620AE-A379-4922-B927-B1333BD04D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534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7474-662D-488F-B925-F0BDBF51F71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9320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00DA-915A-450A-B99B-67DE991922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778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FD81E-41C0-4AAA-BF59-1DF5A3CEE5A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73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168D-FD36-4821-BB92-C477F7E5479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79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BA0E-D4E7-450B-823A-8C4FD9C12C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9701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0C0CD-632B-4447-AEE7-C032D623EF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672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9D16-9688-469F-B0D3-21BF0D25EDE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5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EF7A1-18D5-4766-8A5D-89EA6914E97F}" type="datetime1">
              <a:rPr lang="en-US" smtClean="0"/>
              <a:t>11/19/2014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3CE2-BA34-4B1F-92AA-6E2B31B6D3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087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CEB80-A344-4554-A6AB-D5A0A6A3B2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5814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E2E8-D1FE-4005-92FC-ADEC3E6FAB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196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36E3-76E9-49BC-8740-5D00786BA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079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4AC0-F407-4183-8E5E-27FE7CD6B92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07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30A9A-D506-4EF5-BA48-798AEF9D50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8140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53E6-2751-4459-A4DE-E3209276D31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318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0F-7EA2-4B27-A86E-EDD22B4A08D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663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1C032-745B-40EE-965A-B1AC0B1EEC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787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69CB-2538-436B-A5A0-B2248EBF1A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66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AC501-76EF-459E-8F6F-4D0D841DB0FF}" type="datetime1">
              <a:rPr lang="en-US" smtClean="0"/>
              <a:t>11/19/2014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8E1-7535-4910-ADE7-C7B02D4C57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948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8D2-E059-4AF0-97AB-0B9FCD00E6A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718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70FBE-848B-4284-8935-1DCB257D80D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766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81CF-8FB3-4D08-9C2F-B26835CBD5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85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6EDD-5960-4716-AEA9-A803921B2F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31096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A89D-665F-464A-9E05-2B3D5843EF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26816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98AF8-508D-4B09-8CFD-29A1A27D3D7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68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459C2-D3F0-44E0-866F-A01CF8C8EE1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012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1141-B710-4041-8FA2-1FE76CCE5B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28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3C14-97FC-4D04-A644-6DC3E3479B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18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5C92-1E3A-4298-B35B-851B88B5EAC8}" type="datetime1">
              <a:rPr lang="en-US" smtClean="0"/>
              <a:t>11/19/2014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7D1F-B689-4CEB-B3BA-E80B0853461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425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D4B9-35B6-4A51-96D7-8750E005E0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421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786-C6ED-4123-A9AB-2C2FF9092F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552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CBDB-0ACE-4418-9FAF-89024931D3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5806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7A9BA-C051-40F1-B192-285D35E093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55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8BDB5-899D-46B2-B838-E6650DFED2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667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FC5F-3E54-481C-A70E-4D118C92B62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887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08C98-2118-46BE-BE9B-8169BF35E1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3765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4005E-EC58-4E6F-B15F-58D4DF76F4E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609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FC1B-D483-4E7D-A8CA-D2CD5160FB5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15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1613B-69FB-4F1A-B405-5AD25D888625}" type="datetime1">
              <a:rPr lang="en-US" smtClean="0"/>
              <a:t>11/19/2014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28F1-DBBB-4FB8-8F62-AACB01AF9B1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410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8C73-7FB6-4433-88A8-E68B4ACED7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622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A2E9-5C53-4184-9FCB-488B57E88D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5741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AE502-2726-4B19-BF17-96FD34F0B5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36407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32C2-3B3B-4E2E-8E8D-C693EBED58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6849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C92BF-0518-4A2A-8FE8-EB8EAFBBA8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844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E2603-9F04-45F4-A573-D36327C9AA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714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68364-23C4-4EE9-91B2-111A9A0111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106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4B3E-B299-4DB1-8130-F41A0A0C94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983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015C0-E222-494B-A286-5360EDB58FA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6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F60B1-F7A6-4C8F-9A24-6C9125F70037}" type="datetime1">
              <a:rPr lang="en-US" smtClean="0"/>
              <a:t>11/19/2014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1D6FF-CD1E-4922-A90A-1DC33E5BE9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9836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F20B-E26E-41B9-8E6B-4D985FCC8C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665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A56D-43D0-4265-AF07-64D50BE116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7159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4EFA-9568-411B-8C36-04E7341A8F3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977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3D5C-911B-45D3-B69D-DE2798754E6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8465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3E3CA-506D-42EC-825C-537CDA42A6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271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C7A-CECB-4BF8-8DAF-68996270F0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6100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C0DDC-2F95-4920-A70A-D5521C8A5E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612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6B771-918B-416E-A39B-FE4723AD81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9178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1A594-B413-47AE-8FE6-EF32C2E1D51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5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3046A-DBEE-430C-A706-5EDF34DBBAA7}" type="datetime1">
              <a:rPr lang="en-US" smtClean="0"/>
              <a:t>11/19/2014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/>
              <a:t>Library Services Day 2014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026C6-D2F7-494D-83AA-8915AD25943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4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3DF16-9DF8-4B0A-8245-7BDFE7A1A7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66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D746F-CD1A-4847-BAE7-3A0FBA08BE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1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8A62C-E20E-422A-BDB0-C0AE913741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BB93C-1732-49BD-A505-A675BB2A571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1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F122C-0700-4696-9E3A-F09E1152A5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8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366F-83FF-45B7-BD4A-BA65EA36D5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8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08052-5B92-41D2-9C60-6E5EFE6BA3A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72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CBC92-5073-43BB-B7ED-43DA0AE5A2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2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96414-8A69-4429-B66F-27113CE8C3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01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7236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6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C5117-219E-41B0-9857-59013878ABB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11/19/2014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98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polycom-video-conferencing-support-framewor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virtual-learning-environment" TargetMode="Externa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webexadobe-connectglobalmeeti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EANET-CM-FW-LOOKAHEAD-subscribe-request@LISTSERV.HEANET.IE?subject=Subscribe" TargetMode="External"/><Relationship Id="rId2" Type="http://schemas.openxmlformats.org/officeDocument/2006/relationships/hyperlink" Target="mailto:HEANET-CM-subscribe-request@LISTSERV.HEANET.IE?subject=Subscrib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arvan.mcfeeley@heanet.ie" TargetMode="External"/><Relationship Id="rId4" Type="http://schemas.openxmlformats.org/officeDocument/2006/relationships/hyperlink" Target="mailto:scm@heanet.i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adobe" TargetMode="External"/><Relationship Id="rId2" Type="http://schemas.openxmlformats.org/officeDocument/2006/relationships/hyperlink" Target="http://adobeirelandstudentstore.onthehub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antiviru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articulat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alerting-monitoring-and-notification-services-framework" TargetMode="External"/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application-virtualisation" TargetMode="External"/><Relationship Id="rId1" Type="http://schemas.openxmlformats.org/officeDocument/2006/relationships/slideLayout" Target="../slideLayouts/slideLayout6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blackboard-collaborate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vulnerability-scanni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server-hardware-framewor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storage-hardwar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storage-virtualisatio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video-platform" TargetMode="Externa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vidyo-compatible-framework" TargetMode="External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anet.ie/brokerage/macosios-compatible-hardware-framewor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serv.org.uk/services/Chest-Agreements/SciFinder" TargetMode="External"/><Relationship Id="rId13" Type="http://schemas.openxmlformats.org/officeDocument/2006/relationships/hyperlink" Target="http://www.eduserv.org.uk/services/Chest-Agreements/Springer-ln" TargetMode="External"/><Relationship Id="rId18" Type="http://schemas.openxmlformats.org/officeDocument/2006/relationships/hyperlink" Target="http://www.eduserv.org.uk/services/Chest-Agreements/SpringerProtocols" TargetMode="External"/><Relationship Id="rId26" Type="http://schemas.openxmlformats.org/officeDocument/2006/relationships/hyperlink" Target="http://www.eduserv.org.uk/services/Chest-Agreements/ProQuest-Full-Text-Collection" TargetMode="External"/><Relationship Id="rId3" Type="http://schemas.openxmlformats.org/officeDocument/2006/relationships/hyperlink" Target="http://www.heanet.ie/services/cm/eduserv_agreements" TargetMode="External"/><Relationship Id="rId21" Type="http://schemas.openxmlformats.org/officeDocument/2006/relationships/hyperlink" Target="http://www.eduserv.org.uk/services/Chest-Agreements/Marketline-Advantage" TargetMode="External"/><Relationship Id="rId7" Type="http://schemas.openxmlformats.org/officeDocument/2006/relationships/hyperlink" Target="http://www.eduserv.org.uk/services/Chest-Agreements/Nielsen-2012" TargetMode="External"/><Relationship Id="rId12" Type="http://schemas.openxmlformats.org/officeDocument/2006/relationships/hyperlink" Target="http://www.eduserv.org.uk/services/Chest-Agreements/PressReader" TargetMode="External"/><Relationship Id="rId17" Type="http://schemas.openxmlformats.org/officeDocument/2006/relationships/hyperlink" Target="http://www.eduserv.org.uk/services/Chest-Agreements/ProQuest-A-and-I-Collection" TargetMode="External"/><Relationship Id="rId25" Type="http://schemas.openxmlformats.org/officeDocument/2006/relationships/hyperlink" Target="http://www.eduserv.org.uk/services/Chest-Agreements/MathSciNet-2014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www.eduserv.org.uk/services/Chest-Agreements/MarketLine-Case-Studies" TargetMode="External"/><Relationship Id="rId20" Type="http://schemas.openxmlformats.org/officeDocument/2006/relationships/hyperlink" Target="http://www.eduserv.org.uk/services/Chest-Agreements/ESDU" TargetMode="External"/><Relationship Id="rId29" Type="http://schemas.openxmlformats.org/officeDocument/2006/relationships/hyperlink" Target="http://www.eduserv.org.uk/services/Chest-Agreements/New-Scienti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serv.org.uk/services/Chest-Agreements/IEEE-Wiley-eBooks" TargetMode="External"/><Relationship Id="rId11" Type="http://schemas.openxmlformats.org/officeDocument/2006/relationships/hyperlink" Target="http://www.eduserv.org.uk/services/Chest-Agreements?q=IET" TargetMode="External"/><Relationship Id="rId24" Type="http://schemas.openxmlformats.org/officeDocument/2006/relationships/hyperlink" Target="http://www.eduserv.org.uk/services/Chest-Agreements/Euromonitor-Passport" TargetMode="External"/><Relationship Id="rId5" Type="http://schemas.openxmlformats.org/officeDocument/2006/relationships/hyperlink" Target="http://www.eduserv.org.uk/services/Chest-Agreements/Collins-Bartholomew" TargetMode="External"/><Relationship Id="rId15" Type="http://schemas.openxmlformats.org/officeDocument/2006/relationships/hyperlink" Target="http://www.eduserv.org.uk/services/Chest-Agreements?q=emerald" TargetMode="External"/><Relationship Id="rId23" Type="http://schemas.openxmlformats.org/officeDocument/2006/relationships/hyperlink" Target="http://www.eduserv.org.uk/services/Chest-Agreements/ASTM-SEDL" TargetMode="External"/><Relationship Id="rId28" Type="http://schemas.openxmlformats.org/officeDocument/2006/relationships/hyperlink" Target="http://www.eduserv.org.uk/services/Chest-Agreements/GSE" TargetMode="External"/><Relationship Id="rId10" Type="http://schemas.openxmlformats.org/officeDocument/2006/relationships/hyperlink" Target="http://www.eduserv.org.uk/services/Chest-Agreements/Compendex-and-EI-Backfile" TargetMode="External"/><Relationship Id="rId19" Type="http://schemas.openxmlformats.org/officeDocument/2006/relationships/hyperlink" Target="http://www.eduserv.org.uk/services/Chest-Agreements/APA-2011-PsycTHERAPY" TargetMode="External"/><Relationship Id="rId4" Type="http://schemas.openxmlformats.org/officeDocument/2006/relationships/hyperlink" Target="http://www.eduserv.org.uk/services/Chest-Agreements/Alexander-Street-Press" TargetMode="External"/><Relationship Id="rId9" Type="http://schemas.openxmlformats.org/officeDocument/2006/relationships/hyperlink" Target="http://www.eduserv.org.uk/services/Chest-Agreements/American-Mathematical-Society-Journals" TargetMode="External"/><Relationship Id="rId14" Type="http://schemas.openxmlformats.org/officeDocument/2006/relationships/hyperlink" Target="http://www.eduserv.org.uk/services/Chest-Agreements/APA-2011-PsycTESTS" TargetMode="External"/><Relationship Id="rId22" Type="http://schemas.openxmlformats.org/officeDocument/2006/relationships/hyperlink" Target="http://www.eduserv.org.uk/services/Chest-Agreements/ProQuest-Core-Collection" TargetMode="External"/><Relationship Id="rId27" Type="http://schemas.openxmlformats.org/officeDocument/2006/relationships/hyperlink" Target="http://www.eduserv.org.uk/services/Chest-Agreements?q=brill" TargetMode="External"/><Relationship Id="rId30" Type="http://schemas.openxmlformats.org/officeDocument/2006/relationships/hyperlink" Target="http://www.eduserv.org.uk/services/Chest-Agreements/PsychiatryOnlin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net.ie/brokerage/microsof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4176464"/>
          </a:xfrm>
        </p:spPr>
        <p:txBody>
          <a:bodyPr/>
          <a:lstStyle/>
          <a:p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Library Services </a:t>
            </a:r>
            <a:r>
              <a:rPr lang="en-IE" dirty="0" smtClean="0"/>
              <a:t>Day</a:t>
            </a:r>
            <a:br>
              <a:rPr lang="en-IE" dirty="0" smtClean="0"/>
            </a:br>
            <a:r>
              <a:rPr lang="en-IE" dirty="0" smtClean="0"/>
              <a:t>Brokerage Update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Garvan McFeeley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dirty="0" smtClean="0"/>
              <a:t>Library Services </a:t>
            </a:r>
            <a:r>
              <a:rPr lang="en-IE" dirty="0" smtClean="0"/>
              <a:t>Day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Polycom VC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IE" sz="2000" dirty="0" smtClean="0"/>
              <a:t>Created in 2013</a:t>
            </a:r>
          </a:p>
          <a:p>
            <a:r>
              <a:rPr lang="en-IE" sz="2000" dirty="0" smtClean="0"/>
              <a:t>To </a:t>
            </a:r>
            <a:r>
              <a:rPr lang="en-IE" sz="2000" dirty="0"/>
              <a:t>assist procurement of support and maintenance contracts for Polycom video conferencing </a:t>
            </a:r>
            <a:r>
              <a:rPr lang="en-IE" sz="2000" dirty="0" smtClean="0"/>
              <a:t>equipment</a:t>
            </a:r>
          </a:p>
          <a:p>
            <a:r>
              <a:rPr lang="en-IE" sz="2000" dirty="0" smtClean="0"/>
              <a:t>Multi-supplier Framework</a:t>
            </a:r>
          </a:p>
          <a:p>
            <a:r>
              <a:rPr lang="en-IE" sz="2000" dirty="0" smtClean="0"/>
              <a:t>Framework agreement in place until 2016</a:t>
            </a:r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 smtClean="0"/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Polycom Information</a:t>
            </a:r>
            <a:endParaRPr lang="en-IE" sz="2400" dirty="0" smtClean="0"/>
          </a:p>
          <a:p>
            <a:pPr>
              <a:buNone/>
            </a:pPr>
            <a:endParaRPr lang="en-IE" sz="1500" dirty="0" smtClean="0"/>
          </a:p>
          <a:p>
            <a:endParaRPr lang="en-IE" sz="1900" dirty="0" smtClean="0"/>
          </a:p>
          <a:p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4534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800" dirty="0" smtClean="0"/>
              <a:t>VLE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en-IE" sz="2200" dirty="0" smtClean="0"/>
              <a:t>New in 2014</a:t>
            </a:r>
          </a:p>
          <a:p>
            <a:pPr lvl="1"/>
            <a:r>
              <a:rPr lang="en-IE" sz="1900" dirty="0" smtClean="0"/>
              <a:t>Live to 04/2017, option to extend to 04/2018</a:t>
            </a:r>
          </a:p>
          <a:p>
            <a:pPr lvl="1"/>
            <a:r>
              <a:rPr lang="en-IE" sz="1900" dirty="0"/>
              <a:t>There are two lots and both lots are </a:t>
            </a:r>
            <a:r>
              <a:rPr lang="en-IE" sz="1900" dirty="0" smtClean="0"/>
              <a:t>multi supplier agreements</a:t>
            </a:r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1: Managed hosting or self-hosting VLE, ancillary software and ancillary </a:t>
            </a:r>
            <a:r>
              <a:rPr lang="en-IE" sz="1900" dirty="0" smtClean="0"/>
              <a:t>services</a:t>
            </a:r>
            <a:endParaRPr lang="en-IE" sz="1900" dirty="0"/>
          </a:p>
          <a:p>
            <a:pPr lvl="2"/>
            <a:endParaRPr lang="en-IE" sz="1700" dirty="0"/>
          </a:p>
          <a:p>
            <a:pPr lvl="2"/>
            <a:endParaRPr lang="en-IE" sz="1700" dirty="0"/>
          </a:p>
          <a:p>
            <a:pPr lvl="2"/>
            <a:endParaRPr lang="en-IE" sz="1700" dirty="0"/>
          </a:p>
          <a:p>
            <a:pPr lvl="2"/>
            <a:endParaRPr lang="en-IE" sz="1700" dirty="0" smtClean="0"/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2: Consultancy services and value added services including support, software services, integration services (to student records and exams processing systems) and </a:t>
            </a:r>
            <a:r>
              <a:rPr lang="en-IE" sz="1900" dirty="0" smtClean="0"/>
              <a:t>training</a:t>
            </a:r>
          </a:p>
          <a:p>
            <a:pPr marL="457200" lvl="1" indent="0">
              <a:buNone/>
            </a:pPr>
            <a:endParaRPr lang="en-IE" sz="1700" dirty="0" smtClean="0"/>
          </a:p>
          <a:p>
            <a:pPr marL="457200" lvl="1" indent="0">
              <a:buNone/>
            </a:pPr>
            <a:endParaRPr lang="en-IE" sz="1700" dirty="0"/>
          </a:p>
          <a:p>
            <a:pPr marL="457200" lvl="1" indent="0">
              <a:buNone/>
            </a:pPr>
            <a:endParaRPr lang="en-IE" sz="1700" dirty="0" smtClean="0"/>
          </a:p>
          <a:p>
            <a:pPr lvl="1"/>
            <a:endParaRPr lang="en-IE" sz="1700" dirty="0"/>
          </a:p>
          <a:p>
            <a:pPr lvl="1"/>
            <a:endParaRPr lang="en-IE" sz="1700" dirty="0" smtClean="0"/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1 is a superset of Lot 2</a:t>
            </a:r>
          </a:p>
          <a:p>
            <a:pPr lvl="1"/>
            <a:r>
              <a:rPr lang="en-IE" sz="1900" dirty="0" smtClean="0"/>
              <a:t>Template mini-tender documents exist</a:t>
            </a:r>
          </a:p>
          <a:p>
            <a:pPr marL="457200" lvl="1" indent="0">
              <a:buNone/>
            </a:pPr>
            <a:endParaRPr lang="en-IE" sz="1700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VLE Framework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771800" y="2132856"/>
          <a:ext cx="396044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</a:tblGrid>
              <a:tr h="312035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Blackboard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err="1" smtClean="0"/>
                        <a:t>Instructure</a:t>
                      </a:r>
                      <a:endParaRPr lang="en-IE" sz="1600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Desire2Learn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err="1" smtClean="0"/>
                        <a:t>Moodlerooms</a:t>
                      </a:r>
                      <a:endParaRPr lang="en-IE" sz="1600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Enovation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763688" y="3933056"/>
          <a:ext cx="511256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367"/>
                <a:gridCol w="2826200"/>
              </a:tblGrid>
              <a:tr h="312035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Blackboard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Learning Technology Services</a:t>
                      </a:r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Enovation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err="1" smtClean="0"/>
                        <a:t>Moodlerooms</a:t>
                      </a:r>
                      <a:endParaRPr lang="en-IE" sz="1600" dirty="0" smtClean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err="1" smtClean="0"/>
                        <a:t>Instructure</a:t>
                      </a:r>
                      <a:endParaRPr lang="en-I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9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400" dirty="0" smtClean="0"/>
              <a:t>Adobe Connect</a:t>
            </a:r>
            <a:endParaRPr lang="en-I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en-IE" sz="2000" dirty="0" smtClean="0"/>
              <a:t>Adobe Connect favourable pricing through Collab8</a:t>
            </a:r>
          </a:p>
          <a:p>
            <a:r>
              <a:rPr lang="en-IE" sz="2000" dirty="0" smtClean="0"/>
              <a:t>Framework to be created during </a:t>
            </a:r>
            <a:r>
              <a:rPr lang="en-IE" sz="2000" dirty="0" smtClean="0"/>
              <a:t>2015?</a:t>
            </a:r>
            <a:endParaRPr lang="en-IE" sz="2000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More Information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400" dirty="0" smtClean="0"/>
              <a:t>2015</a:t>
            </a:r>
            <a:endParaRPr lang="en-I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31606"/>
          </a:xfrm>
        </p:spPr>
        <p:txBody>
          <a:bodyPr>
            <a:normAutofit/>
          </a:bodyPr>
          <a:lstStyle/>
          <a:p>
            <a:r>
              <a:rPr lang="en-IE" sz="2000" dirty="0" smtClean="0"/>
              <a:t>Library Management System Framework Tender?</a:t>
            </a:r>
          </a:p>
          <a:p>
            <a:r>
              <a:rPr lang="en-IE" sz="2000" dirty="0" smtClean="0"/>
              <a:t>What else could you use…</a:t>
            </a: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400" dirty="0" smtClean="0"/>
              <a:t>Summary</a:t>
            </a:r>
            <a:endParaRPr lang="en-I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31606"/>
          </a:xfrm>
        </p:spPr>
        <p:txBody>
          <a:bodyPr>
            <a:normAutofit/>
          </a:bodyPr>
          <a:lstStyle/>
          <a:p>
            <a:r>
              <a:rPr lang="en-IE" sz="2000" dirty="0" smtClean="0"/>
              <a:t>Many agreements exist</a:t>
            </a:r>
          </a:p>
          <a:p>
            <a:r>
              <a:rPr lang="en-IE" sz="2000" dirty="0" smtClean="0"/>
              <a:t>They can save you </a:t>
            </a:r>
          </a:p>
          <a:p>
            <a:pPr lvl="1"/>
            <a:r>
              <a:rPr lang="en-IE" sz="1600" dirty="0" smtClean="0"/>
              <a:t>money</a:t>
            </a:r>
          </a:p>
          <a:p>
            <a:pPr lvl="1"/>
            <a:r>
              <a:rPr lang="en-IE" sz="1600" dirty="0" smtClean="0"/>
              <a:t>effort</a:t>
            </a:r>
          </a:p>
          <a:p>
            <a:pPr lvl="1"/>
            <a:r>
              <a:rPr lang="en-IE" sz="1600" dirty="0" smtClean="0"/>
              <a:t>Time</a:t>
            </a:r>
          </a:p>
          <a:p>
            <a:r>
              <a:rPr lang="en-IE" sz="2000" dirty="0" smtClean="0"/>
              <a:t>Portfolio constantly under review</a:t>
            </a:r>
          </a:p>
          <a:p>
            <a:r>
              <a:rPr lang="en-IE" sz="2000" dirty="0" smtClean="0"/>
              <a:t>Sign up to email lists:</a:t>
            </a:r>
          </a:p>
          <a:p>
            <a:pPr lvl="1"/>
            <a:r>
              <a:rPr lang="en-IE" sz="1600" dirty="0" smtClean="0">
                <a:hlinkClick r:id="rId2"/>
              </a:rPr>
              <a:t>HEANET-CM</a:t>
            </a:r>
            <a:endParaRPr lang="en-IE" sz="1600" dirty="0" smtClean="0"/>
          </a:p>
          <a:p>
            <a:pPr lvl="1"/>
            <a:r>
              <a:rPr lang="en-IE" sz="1600" dirty="0" smtClean="0">
                <a:hlinkClick r:id="rId3"/>
              </a:rPr>
              <a:t>HEANET-CM-FW-LOOKAHEAD</a:t>
            </a:r>
            <a:endParaRPr lang="en-IE" sz="1600" dirty="0" smtClean="0"/>
          </a:p>
          <a:p>
            <a:r>
              <a:rPr lang="en-IE" sz="2000" dirty="0" smtClean="0"/>
              <a:t>If you have a need, let me know... </a:t>
            </a:r>
          </a:p>
          <a:p>
            <a:pPr lvl="1"/>
            <a:r>
              <a:rPr lang="en-IE" sz="1600" dirty="0" smtClean="0">
                <a:hlinkClick r:id="rId4"/>
              </a:rPr>
              <a:t>scm@heanet.ie</a:t>
            </a:r>
            <a:r>
              <a:rPr lang="en-IE" sz="1600" dirty="0" smtClean="0"/>
              <a:t> or </a:t>
            </a:r>
          </a:p>
          <a:p>
            <a:pPr lvl="1"/>
            <a:r>
              <a:rPr lang="en-IE" sz="1600" dirty="0" smtClean="0">
                <a:hlinkClick r:id="rId5"/>
              </a:rPr>
              <a:t>garvan.mcfeeley@heanet.ie</a:t>
            </a:r>
            <a:endParaRPr lang="en-IE" sz="1600" dirty="0" smtClean="0"/>
          </a:p>
          <a:p>
            <a:r>
              <a:rPr lang="en-IE" sz="2000" dirty="0"/>
              <a:t>And finally...</a:t>
            </a:r>
          </a:p>
          <a:p>
            <a:pPr lvl="1"/>
            <a:r>
              <a:rPr lang="en-IE" sz="1600" dirty="0"/>
              <a:t>Whilst renewing my own annual travel insurance I negotiated a 10% reduction on travel </a:t>
            </a:r>
            <a:r>
              <a:rPr lang="en-IE" sz="1600" dirty="0" smtClean="0"/>
              <a:t>insurance and </a:t>
            </a:r>
            <a:r>
              <a:rPr lang="en-IE" sz="1600" dirty="0"/>
              <a:t>a 5% reduction on house insurance with </a:t>
            </a:r>
            <a:r>
              <a:rPr lang="en-IE" sz="1600" dirty="0" smtClean="0"/>
              <a:t>getcover.ie. Simply </a:t>
            </a:r>
            <a:r>
              <a:rPr lang="en-IE" sz="1600" dirty="0"/>
              <a:t>use the promotion code HEA</a:t>
            </a:r>
            <a:r>
              <a:rPr lang="en-IE" sz="1600" dirty="0" smtClean="0"/>
              <a:t>.</a:t>
            </a:r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23367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400" dirty="0" smtClean="0"/>
              <a:t>Questions</a:t>
            </a:r>
            <a:endParaRPr lang="en-I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  <p:pic>
        <p:nvPicPr>
          <p:cNvPr id="6" name="Picture 7" descr="C:\Users\fcoyle\AppData\Local\Microsoft\Windows\Temporary Internet Files\Content.IE5\SG5FD7YM\MC900441498[1]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83044" y="1048920"/>
            <a:ext cx="5544617" cy="5544617"/>
          </a:xfrm>
          <a:prstGeom prst="rect">
            <a:avLst/>
          </a:prstGeom>
          <a:solidFill>
            <a:srgbClr val="FFFFFF"/>
          </a:solidFill>
          <a:ln w="76196">
            <a:solidFill>
              <a:srgbClr val="EAEAEA"/>
            </a:solidFill>
            <a:prstDash val="solid"/>
            <a:miter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400" dirty="0" smtClean="0"/>
              <a:t>Appendices</a:t>
            </a:r>
            <a:endParaRPr lang="en-I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Adobe Agreements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en-IE" sz="2000" dirty="0" smtClean="0"/>
              <a:t>Campus Agreement</a:t>
            </a:r>
          </a:p>
          <a:p>
            <a:pPr lvl="1"/>
            <a:r>
              <a:rPr lang="en-IE" sz="1600" dirty="0" smtClean="0"/>
              <a:t>subscription agreement for Creative Suite</a:t>
            </a:r>
          </a:p>
          <a:p>
            <a:pPr lvl="1"/>
            <a:r>
              <a:rPr lang="en-IE" sz="1600" dirty="0" smtClean="0"/>
              <a:t>unlimited use on campus equipment including virtualised environments</a:t>
            </a:r>
          </a:p>
          <a:p>
            <a:pPr lvl="1"/>
            <a:r>
              <a:rPr lang="en-IE" sz="1600" dirty="0" smtClean="0"/>
              <a:t>Accessed through </a:t>
            </a:r>
            <a:r>
              <a:rPr lang="en-IE" sz="1600" dirty="0" err="1" smtClean="0"/>
              <a:t>Eduserv</a:t>
            </a:r>
            <a:endParaRPr lang="en-IE" sz="1600" dirty="0" smtClean="0"/>
          </a:p>
          <a:p>
            <a:pPr lvl="1"/>
            <a:r>
              <a:rPr lang="en-IE" sz="1600" dirty="0" smtClean="0"/>
              <a:t>licence tied to renewal</a:t>
            </a:r>
          </a:p>
          <a:p>
            <a:pPr lvl="1"/>
            <a:r>
              <a:rPr lang="en-IE" sz="1600" dirty="0" smtClean="0"/>
              <a:t>Closed for new entrants 08/13</a:t>
            </a:r>
          </a:p>
          <a:p>
            <a:pPr lvl="1"/>
            <a:r>
              <a:rPr lang="en-IE" sz="1600" dirty="0" smtClean="0"/>
              <a:t>New agreement 08/15</a:t>
            </a:r>
          </a:p>
          <a:p>
            <a:r>
              <a:rPr lang="en-IE" sz="2000" dirty="0" smtClean="0"/>
              <a:t>Cumulative Licensing Program</a:t>
            </a:r>
          </a:p>
          <a:p>
            <a:pPr lvl="1"/>
            <a:r>
              <a:rPr lang="en-IE" sz="1600" dirty="0" smtClean="0"/>
              <a:t>running since 2007</a:t>
            </a:r>
          </a:p>
          <a:p>
            <a:pPr lvl="1"/>
            <a:r>
              <a:rPr lang="en-IE" sz="1600" dirty="0" smtClean="0"/>
              <a:t>upgrade protection on non Creative Suite software</a:t>
            </a:r>
          </a:p>
          <a:p>
            <a:pPr lvl="1"/>
            <a:r>
              <a:rPr lang="en-IE" sz="1600" dirty="0" smtClean="0"/>
              <a:t>desktop software only</a:t>
            </a:r>
          </a:p>
          <a:p>
            <a:pPr lvl="1"/>
            <a:r>
              <a:rPr lang="en-IE" sz="1600" dirty="0" smtClean="0"/>
              <a:t>perpetual licence</a:t>
            </a:r>
          </a:p>
          <a:p>
            <a:r>
              <a:rPr lang="en-IE" sz="2000" dirty="0" smtClean="0"/>
              <a:t>Student and Staff Software Agreement</a:t>
            </a:r>
          </a:p>
          <a:p>
            <a:pPr lvl="1"/>
            <a:r>
              <a:rPr lang="en-IE" sz="1600" dirty="0" smtClean="0"/>
              <a:t>creative suite via </a:t>
            </a:r>
            <a:r>
              <a:rPr lang="en-IE" sz="1600" dirty="0" smtClean="0">
                <a:hlinkClick r:id="rId2"/>
              </a:rPr>
              <a:t>http://adobeirelandstudentstore.onthehub.com</a:t>
            </a:r>
            <a:r>
              <a:rPr lang="en-IE" sz="1600" dirty="0" smtClean="0"/>
              <a:t> </a:t>
            </a:r>
          </a:p>
          <a:p>
            <a:pPr lvl="1"/>
            <a:r>
              <a:rPr lang="en-IE" sz="1600" dirty="0" smtClean="0"/>
              <a:t>online store is federated</a:t>
            </a:r>
          </a:p>
          <a:p>
            <a:pPr lvl="1"/>
            <a:r>
              <a:rPr lang="en-IE" sz="1600" dirty="0" smtClean="0"/>
              <a:t>perpetual licence</a:t>
            </a:r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Adobe Agreements</a:t>
            </a:r>
            <a:r>
              <a:rPr lang="en-IE" sz="2400" dirty="0" smtClean="0"/>
              <a:t> </a:t>
            </a:r>
          </a:p>
          <a:p>
            <a:pPr lvl="1"/>
            <a:endParaRPr lang="en-IE" sz="1600" dirty="0" smtClean="0"/>
          </a:p>
          <a:p>
            <a:pPr lvl="1"/>
            <a:endParaRPr lang="en-IE" sz="1500" dirty="0" smtClean="0"/>
          </a:p>
          <a:p>
            <a:endParaRPr lang="en-IE" sz="1900" dirty="0" smtClean="0"/>
          </a:p>
          <a:p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Anti Virus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Added in 2013</a:t>
            </a:r>
          </a:p>
          <a:p>
            <a:r>
              <a:rPr lang="en-IE" sz="2000" dirty="0" smtClean="0"/>
              <a:t>Kaspersky Lab </a:t>
            </a:r>
          </a:p>
          <a:p>
            <a:r>
              <a:rPr lang="en-IE" sz="2000" dirty="0" smtClean="0"/>
              <a:t>Price per device through a reseller</a:t>
            </a:r>
          </a:p>
          <a:p>
            <a:r>
              <a:rPr lang="en-IE" sz="2000" dirty="0" smtClean="0"/>
              <a:t>Not a Framework Agreement</a:t>
            </a:r>
            <a:endParaRPr lang="en-IE" sz="15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AntiVirus</a:t>
            </a: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Articulate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In collaboration with the NDLR</a:t>
            </a:r>
          </a:p>
          <a:p>
            <a:r>
              <a:rPr lang="en-IE" sz="2000" dirty="0" smtClean="0"/>
              <a:t>Studio </a:t>
            </a:r>
            <a:r>
              <a:rPr lang="en-IE" sz="2000" dirty="0" smtClean="0"/>
              <a:t>‘13 Pro</a:t>
            </a:r>
            <a:endParaRPr lang="en-IE" sz="2000" dirty="0" smtClean="0"/>
          </a:p>
          <a:p>
            <a:r>
              <a:rPr lang="en-IE" sz="2000" dirty="0" smtClean="0"/>
              <a:t>Storyline 2</a:t>
            </a:r>
          </a:p>
          <a:p>
            <a:r>
              <a:rPr lang="en-IE" sz="2000" dirty="0" smtClean="0"/>
              <a:t>Significant savings over standard education pricing</a:t>
            </a:r>
            <a:endParaRPr lang="en-IE" sz="1500" dirty="0" smtClean="0"/>
          </a:p>
          <a:p>
            <a:pPr>
              <a:buNone/>
            </a:pPr>
            <a:endParaRPr lang="en-IE" sz="20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endParaRPr lang="en-IE" sz="2400" dirty="0" smtClean="0"/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Articulate Information</a:t>
            </a:r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Brokerage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en-IE" sz="2000" dirty="0" smtClean="0"/>
              <a:t>Apply systematic &amp; collaborative approach with Clients &amp; Vendors</a:t>
            </a:r>
          </a:p>
          <a:p>
            <a:r>
              <a:rPr lang="en-IE" sz="2000" dirty="0" smtClean="0"/>
              <a:t>Aggregate demand</a:t>
            </a:r>
          </a:p>
          <a:p>
            <a:r>
              <a:rPr lang="en-IE" sz="2000" dirty="0" smtClean="0"/>
              <a:t>Provides a portfolio of agreements</a:t>
            </a:r>
          </a:p>
          <a:p>
            <a:pPr lvl="1"/>
            <a:r>
              <a:rPr lang="en-IE" sz="1800" dirty="0" smtClean="0"/>
              <a:t>Negotiate Agreements with vendors to provide volume discounts and pricing models in step with client needs</a:t>
            </a:r>
          </a:p>
          <a:p>
            <a:pPr lvl="1"/>
            <a:r>
              <a:rPr lang="en-IE" sz="1800" dirty="0" smtClean="0"/>
              <a:t>Provide Framework Agreements to address client needs</a:t>
            </a:r>
          </a:p>
          <a:p>
            <a:pPr lvl="1"/>
            <a:r>
              <a:rPr lang="en-IE" sz="1800" dirty="0" smtClean="0"/>
              <a:t>Reduce the workload in complying with Public Sector Procurement rules</a:t>
            </a:r>
          </a:p>
          <a:p>
            <a:pPr lvl="1"/>
            <a:r>
              <a:rPr lang="en-IE" sz="1800" dirty="0" smtClean="0"/>
              <a:t>Inform clients of the agreements on offer and how to avail of them</a:t>
            </a:r>
          </a:p>
          <a:p>
            <a:r>
              <a:rPr lang="en-IE" sz="2000" dirty="0"/>
              <a:t>Ongoing services</a:t>
            </a:r>
          </a:p>
          <a:p>
            <a:pPr lvl="1"/>
            <a:r>
              <a:rPr lang="en-IE" sz="1800" dirty="0"/>
              <a:t>Framework Sharing</a:t>
            </a:r>
          </a:p>
          <a:p>
            <a:pPr lvl="1"/>
            <a:r>
              <a:rPr lang="en-IE" sz="1800" dirty="0"/>
              <a:t>Co-operation and collaboration with Clients, Other national bodies, Internationally</a:t>
            </a:r>
          </a:p>
          <a:p>
            <a:pPr lvl="1"/>
            <a:r>
              <a:rPr lang="en-IE" sz="1800" dirty="0"/>
              <a:t>Client Support</a:t>
            </a:r>
            <a:endParaRPr lang="en-IE" sz="1700" dirty="0"/>
          </a:p>
          <a:p>
            <a:endParaRPr lang="en-IE" sz="2100" dirty="0" smtClean="0"/>
          </a:p>
          <a:p>
            <a:pPr>
              <a:buNone/>
            </a:pP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0"/>
            <a:ext cx="6480720" cy="836712"/>
          </a:xfrm>
        </p:spPr>
        <p:txBody>
          <a:bodyPr/>
          <a:lstStyle/>
          <a:p>
            <a:r>
              <a:rPr lang="en-IE" sz="2800" dirty="0" smtClean="0"/>
              <a:t>Alerting, </a:t>
            </a:r>
            <a:r>
              <a:rPr lang="en-IE" sz="2800" dirty="0"/>
              <a:t>Monitoring and Notification </a:t>
            </a:r>
            <a:r>
              <a:rPr lang="en-IE" sz="2800" dirty="0" smtClean="0"/>
              <a:t>Services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New in 2014</a:t>
            </a:r>
          </a:p>
          <a:p>
            <a:pPr lvl="1"/>
            <a:r>
              <a:rPr lang="en-IE" sz="1800" dirty="0" smtClean="0"/>
              <a:t>Live to 05/2017, option to extend to 05/2018</a:t>
            </a:r>
          </a:p>
          <a:p>
            <a:pPr lvl="1"/>
            <a:r>
              <a:rPr lang="en-IE" sz="1800" dirty="0" smtClean="0"/>
              <a:t>Multi-supplier framework</a:t>
            </a:r>
          </a:p>
          <a:p>
            <a:pPr lvl="2">
              <a:buNone/>
            </a:pPr>
            <a:endParaRPr lang="en-IE" sz="1600" dirty="0" smtClean="0"/>
          </a:p>
          <a:p>
            <a:pPr lvl="2"/>
            <a:endParaRPr lang="en-IE" sz="1600" dirty="0" smtClean="0"/>
          </a:p>
          <a:p>
            <a:pPr lvl="1"/>
            <a:r>
              <a:rPr lang="en-IE" sz="1800" dirty="0" smtClean="0"/>
              <a:t>Covers monitoring</a:t>
            </a:r>
            <a:r>
              <a:rPr lang="en-IE" sz="1800" dirty="0"/>
              <a:t>, alerting and notification </a:t>
            </a:r>
            <a:r>
              <a:rPr lang="en-IE" sz="1800" dirty="0" smtClean="0"/>
              <a:t>services, 24x7</a:t>
            </a:r>
          </a:p>
          <a:p>
            <a:pPr lvl="1"/>
            <a:r>
              <a:rPr lang="en-IE" sz="1800" dirty="0"/>
              <a:t>E</a:t>
            </a:r>
            <a:r>
              <a:rPr lang="en-IE" sz="1800" dirty="0" smtClean="0"/>
              <a:t>ases compliance burden</a:t>
            </a:r>
          </a:p>
          <a:p>
            <a:pPr lvl="1"/>
            <a:r>
              <a:rPr lang="en-IE" sz="1800" dirty="0"/>
              <a:t>S</a:t>
            </a:r>
            <a:r>
              <a:rPr lang="en-IE" sz="1800" dirty="0" smtClean="0"/>
              <a:t>ingle mini-tender per annum with drawdown possible</a:t>
            </a:r>
          </a:p>
          <a:p>
            <a:pPr lvl="1"/>
            <a:r>
              <a:rPr lang="en-IE" sz="1800" dirty="0"/>
              <a:t>T</a:t>
            </a:r>
            <a:r>
              <a:rPr lang="en-IE" sz="1800" dirty="0" smtClean="0"/>
              <a:t>emplate mini-tender documents exist</a:t>
            </a:r>
          </a:p>
          <a:p>
            <a:pPr lvl="1"/>
            <a:endParaRPr lang="en-IE" sz="15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Alerting…</a:t>
            </a:r>
            <a:r>
              <a:rPr lang="en-IE" sz="2000" dirty="0" smtClean="0">
                <a:hlinkClick r:id="rId2"/>
              </a:rPr>
              <a:t> </a:t>
            </a:r>
            <a:r>
              <a:rPr lang="en-IE" sz="2400" dirty="0" smtClean="0">
                <a:hlinkClick r:id="rId2"/>
              </a:rPr>
              <a:t>Framework</a:t>
            </a: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75656" y="2276872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60040"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Damovo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err="1" smtClean="0"/>
                        <a:t>Fastcom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800" dirty="0" err="1" smtClean="0"/>
                        <a:t>Logicalis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1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800" dirty="0" smtClean="0"/>
              <a:t>Application Virtualisation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New in 2014</a:t>
            </a:r>
          </a:p>
          <a:p>
            <a:pPr lvl="1"/>
            <a:r>
              <a:rPr lang="en-IE" sz="1800" dirty="0" smtClean="0"/>
              <a:t>Live to 04/2017, option to extend to 04/2018</a:t>
            </a:r>
          </a:p>
          <a:p>
            <a:pPr lvl="1"/>
            <a:r>
              <a:rPr lang="en-IE" sz="1800" dirty="0"/>
              <a:t>There are two lots and both lots are single supplier </a:t>
            </a:r>
            <a:r>
              <a:rPr lang="en-IE" sz="1800" dirty="0" smtClean="0"/>
              <a:t>agreements</a:t>
            </a:r>
          </a:p>
          <a:p>
            <a:pPr lvl="1"/>
            <a:r>
              <a:rPr lang="en-IE" sz="1800" dirty="0" smtClean="0"/>
              <a:t>Lot </a:t>
            </a:r>
            <a:r>
              <a:rPr lang="en-IE" sz="1800" dirty="0"/>
              <a:t>1: Managed hosted </a:t>
            </a:r>
            <a:r>
              <a:rPr lang="en-IE" sz="1800" dirty="0" smtClean="0"/>
              <a:t>solution.</a:t>
            </a:r>
          </a:p>
          <a:p>
            <a:pPr lvl="2"/>
            <a:r>
              <a:rPr lang="en-IE" sz="1800" dirty="0" err="1" smtClean="0"/>
              <a:t>Zinopy</a:t>
            </a:r>
            <a:r>
              <a:rPr lang="en-IE" sz="1800" dirty="0" smtClean="0"/>
              <a:t> </a:t>
            </a:r>
            <a:r>
              <a:rPr lang="en-IE" sz="1800" dirty="0"/>
              <a:t>provide a managed hosted Citrix based </a:t>
            </a:r>
            <a:r>
              <a:rPr lang="en-IE" sz="1800" dirty="0" smtClean="0"/>
              <a:t>solution</a:t>
            </a:r>
          </a:p>
          <a:p>
            <a:pPr lvl="1"/>
            <a:r>
              <a:rPr lang="en-IE" sz="1800" dirty="0" smtClean="0"/>
              <a:t>Lot </a:t>
            </a:r>
            <a:r>
              <a:rPr lang="en-IE" sz="1800" dirty="0"/>
              <a:t>2: Self </a:t>
            </a:r>
            <a:r>
              <a:rPr lang="en-IE" sz="1800" dirty="0" smtClean="0"/>
              <a:t>hosted</a:t>
            </a:r>
          </a:p>
          <a:p>
            <a:pPr lvl="2"/>
            <a:r>
              <a:rPr lang="en-IE" sz="1800" dirty="0" smtClean="0"/>
              <a:t>Software2 </a:t>
            </a:r>
            <a:r>
              <a:rPr lang="en-IE" sz="1800" dirty="0"/>
              <a:t>provide Application Jukebox as a self hosted solution</a:t>
            </a:r>
            <a:r>
              <a:rPr lang="en-IE" sz="1800" dirty="0" smtClean="0"/>
              <a:t>. eases compliance burden</a:t>
            </a:r>
          </a:p>
          <a:p>
            <a:pPr lvl="1"/>
            <a:r>
              <a:rPr lang="en-IE" sz="1800" dirty="0" smtClean="0"/>
              <a:t>template mini-tender documents exist</a:t>
            </a:r>
            <a:endParaRPr lang="en-IE" sz="1600" dirty="0" smtClean="0"/>
          </a:p>
          <a:p>
            <a:pPr lvl="1"/>
            <a:endParaRPr lang="en-IE" sz="15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Application Virtualisation</a:t>
            </a:r>
            <a:r>
              <a:rPr lang="en-IE" sz="2000" dirty="0" smtClean="0">
                <a:hlinkClick r:id="rId2"/>
              </a:rPr>
              <a:t> </a:t>
            </a:r>
            <a:r>
              <a:rPr lang="en-IE" sz="2400" dirty="0" smtClean="0">
                <a:hlinkClick r:id="rId2"/>
              </a:rPr>
              <a:t>Framework</a:t>
            </a: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0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Blackboard Collaborate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Preferential pricing to HEAnet member institutions</a:t>
            </a:r>
          </a:p>
          <a:p>
            <a:r>
              <a:rPr lang="en-IE" sz="2000" dirty="0" smtClean="0"/>
              <a:t>Not a framework agreement</a:t>
            </a:r>
          </a:p>
          <a:p>
            <a:endParaRPr lang="en-IE" sz="2400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Blackboard Collaborate</a:t>
            </a:r>
            <a:endParaRPr lang="en-IE" sz="2400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IP Vulnerability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Outpost24</a:t>
            </a:r>
          </a:p>
          <a:p>
            <a:r>
              <a:rPr lang="en-IE" sz="2000" dirty="0" smtClean="0"/>
              <a:t>Not a framework agreement</a:t>
            </a:r>
          </a:p>
          <a:p>
            <a:r>
              <a:rPr lang="en-IE" sz="2000" dirty="0" smtClean="0"/>
              <a:t>Pricing fixed until 2016</a:t>
            </a:r>
          </a:p>
          <a:p>
            <a:endParaRPr lang="en-IE" sz="1500" dirty="0" smtClean="0"/>
          </a:p>
          <a:p>
            <a:pPr algn="ctr">
              <a:buNone/>
            </a:pPr>
            <a:r>
              <a:rPr lang="en-IE" sz="1900" dirty="0" smtClean="0">
                <a:hlinkClick r:id="rId3"/>
              </a:rPr>
              <a:t>Vulnerability Scanning</a:t>
            </a:r>
            <a:endParaRPr lang="en-IE" sz="1900" dirty="0" smtClean="0"/>
          </a:p>
          <a:p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5529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Server Hardware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Created in 2013</a:t>
            </a:r>
          </a:p>
          <a:p>
            <a:r>
              <a:rPr lang="en-IE" sz="2000" dirty="0" smtClean="0"/>
              <a:t>Single Supplier Framework (Dell)</a:t>
            </a:r>
          </a:p>
          <a:p>
            <a:r>
              <a:rPr lang="en-IE" sz="2000" dirty="0" smtClean="0"/>
              <a:t>Will refresh in 2014 to keep specs current</a:t>
            </a:r>
          </a:p>
          <a:p>
            <a:r>
              <a:rPr lang="en-IE" sz="2000" dirty="0" smtClean="0"/>
              <a:t>Template mini-tender documents exist</a:t>
            </a:r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pPr>
              <a:buNone/>
            </a:pPr>
            <a:endParaRPr lang="en-IE" sz="1900" dirty="0" smtClean="0"/>
          </a:p>
          <a:p>
            <a:pPr>
              <a:buNone/>
            </a:pPr>
            <a:endParaRPr lang="en-IE" sz="1900" dirty="0"/>
          </a:p>
          <a:p>
            <a:pPr>
              <a:buNone/>
            </a:pPr>
            <a:endParaRPr lang="en-IE" sz="1900" dirty="0" smtClean="0"/>
          </a:p>
          <a:p>
            <a:pPr>
              <a:buNone/>
            </a:pPr>
            <a:endParaRPr lang="en-IE" sz="1900" dirty="0"/>
          </a:p>
          <a:p>
            <a:pPr>
              <a:buNone/>
            </a:pPr>
            <a:endParaRPr lang="en-IE" sz="1900" dirty="0" smtClean="0"/>
          </a:p>
          <a:p>
            <a:pPr>
              <a:buNone/>
            </a:pPr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Server Hardware Framework</a:t>
            </a:r>
            <a:endParaRPr lang="en-IE" sz="24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Storage Hardware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Expires August 2015</a:t>
            </a:r>
          </a:p>
          <a:p>
            <a:r>
              <a:rPr lang="en-IE" sz="2000" dirty="0" smtClean="0"/>
              <a:t>Template mini-tender documents exist</a:t>
            </a:r>
          </a:p>
          <a:p>
            <a:r>
              <a:rPr lang="en-IE" sz="2000" dirty="0" smtClean="0"/>
              <a:t>Good mix of vendors</a:t>
            </a:r>
          </a:p>
          <a:p>
            <a:pPr lvl="1"/>
            <a:r>
              <a:rPr lang="en-IE" sz="1600" dirty="0" smtClean="0"/>
              <a:t>BT (EMC)     </a:t>
            </a:r>
          </a:p>
          <a:p>
            <a:pPr lvl="1"/>
            <a:r>
              <a:rPr lang="en-IE" sz="1600" dirty="0" smtClean="0"/>
              <a:t>Triangle (IBM)     </a:t>
            </a:r>
          </a:p>
          <a:p>
            <a:pPr lvl="1"/>
            <a:r>
              <a:rPr lang="en-IE" sz="1600" dirty="0" smtClean="0"/>
              <a:t>Tyrell (</a:t>
            </a:r>
            <a:r>
              <a:rPr lang="en-IE" sz="1600" dirty="0" err="1" smtClean="0"/>
              <a:t>Isilon</a:t>
            </a:r>
            <a:r>
              <a:rPr lang="en-IE" sz="1600" dirty="0" smtClean="0"/>
              <a:t>)     </a:t>
            </a:r>
          </a:p>
          <a:p>
            <a:pPr lvl="1"/>
            <a:r>
              <a:rPr lang="en-IE" sz="1600" dirty="0" smtClean="0"/>
              <a:t>PFH (HP)     </a:t>
            </a:r>
          </a:p>
          <a:p>
            <a:pPr lvl="1"/>
            <a:r>
              <a:rPr lang="en-IE" sz="1600" dirty="0" smtClean="0"/>
              <a:t>Appliance Technology (</a:t>
            </a:r>
            <a:r>
              <a:rPr lang="en-IE" sz="1600" dirty="0" err="1" smtClean="0"/>
              <a:t>NetApp</a:t>
            </a:r>
            <a:r>
              <a:rPr lang="en-IE" sz="1600" dirty="0" smtClean="0"/>
              <a:t>)     </a:t>
            </a:r>
          </a:p>
          <a:p>
            <a:pPr lvl="1"/>
            <a:r>
              <a:rPr lang="en-IE" sz="1600" dirty="0" smtClean="0"/>
              <a:t>DELL (</a:t>
            </a:r>
            <a:r>
              <a:rPr lang="en-IE" sz="1600" dirty="0" err="1" smtClean="0"/>
              <a:t>Compellent</a:t>
            </a:r>
            <a:r>
              <a:rPr lang="en-IE" sz="1600" dirty="0" smtClean="0"/>
              <a:t>, </a:t>
            </a:r>
            <a:r>
              <a:rPr lang="en-IE" sz="1600" dirty="0" err="1" smtClean="0"/>
              <a:t>EqualLogic</a:t>
            </a:r>
            <a:r>
              <a:rPr lang="en-IE" sz="1600" dirty="0" smtClean="0"/>
              <a:t>, </a:t>
            </a:r>
            <a:r>
              <a:rPr lang="en-IE" sz="1600" dirty="0" err="1" smtClean="0"/>
              <a:t>PowerVault</a:t>
            </a:r>
            <a:r>
              <a:rPr lang="en-IE" sz="1600" dirty="0" smtClean="0"/>
              <a:t>)</a:t>
            </a:r>
          </a:p>
          <a:p>
            <a:pPr lvl="1"/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endParaRPr lang="en-IE" sz="1500" dirty="0" smtClean="0"/>
          </a:p>
          <a:p>
            <a:pPr>
              <a:buNone/>
            </a:pPr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Storage Hardware Framework</a:t>
            </a:r>
            <a:endParaRPr lang="en-IE" sz="24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2151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Storage Virtualisation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Expires August 2015</a:t>
            </a:r>
          </a:p>
          <a:p>
            <a:r>
              <a:rPr lang="en-IE" sz="2000" dirty="0" smtClean="0"/>
              <a:t>Allows you to manage multiple storage resources</a:t>
            </a:r>
          </a:p>
          <a:p>
            <a:r>
              <a:rPr lang="en-IE" sz="2000" dirty="0" smtClean="0"/>
              <a:t>Template mini-tender documents exist</a:t>
            </a:r>
          </a:p>
          <a:p>
            <a:r>
              <a:rPr lang="en-IE" sz="2000" dirty="0" smtClean="0"/>
              <a:t>Good mix of vendors</a:t>
            </a:r>
          </a:p>
          <a:p>
            <a:pPr lvl="1"/>
            <a:r>
              <a:rPr lang="en-IE" sz="1600" dirty="0" err="1" smtClean="0"/>
              <a:t>DataArch</a:t>
            </a:r>
            <a:r>
              <a:rPr lang="en-IE" sz="1600" dirty="0" smtClean="0"/>
              <a:t> (</a:t>
            </a:r>
            <a:r>
              <a:rPr lang="en-IE" sz="1600" dirty="0" err="1" smtClean="0"/>
              <a:t>FalconStor</a:t>
            </a:r>
            <a:r>
              <a:rPr lang="en-IE" sz="1600" dirty="0" smtClean="0"/>
              <a:t>)</a:t>
            </a:r>
          </a:p>
          <a:p>
            <a:pPr lvl="1"/>
            <a:r>
              <a:rPr lang="en-IE" sz="1600" dirty="0" smtClean="0"/>
              <a:t>BT (EMC)</a:t>
            </a:r>
          </a:p>
          <a:p>
            <a:pPr lvl="1"/>
            <a:r>
              <a:rPr lang="en-IE" sz="1600" dirty="0" smtClean="0"/>
              <a:t>OCF (IBM)</a:t>
            </a:r>
          </a:p>
          <a:p>
            <a:pPr lvl="1"/>
            <a:r>
              <a:rPr lang="en-IE" sz="1600" dirty="0" smtClean="0"/>
              <a:t>Triangle (IBM)</a:t>
            </a:r>
          </a:p>
          <a:p>
            <a:pPr lvl="1"/>
            <a:r>
              <a:rPr lang="en-IE" sz="1600" dirty="0" smtClean="0"/>
              <a:t>PlanNet21 (</a:t>
            </a:r>
            <a:r>
              <a:rPr lang="en-IE" sz="1600" dirty="0" err="1" smtClean="0"/>
              <a:t>NetApp</a:t>
            </a:r>
            <a:r>
              <a:rPr lang="en-IE" sz="1600" dirty="0" smtClean="0"/>
              <a:t>)</a:t>
            </a:r>
          </a:p>
          <a:p>
            <a:pPr lvl="1"/>
            <a:endParaRPr lang="en-IE" sz="1500" dirty="0" smtClean="0"/>
          </a:p>
          <a:p>
            <a:endParaRPr lang="en-IE" sz="1500" dirty="0" smtClean="0"/>
          </a:p>
          <a:p>
            <a:endParaRPr lang="en-IE" sz="1900" dirty="0" smtClean="0"/>
          </a:p>
          <a:p>
            <a:endParaRPr lang="en-IE" sz="2000" dirty="0" smtClean="0"/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Storage Virtualisation Framework</a:t>
            </a:r>
            <a:endParaRPr lang="en-IE" sz="24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800" dirty="0" smtClean="0"/>
              <a:t>Video Platform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72608"/>
          </a:xfrm>
        </p:spPr>
        <p:txBody>
          <a:bodyPr>
            <a:normAutofit/>
          </a:bodyPr>
          <a:lstStyle/>
          <a:p>
            <a:r>
              <a:rPr lang="en-IE" sz="2200" dirty="0" smtClean="0"/>
              <a:t>New in 2014</a:t>
            </a:r>
          </a:p>
          <a:p>
            <a:pPr lvl="1"/>
            <a:r>
              <a:rPr lang="en-IE" sz="1900" dirty="0" smtClean="0"/>
              <a:t>Live to 10/2017, option to extend to 10/2018</a:t>
            </a:r>
          </a:p>
          <a:p>
            <a:pPr lvl="1"/>
            <a:r>
              <a:rPr lang="en-IE" sz="1900" dirty="0" smtClean="0"/>
              <a:t>There </a:t>
            </a:r>
            <a:r>
              <a:rPr lang="en-IE" sz="1900" dirty="0"/>
              <a:t>are two lots and both lots are </a:t>
            </a:r>
            <a:r>
              <a:rPr lang="en-IE" sz="1900" dirty="0" smtClean="0"/>
              <a:t>multi supplier agreements</a:t>
            </a:r>
          </a:p>
          <a:p>
            <a:pPr lvl="1"/>
            <a:r>
              <a:rPr lang="en-IE" sz="1900" dirty="0" err="1" smtClean="0"/>
              <a:t>Mediacore</a:t>
            </a:r>
            <a:r>
              <a:rPr lang="en-IE" sz="1900" dirty="0" smtClean="0"/>
              <a:t>, </a:t>
            </a:r>
            <a:r>
              <a:rPr lang="en-IE" sz="1900" dirty="0" err="1" smtClean="0"/>
              <a:t>Kaltura</a:t>
            </a:r>
            <a:r>
              <a:rPr lang="en-IE" sz="1900" dirty="0" smtClean="0"/>
              <a:t>, </a:t>
            </a:r>
            <a:r>
              <a:rPr lang="en-IE" sz="1900" dirty="0" err="1" smtClean="0"/>
              <a:t>Panopto</a:t>
            </a:r>
            <a:r>
              <a:rPr lang="en-IE" sz="1900" dirty="0" smtClean="0"/>
              <a:t> in both lots</a:t>
            </a:r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1: Managed hosting or self-hosting </a:t>
            </a:r>
            <a:r>
              <a:rPr lang="en-IE" sz="1900" dirty="0" smtClean="0"/>
              <a:t>Video Platform, </a:t>
            </a:r>
            <a:r>
              <a:rPr lang="en-IE" sz="1900" dirty="0"/>
              <a:t>ancillary software and ancillary </a:t>
            </a:r>
            <a:r>
              <a:rPr lang="en-IE" sz="1900" dirty="0" smtClean="0"/>
              <a:t>services</a:t>
            </a:r>
            <a:endParaRPr lang="en-IE" sz="1700" dirty="0" smtClean="0"/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2: Consultancy services and value added services including support, software services, integration services </a:t>
            </a:r>
            <a:r>
              <a:rPr lang="en-IE" sz="1900" dirty="0" smtClean="0"/>
              <a:t>and training</a:t>
            </a:r>
          </a:p>
          <a:p>
            <a:pPr lvl="1"/>
            <a:r>
              <a:rPr lang="en-IE" sz="1900" dirty="0" smtClean="0"/>
              <a:t>Lot </a:t>
            </a:r>
            <a:r>
              <a:rPr lang="en-IE" sz="1900" dirty="0"/>
              <a:t>1 is a superset of Lot 2</a:t>
            </a:r>
          </a:p>
          <a:p>
            <a:pPr lvl="1"/>
            <a:r>
              <a:rPr lang="en-IE" sz="1900" dirty="0" smtClean="0"/>
              <a:t>Template mini-tender documents </a:t>
            </a:r>
            <a:r>
              <a:rPr lang="en-IE" sz="1900" dirty="0" smtClean="0"/>
              <a:t>exist</a:t>
            </a:r>
          </a:p>
          <a:p>
            <a:pPr lvl="1"/>
            <a:endParaRPr lang="en-IE" sz="1900" dirty="0"/>
          </a:p>
          <a:p>
            <a:pPr lvl="1"/>
            <a:endParaRPr lang="en-IE" sz="1900" dirty="0" smtClean="0"/>
          </a:p>
          <a:p>
            <a:pPr marL="457200" lvl="1" indent="0" algn="ctr">
              <a:buNone/>
            </a:pPr>
            <a:r>
              <a:rPr lang="en-IE" sz="1700" dirty="0" smtClean="0">
                <a:hlinkClick r:id="rId2"/>
              </a:rPr>
              <a:t>Video Platform</a:t>
            </a:r>
            <a:endParaRPr lang="en-IE" sz="1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sz="2800" dirty="0" err="1" smtClean="0"/>
              <a:t>Vidyo</a:t>
            </a:r>
            <a:r>
              <a:rPr lang="en-IE" sz="2800" dirty="0" smtClean="0"/>
              <a:t> Compatible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72608"/>
          </a:xfrm>
        </p:spPr>
        <p:txBody>
          <a:bodyPr>
            <a:normAutofit/>
          </a:bodyPr>
          <a:lstStyle/>
          <a:p>
            <a:r>
              <a:rPr lang="en-IE" sz="2200" dirty="0" smtClean="0"/>
              <a:t>New in 2014</a:t>
            </a:r>
          </a:p>
          <a:p>
            <a:pPr lvl="1"/>
            <a:r>
              <a:rPr lang="en-IE" sz="1900" dirty="0" smtClean="0"/>
              <a:t>Live to 08/2017, option to extend to 08/2018</a:t>
            </a:r>
          </a:p>
          <a:p>
            <a:pPr lvl="1"/>
            <a:r>
              <a:rPr lang="en-IE" sz="1900" dirty="0" smtClean="0"/>
              <a:t>Image Supply Systems, PlanNet21, Vu2Vu</a:t>
            </a:r>
          </a:p>
          <a:p>
            <a:pPr lvl="1"/>
            <a:r>
              <a:rPr lang="en-IE" sz="1900" dirty="0" err="1" smtClean="0"/>
              <a:t>Vidyo</a:t>
            </a:r>
            <a:r>
              <a:rPr lang="en-IE" sz="1900" dirty="0" smtClean="0"/>
              <a:t> Compatible hardware and software</a:t>
            </a:r>
            <a:endParaRPr lang="en-IE" sz="1700" dirty="0" smtClean="0"/>
          </a:p>
          <a:p>
            <a:pPr lvl="1"/>
            <a:r>
              <a:rPr lang="en-IE" sz="1900" dirty="0" smtClean="0"/>
              <a:t>Template mini-tender documents exist</a:t>
            </a:r>
          </a:p>
          <a:p>
            <a:pPr marL="457200" lvl="1" indent="0">
              <a:buNone/>
            </a:pPr>
            <a:endParaRPr lang="en-IE" sz="1900" dirty="0"/>
          </a:p>
          <a:p>
            <a:pPr marL="457200" lvl="1" indent="0">
              <a:buNone/>
            </a:pPr>
            <a:endParaRPr lang="en-IE" sz="1900" dirty="0" smtClean="0"/>
          </a:p>
          <a:p>
            <a:pPr marL="457200" lvl="1" indent="0" algn="ctr">
              <a:buNone/>
            </a:pPr>
            <a:r>
              <a:rPr lang="en-IE" sz="1900" dirty="0" smtClean="0">
                <a:hlinkClick r:id="rId2"/>
              </a:rPr>
              <a:t>VidyoCompatible</a:t>
            </a:r>
            <a:endParaRPr lang="en-IE" sz="1900" dirty="0" smtClean="0"/>
          </a:p>
          <a:p>
            <a:pPr marL="457200" lvl="1" indent="0">
              <a:buNone/>
            </a:pPr>
            <a:endParaRPr lang="en-IE" sz="1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2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Handy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Tenders</a:t>
            </a:r>
          </a:p>
          <a:p>
            <a:pPr lvl="1"/>
            <a:r>
              <a:rPr lang="en-IE" sz="1400" dirty="0" smtClean="0"/>
              <a:t>If buying hardware and software consider </a:t>
            </a:r>
          </a:p>
          <a:p>
            <a:pPr lvl="2"/>
            <a:r>
              <a:rPr lang="en-IE" sz="1600" dirty="0" smtClean="0"/>
              <a:t>wording choices </a:t>
            </a:r>
          </a:p>
          <a:p>
            <a:pPr lvl="2"/>
            <a:r>
              <a:rPr lang="en-IE" sz="1600" dirty="0" smtClean="0"/>
              <a:t>splitting tender</a:t>
            </a:r>
          </a:p>
          <a:p>
            <a:pPr lvl="1"/>
            <a:r>
              <a:rPr lang="en-IE" sz="1600" dirty="0" smtClean="0"/>
              <a:t>Not all suppliers may be able to sell you software at the same price</a:t>
            </a:r>
          </a:p>
          <a:p>
            <a:r>
              <a:rPr lang="en-IE" sz="2000" dirty="0" smtClean="0"/>
              <a:t>Frameworks</a:t>
            </a:r>
          </a:p>
          <a:p>
            <a:pPr lvl="1"/>
            <a:r>
              <a:rPr lang="en-IE" sz="1600" dirty="0" smtClean="0"/>
              <a:t>OGP</a:t>
            </a:r>
          </a:p>
          <a:p>
            <a:pPr lvl="1"/>
            <a:r>
              <a:rPr lang="en-IE" sz="1600" dirty="0" smtClean="0"/>
              <a:t>NPS</a:t>
            </a:r>
            <a:endParaRPr lang="en-IE" sz="1600" dirty="0" smtClean="0"/>
          </a:p>
          <a:p>
            <a:pPr lvl="1"/>
            <a:r>
              <a:rPr lang="en-IE" sz="1600" dirty="0" smtClean="0"/>
              <a:t>CMOD</a:t>
            </a:r>
          </a:p>
          <a:p>
            <a:r>
              <a:rPr lang="en-IE" sz="2000" dirty="0" smtClean="0"/>
              <a:t>Mini-tender</a:t>
            </a:r>
          </a:p>
          <a:p>
            <a:pPr lvl="1"/>
            <a:r>
              <a:rPr lang="en-IE" sz="1600" dirty="0" smtClean="0"/>
              <a:t>Annual mini-tender with a draw down award</a:t>
            </a:r>
          </a:p>
          <a:p>
            <a:r>
              <a:rPr lang="en-IE" sz="2000" dirty="0" smtClean="0"/>
              <a:t>Standardised approach to integrators</a:t>
            </a:r>
          </a:p>
          <a:p>
            <a:pPr lvl="1"/>
            <a:endParaRPr lang="en-IE" sz="1500" dirty="0" smtClean="0"/>
          </a:p>
          <a:p>
            <a:endParaRPr lang="en-IE" sz="1500" dirty="0" smtClean="0"/>
          </a:p>
          <a:p>
            <a:endParaRPr lang="en-IE" sz="1900" dirty="0" smtClean="0"/>
          </a:p>
          <a:p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29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Current Portfolio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409452"/>
              </p:ext>
            </p:extLst>
          </p:nvPr>
        </p:nvGraphicFramePr>
        <p:xfrm>
          <a:off x="0" y="764704"/>
          <a:ext cx="9144000" cy="5876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15245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2011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Storage Virtualisation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Storage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2012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Microsoft Campus refresh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Adobe Campus </a:t>
                      </a:r>
                      <a:endParaRPr lang="en-IE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39189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Adobe CLP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Adobe Connect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AntiVirus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Articulate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Blackboard Collaborate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MacOS</a:t>
                      </a: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/IOS (Apple)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Microsoft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Microsoft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Polycom VC Equipment Support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Server Hardware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Student Stores for Adobe and Microsoft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Vulnerability Scanning</a:t>
                      </a:r>
                      <a:endParaRPr lang="en-IE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Application Virtualisation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Monitoring and Alerting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Student Mobile Broadband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VLE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Vidyo</a:t>
                      </a:r>
                      <a:r>
                        <a:rPr lang="en-IE" sz="20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h/w, s/w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Video platform Framework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endParaRPr lang="en-IE" sz="20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Continuously</a:t>
                      </a:r>
                      <a:r>
                        <a:rPr lang="en-IE" sz="20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updated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en-IE" sz="200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Eduserv</a:t>
                      </a:r>
                      <a:r>
                        <a:rPr lang="en-IE" sz="20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agreements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IE" sz="2000" baseline="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hlinkClick r:id="rId2"/>
                        </a:rPr>
                        <a:t>Visit here for current</a:t>
                      </a:r>
                      <a:r>
                        <a:rPr lang="en-IE" sz="20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hlinkClick r:id="rId2"/>
                        </a:rPr>
                        <a:t> list</a:t>
                      </a:r>
                      <a:r>
                        <a:rPr lang="en-IE" sz="20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hlinkClick r:id="rId2"/>
                        </a:rPr>
                        <a:t>  </a:t>
                      </a:r>
                      <a:endParaRPr lang="en-IE" sz="20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endParaRPr lang="en-IE" sz="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91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Agreements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endParaRPr lang="en-IE" sz="1700" dirty="0"/>
          </a:p>
          <a:p>
            <a:endParaRPr lang="en-IE" sz="2100" dirty="0" smtClean="0"/>
          </a:p>
          <a:p>
            <a:pPr>
              <a:buNone/>
            </a:pP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115616" y="971600"/>
          <a:ext cx="7272808" cy="519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08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Agreements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76683"/>
            <a:ext cx="8229600" cy="5112568"/>
          </a:xfrm>
        </p:spPr>
        <p:txBody>
          <a:bodyPr>
            <a:normAutofit/>
          </a:bodyPr>
          <a:lstStyle/>
          <a:p>
            <a:endParaRPr lang="en-IE" sz="1700" dirty="0"/>
          </a:p>
          <a:p>
            <a:endParaRPr lang="en-IE" sz="2100" dirty="0" smtClean="0"/>
          </a:p>
          <a:p>
            <a:pPr>
              <a:buNone/>
            </a:pP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755576" y="1196752"/>
          <a:ext cx="770485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58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Apple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Replaced in 2013</a:t>
            </a:r>
          </a:p>
          <a:p>
            <a:pPr lvl="1"/>
            <a:r>
              <a:rPr lang="en-IE" sz="1600" dirty="0" smtClean="0"/>
              <a:t>Live to 06/2016, option to extend to 06/2017</a:t>
            </a:r>
          </a:p>
          <a:p>
            <a:pPr lvl="1"/>
            <a:r>
              <a:rPr lang="en-IE" sz="1600" dirty="0" smtClean="0"/>
              <a:t>Includes</a:t>
            </a:r>
          </a:p>
          <a:p>
            <a:pPr lvl="2"/>
            <a:r>
              <a:rPr lang="en-IE" sz="1600" dirty="0" smtClean="0"/>
              <a:t>Laptop, desktop, tablets</a:t>
            </a:r>
          </a:p>
          <a:p>
            <a:pPr lvl="2"/>
            <a:r>
              <a:rPr lang="en-IE" sz="1600" dirty="0" smtClean="0"/>
              <a:t>Apple software ONLY</a:t>
            </a:r>
          </a:p>
          <a:p>
            <a:pPr lvl="2"/>
            <a:r>
              <a:rPr lang="en-IE" sz="1600" dirty="0" smtClean="0"/>
              <a:t>Associated services</a:t>
            </a:r>
          </a:p>
          <a:p>
            <a:pPr lvl="1"/>
            <a:r>
              <a:rPr lang="en-IE" sz="1600" dirty="0" smtClean="0"/>
              <a:t>eases compliance burden</a:t>
            </a:r>
          </a:p>
          <a:p>
            <a:pPr lvl="1"/>
            <a:r>
              <a:rPr lang="en-IE" sz="1600" dirty="0" smtClean="0"/>
              <a:t>single mini-tender per annum with drawdown</a:t>
            </a:r>
          </a:p>
          <a:p>
            <a:pPr lvl="1"/>
            <a:r>
              <a:rPr lang="en-IE" sz="1600" dirty="0" smtClean="0"/>
              <a:t>template mini-tender documents exist</a:t>
            </a:r>
          </a:p>
          <a:p>
            <a:pPr lvl="1"/>
            <a:endParaRPr lang="en-IE" sz="15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endParaRPr lang="en-IE" sz="1900" dirty="0" smtClean="0"/>
          </a:p>
          <a:p>
            <a:pPr algn="ctr">
              <a:buNone/>
            </a:pPr>
            <a:r>
              <a:rPr lang="en-IE" sz="2400" dirty="0" smtClean="0">
                <a:hlinkClick r:id="rId2"/>
              </a:rPr>
              <a:t>Apple</a:t>
            </a:r>
            <a:r>
              <a:rPr lang="en-IE" sz="2000" dirty="0" smtClean="0">
                <a:hlinkClick r:id="rId2"/>
              </a:rPr>
              <a:t> </a:t>
            </a:r>
            <a:r>
              <a:rPr lang="en-IE" sz="2400" dirty="0" smtClean="0">
                <a:hlinkClick r:id="rId2"/>
              </a:rPr>
              <a:t>Framework</a:t>
            </a: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43958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Mobile Broadband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2000" dirty="0" smtClean="0"/>
              <a:t>New supplier awarded - Meteor</a:t>
            </a:r>
          </a:p>
          <a:p>
            <a:r>
              <a:rPr lang="en-IE" sz="2000" dirty="0" smtClean="0"/>
              <a:t>On-line, on-campus and in Meteor stores</a:t>
            </a:r>
          </a:p>
          <a:p>
            <a:r>
              <a:rPr lang="en-IE" sz="2000" dirty="0" smtClean="0"/>
              <a:t>Live since September 1</a:t>
            </a:r>
            <a:r>
              <a:rPr lang="en-IE" sz="2000" baseline="30000" dirty="0" smtClean="0"/>
              <a:t>st</a:t>
            </a:r>
            <a:endParaRPr lang="en-IE" sz="2000" dirty="0" smtClean="0"/>
          </a:p>
          <a:p>
            <a:r>
              <a:rPr lang="en-IE" sz="2000" dirty="0" smtClean="0"/>
              <a:t>€10 </a:t>
            </a:r>
            <a:r>
              <a:rPr lang="en-IE" sz="2000" dirty="0" smtClean="0"/>
              <a:t>- </a:t>
            </a:r>
            <a:r>
              <a:rPr lang="en-IE" sz="2000" dirty="0" smtClean="0"/>
              <a:t>Mobile Broadband, 25GB including 4G, 6 month term</a:t>
            </a:r>
          </a:p>
          <a:p>
            <a:r>
              <a:rPr lang="en-IE" sz="2000" dirty="0"/>
              <a:t>€20 -</a:t>
            </a:r>
            <a:r>
              <a:rPr lang="en-IE" sz="2000" dirty="0" smtClean="0"/>
              <a:t> </a:t>
            </a:r>
            <a:r>
              <a:rPr lang="en-IE" sz="2000" dirty="0"/>
              <a:t>Mobile Broadband, 50GB including 4G, 6 month term</a:t>
            </a:r>
          </a:p>
          <a:p>
            <a:r>
              <a:rPr lang="en-IE" sz="2000" dirty="0" smtClean="0"/>
              <a:t>€20 - Voice and data, all on network calls and texts, off network 200 minutes and 300 texts, 5GB including 4G and tethering</a:t>
            </a:r>
          </a:p>
          <a:p>
            <a:pPr marL="0" indent="0">
              <a:buNone/>
            </a:pPr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err="1" smtClean="0"/>
              <a:t>Eduserv</a:t>
            </a:r>
            <a:r>
              <a:rPr lang="en-IE" dirty="0" smtClean="0"/>
              <a:t> Agreements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472608"/>
          </a:xfrm>
        </p:spPr>
        <p:txBody>
          <a:bodyPr>
            <a:normAutofit/>
          </a:bodyPr>
          <a:lstStyle/>
          <a:p>
            <a:r>
              <a:rPr lang="en-IE" sz="1600" dirty="0" smtClean="0"/>
              <a:t>Chest agreements, there is a fee to use them</a:t>
            </a:r>
          </a:p>
          <a:p>
            <a:pPr lvl="1"/>
            <a:r>
              <a:rPr lang="en-IE" sz="1400" dirty="0" smtClean="0"/>
              <a:t>Software, 16 accessible</a:t>
            </a:r>
          </a:p>
          <a:p>
            <a:pPr lvl="1">
              <a:buNone/>
            </a:pPr>
            <a:endParaRPr lang="en-IE" sz="1500" dirty="0" smtClean="0"/>
          </a:p>
          <a:p>
            <a:pPr lvl="1">
              <a:buNone/>
            </a:pPr>
            <a:endParaRPr lang="en-IE" sz="1500" dirty="0" smtClean="0"/>
          </a:p>
          <a:p>
            <a:pPr lvl="1">
              <a:buNone/>
            </a:pPr>
            <a:endParaRPr lang="en-IE" sz="1500" dirty="0" smtClean="0"/>
          </a:p>
          <a:p>
            <a:pPr lvl="1">
              <a:buNone/>
            </a:pPr>
            <a:endParaRPr lang="en-IE" sz="1500" dirty="0"/>
          </a:p>
          <a:p>
            <a:pPr lvl="1">
              <a:buNone/>
            </a:pPr>
            <a:endParaRPr lang="en-IE" sz="1500" dirty="0" smtClean="0"/>
          </a:p>
          <a:p>
            <a:pPr lvl="1"/>
            <a:endParaRPr lang="en-IE" sz="1400" dirty="0" smtClean="0"/>
          </a:p>
          <a:p>
            <a:pPr lvl="1"/>
            <a:r>
              <a:rPr lang="en-IE" sz="1400" dirty="0" smtClean="0"/>
              <a:t>Resource agreements, 47 collections accessible</a:t>
            </a:r>
            <a:endParaRPr lang="en-IE" sz="2000" dirty="0" smtClean="0"/>
          </a:p>
          <a:p>
            <a:endParaRPr lang="en-IE" sz="2400" dirty="0" smtClean="0"/>
          </a:p>
          <a:p>
            <a:pPr algn="ctr">
              <a:buNone/>
            </a:pPr>
            <a:r>
              <a:rPr lang="en-IE" sz="2000" dirty="0" err="1" smtClean="0">
                <a:hlinkClick r:id="rId3"/>
              </a:rPr>
              <a:t>Eduserv</a:t>
            </a:r>
            <a:r>
              <a:rPr lang="en-IE" sz="2000" dirty="0" smtClean="0">
                <a:hlinkClick r:id="rId3"/>
              </a:rPr>
              <a:t> information</a:t>
            </a:r>
            <a:endParaRPr lang="en-I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/>
              <a:pPr/>
              <a:t>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/>
              <a:t>Library Services Day 2014</a:t>
            </a:r>
            <a:endParaRPr lang="en-IE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453394"/>
              </p:ext>
            </p:extLst>
          </p:nvPr>
        </p:nvGraphicFramePr>
        <p:xfrm>
          <a:off x="1403648" y="1556792"/>
          <a:ext cx="604867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237"/>
                <a:gridCol w="1618659"/>
                <a:gridCol w="1043608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Atlas TI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Endnote</a:t>
                      </a:r>
                      <a:endParaRPr lang="en-IE" sz="11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Ingres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Open Text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Adobe Campus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ENVI</a:t>
                      </a:r>
                      <a:endParaRPr lang="en-IE" sz="11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License Dashboard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QSR </a:t>
                      </a:r>
                      <a:r>
                        <a:rPr lang="en-IE" sz="1100" b="0" i="0" u="sng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Nvivo</a:t>
                      </a:r>
                      <a:endParaRPr lang="en-IE" sz="11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Collins Indicate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ERDAS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sng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Maplesoft</a:t>
                      </a:r>
                      <a:endParaRPr lang="en-IE" sz="11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SAS</a:t>
                      </a:r>
                      <a:endParaRPr lang="en-IE" sz="1100" dirty="0" smtClean="0"/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Education Support Centre</a:t>
                      </a:r>
                      <a:endParaRPr lang="en-IE" sz="11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smtClean="0">
                          <a:solidFill>
                            <a:srgbClr val="0000FF"/>
                          </a:solidFill>
                          <a:latin typeface="+mn-lt"/>
                        </a:rPr>
                        <a:t>ESRI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MindGenius</a:t>
                      </a:r>
                      <a:endParaRPr lang="en-IE" sz="1100" b="0" i="0" u="sng" strike="noStrike" dirty="0" smtClean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sng" strike="noStrike" dirty="0" err="1" smtClean="0">
                          <a:solidFill>
                            <a:srgbClr val="0000FF"/>
                          </a:solidFill>
                          <a:latin typeface="+mn-lt"/>
                        </a:rPr>
                        <a:t>Uniras</a:t>
                      </a:r>
                      <a:endParaRPr lang="en-IE" sz="1100" b="0" i="0" u="sng" strike="noStrike" dirty="0" smtClean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58335"/>
              </p:ext>
            </p:extLst>
          </p:nvPr>
        </p:nvGraphicFramePr>
        <p:xfrm>
          <a:off x="683568" y="3429000"/>
          <a:ext cx="6580978" cy="2383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74"/>
                <a:gridCol w="1388647"/>
                <a:gridCol w="1267895"/>
                <a:gridCol w="1086767"/>
                <a:gridCol w="1267895"/>
              </a:tblGrid>
              <a:tr h="324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Alexander Street Press </a:t>
                      </a:r>
                      <a:r>
                        <a:rPr lang="en-IE" sz="1100" b="0" i="0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Counseling</a:t>
                      </a:r>
                      <a:r>
                        <a:rPr lang="en-IE" sz="11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 and Therapy Package</a:t>
                      </a:r>
                      <a:endParaRPr lang="en-IE" sz="11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Collins Bartholomew Digital Mapping Data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IEEE-Wiley eBooks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7"/>
                        </a:rPr>
                        <a:t>Nielsen </a:t>
                      </a:r>
                      <a:r>
                        <a:rPr lang="en-IE" sz="1100" b="0" dirty="0" err="1" smtClean="0">
                          <a:hlinkClick r:id="rId7"/>
                        </a:rPr>
                        <a:t>BookData</a:t>
                      </a:r>
                      <a:r>
                        <a:rPr lang="en-IE" sz="1100" b="0" dirty="0" smtClean="0">
                          <a:hlinkClick r:id="rId7"/>
                        </a:rPr>
                        <a:t> Online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IE" sz="1100" b="0" dirty="0" err="1" smtClean="0">
                          <a:hlinkClick r:id="rId8"/>
                        </a:rPr>
                        <a:t>SciFinder</a:t>
                      </a:r>
                      <a:endParaRPr lang="en-IE" sz="1100" b="0" dirty="0"/>
                    </a:p>
                  </a:txBody>
                  <a:tcPr marL="9525" marR="9525" marT="9525" marB="0" anchor="b"/>
                </a:tc>
              </a:tr>
              <a:tr h="324036">
                <a:tc>
                  <a:txBody>
                    <a:bodyPr/>
                    <a:lstStyle/>
                    <a:p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American Mathematical Society Journals</a:t>
                      </a:r>
                      <a:endParaRPr lang="en-IE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Compendex</a:t>
                      </a: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 and EI </a:t>
                      </a:r>
                      <a:r>
                        <a:rPr lang="en-IE" sz="11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Backfile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IET</a:t>
                      </a: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Many</a:t>
                      </a:r>
                      <a:r>
                        <a:rPr lang="en-IE" sz="11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collections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12"/>
                        </a:rPr>
                        <a:t>PressReader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13"/>
                        </a:rPr>
                        <a:t>Springer Lecture Notes Series 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</a:tr>
              <a:tr h="324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APA </a:t>
                      </a:r>
                      <a:r>
                        <a:rPr lang="en-IE" sz="11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PsycTESTS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Emerald</a:t>
                      </a:r>
                      <a:r>
                        <a:rPr lang="en-IE" sz="11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Many collections</a:t>
                      </a:r>
                      <a:endParaRPr lang="en-IE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16"/>
                        </a:rPr>
                        <a:t>MarketLine</a:t>
                      </a:r>
                      <a:r>
                        <a:rPr lang="en-IE" sz="1100" b="0" dirty="0" smtClean="0">
                          <a:hlinkClick r:id="rId16"/>
                        </a:rPr>
                        <a:t> Case Studies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17"/>
                        </a:rPr>
                        <a:t>ProQuest Abstract and Indexes Collections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18"/>
                        </a:rPr>
                        <a:t>SpringerProtocols</a:t>
                      </a:r>
                      <a:r>
                        <a:rPr lang="en-IE" sz="1100" b="0" dirty="0" smtClean="0">
                          <a:hlinkClick r:id="rId18"/>
                        </a:rPr>
                        <a:t> </a:t>
                      </a:r>
                      <a:endParaRPr lang="en-IE" sz="11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24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APA </a:t>
                      </a:r>
                      <a:r>
                        <a:rPr lang="en-IE" sz="11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PsycTHERAPY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ESDU Validated Engineering Data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21"/>
                        </a:rPr>
                        <a:t>MarketLine</a:t>
                      </a:r>
                      <a:r>
                        <a:rPr lang="en-IE" sz="1100" b="0" dirty="0" smtClean="0">
                          <a:hlinkClick r:id="rId21"/>
                        </a:rPr>
                        <a:t> Advantage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22"/>
                        </a:rPr>
                        <a:t>ProQuest Core Collection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E" sz="1100" b="0"/>
                    </a:p>
                  </a:txBody>
                  <a:tcPr marL="9525" marR="9525" marT="9525" marB="0" anchor="b"/>
                </a:tc>
              </a:tr>
              <a:tr h="324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ASTM Standards and Engineering Digital Library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Euromonitor</a:t>
                      </a:r>
                      <a:r>
                        <a:rPr lang="en-IE" sz="11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 Passport and Research Monitor</a:t>
                      </a:r>
                      <a:endParaRPr lang="en-IE" sz="11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25"/>
                        </a:rPr>
                        <a:t>MathSciNet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26"/>
                        </a:rPr>
                        <a:t>ProQuest Full Text Subject Collections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E" sz="1100" b="0" dirty="0"/>
                    </a:p>
                  </a:txBody>
                  <a:tcPr marL="9525" marR="9525" marT="9525" marB="0" anchor="b"/>
                </a:tc>
              </a:tr>
              <a:tr h="324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7"/>
                        </a:rPr>
                        <a:t>Brill</a:t>
                      </a:r>
                      <a:r>
                        <a:rPr lang="en-IE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Many collections</a:t>
                      </a:r>
                      <a:endParaRPr lang="en-IE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8"/>
                        </a:rPr>
                        <a:t>GSE Research</a:t>
                      </a:r>
                      <a:endParaRPr lang="en-IE" sz="11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smtClean="0">
                          <a:hlinkClick r:id="rId29"/>
                        </a:rPr>
                        <a:t>New Scientist Online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b="0" dirty="0" err="1" smtClean="0">
                          <a:hlinkClick r:id="rId30"/>
                        </a:rPr>
                        <a:t>PsychiatryOnline</a:t>
                      </a:r>
                      <a:endParaRPr lang="en-IE" sz="1100" b="0" dirty="0" smtClean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IE" sz="1100" b="0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-171400"/>
            <a:ext cx="6480720" cy="1143000"/>
          </a:xfrm>
        </p:spPr>
        <p:txBody>
          <a:bodyPr/>
          <a:lstStyle/>
          <a:p>
            <a:r>
              <a:rPr lang="en-IE" dirty="0" smtClean="0"/>
              <a:t>Microsoft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832648"/>
          </a:xfrm>
        </p:spPr>
        <p:txBody>
          <a:bodyPr>
            <a:normAutofit lnSpcReduction="10000"/>
          </a:bodyPr>
          <a:lstStyle/>
          <a:p>
            <a:r>
              <a:rPr lang="en-IE" sz="2000" dirty="0" smtClean="0"/>
              <a:t>1 TB of One Drive for Business under Office 365</a:t>
            </a:r>
          </a:p>
          <a:p>
            <a:r>
              <a:rPr lang="en-IE" sz="2000" dirty="0" smtClean="0"/>
              <a:t>Data at rest encrypted by the year end</a:t>
            </a:r>
          </a:p>
          <a:p>
            <a:r>
              <a:rPr lang="en-IE" sz="2000" dirty="0" smtClean="0"/>
              <a:t>Subscription for eligible institutions</a:t>
            </a:r>
          </a:p>
          <a:p>
            <a:pPr lvl="1"/>
            <a:r>
              <a:rPr lang="en-IE" sz="1800" dirty="0" smtClean="0"/>
              <a:t>Campus EES – 100 FTE or above</a:t>
            </a:r>
          </a:p>
          <a:p>
            <a:pPr lvl="1"/>
            <a:r>
              <a:rPr lang="en-IE" sz="1800" dirty="0" smtClean="0"/>
              <a:t>Campus OVS/ES – less than 100 FTE</a:t>
            </a:r>
          </a:p>
          <a:p>
            <a:r>
              <a:rPr lang="en-IE" sz="2000" dirty="0" smtClean="0"/>
              <a:t>Other purchases via</a:t>
            </a:r>
          </a:p>
          <a:p>
            <a:pPr lvl="1"/>
            <a:r>
              <a:rPr lang="en-IE" sz="1800" dirty="0" smtClean="0"/>
              <a:t>Select Plus</a:t>
            </a:r>
          </a:p>
          <a:p>
            <a:pPr lvl="1"/>
            <a:r>
              <a:rPr lang="en-IE" sz="1800" dirty="0" smtClean="0"/>
              <a:t>Open Academic Pricing</a:t>
            </a:r>
          </a:p>
          <a:p>
            <a:r>
              <a:rPr lang="en-IE" sz="2000" dirty="0" smtClean="0"/>
              <a:t>Office 365 Plan A2</a:t>
            </a:r>
          </a:p>
          <a:p>
            <a:r>
              <a:rPr lang="en-IE" sz="2000" dirty="0" smtClean="0"/>
              <a:t>Azure grants</a:t>
            </a:r>
          </a:p>
          <a:p>
            <a:r>
              <a:rPr lang="en-IE" sz="2000" dirty="0" smtClean="0"/>
              <a:t>Home use rights</a:t>
            </a:r>
          </a:p>
          <a:p>
            <a:r>
              <a:rPr lang="en-IE" sz="2000" dirty="0" err="1" smtClean="0"/>
              <a:t>Dreamspark</a:t>
            </a:r>
            <a:r>
              <a:rPr lang="en-IE" sz="2000" dirty="0" smtClean="0"/>
              <a:t> and </a:t>
            </a:r>
            <a:r>
              <a:rPr lang="en-IE" sz="2000" dirty="0" err="1" smtClean="0"/>
              <a:t>Dreamspark</a:t>
            </a:r>
            <a:r>
              <a:rPr lang="en-IE" sz="2000" dirty="0" smtClean="0"/>
              <a:t> premium</a:t>
            </a:r>
          </a:p>
          <a:p>
            <a:r>
              <a:rPr lang="en-IE" sz="2000" dirty="0" smtClean="0"/>
              <a:t>Only </a:t>
            </a:r>
            <a:r>
              <a:rPr lang="en-IE" sz="2000" dirty="0" err="1" smtClean="0"/>
              <a:t>EdLars</a:t>
            </a:r>
            <a:r>
              <a:rPr lang="en-IE" sz="2000" dirty="0" smtClean="0"/>
              <a:t> can sell at education prices</a:t>
            </a:r>
          </a:p>
          <a:p>
            <a:r>
              <a:rPr lang="en-IE" sz="2000" dirty="0" smtClean="0"/>
              <a:t>Student advantage programme</a:t>
            </a:r>
          </a:p>
          <a:p>
            <a:r>
              <a:rPr lang="en-IE" sz="2000" dirty="0" smtClean="0"/>
              <a:t>Student online store</a:t>
            </a:r>
          </a:p>
          <a:p>
            <a:r>
              <a:rPr lang="en-IE" sz="2000" dirty="0" smtClean="0"/>
              <a:t>Framework agreement in place until 2016</a:t>
            </a:r>
          </a:p>
          <a:p>
            <a:pPr algn="ctr">
              <a:buNone/>
            </a:pPr>
            <a:r>
              <a:rPr lang="en-IE" sz="2400" dirty="0" smtClean="0">
                <a:hlinkClick r:id="rId3"/>
              </a:rPr>
              <a:t>Microsoft Information</a:t>
            </a:r>
            <a:endParaRPr lang="en-IE" sz="2400" dirty="0" smtClean="0"/>
          </a:p>
          <a:p>
            <a:pPr>
              <a:buNone/>
            </a:pPr>
            <a:endParaRPr lang="en-IE" sz="1500" dirty="0" smtClean="0"/>
          </a:p>
          <a:p>
            <a:endParaRPr lang="en-IE" sz="1900" dirty="0" smtClean="0"/>
          </a:p>
          <a:p>
            <a:endParaRPr lang="en-IE" sz="2000" dirty="0" smtClean="0"/>
          </a:p>
          <a:p>
            <a:endParaRPr lang="en-IE" sz="24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16CE-13EB-4FF8-A0A9-7600CB63E37F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71800" y="6356350"/>
            <a:ext cx="3767106" cy="365125"/>
          </a:xfrm>
        </p:spPr>
        <p:txBody>
          <a:bodyPr/>
          <a:lstStyle/>
          <a:p>
            <a:r>
              <a:rPr lang="en-IE" smtClean="0">
                <a:solidFill>
                  <a:prstClr val="black">
                    <a:tint val="75000"/>
                  </a:prstClr>
                </a:solidFill>
              </a:rPr>
              <a:t>Library Services Day 2014</a:t>
            </a:r>
            <a:endParaRPr lang="en-IE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7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heanet_2010_blue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29939</TotalTime>
  <Words>1384</Words>
  <Application>Microsoft Office PowerPoint</Application>
  <PresentationFormat>On-screen Show (4:3)</PresentationFormat>
  <Paragraphs>491</Paragraphs>
  <Slides>29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29</vt:i4>
      </vt:variant>
    </vt:vector>
  </HeadingPairs>
  <TitlesOfParts>
    <vt:vector size="44" baseType="lpstr">
      <vt:lpstr>Arial</vt:lpstr>
      <vt:lpstr>Calibri</vt:lpstr>
      <vt:lpstr>Verdana</vt:lpstr>
      <vt:lpstr>heanet_2010_blue-3</vt:lpstr>
      <vt:lpstr>1_heanet_2010_blue-3</vt:lpstr>
      <vt:lpstr>2_heanet_2010_blue-3</vt:lpstr>
      <vt:lpstr>3_heanet_2010_blue-3</vt:lpstr>
      <vt:lpstr>4_heanet_2010_blue-3</vt:lpstr>
      <vt:lpstr>5_heanet_2010_blue-3</vt:lpstr>
      <vt:lpstr>6_heanet_2010_blue-3</vt:lpstr>
      <vt:lpstr>7_heanet_2010_blue-3</vt:lpstr>
      <vt:lpstr>8_heanet_2010_blue-3</vt:lpstr>
      <vt:lpstr>9_heanet_2010_blue-3</vt:lpstr>
      <vt:lpstr>10_heanet_2010_blue-3</vt:lpstr>
      <vt:lpstr>11_heanet_2010_blue-3</vt:lpstr>
      <vt:lpstr> Library Services Day Brokerage Update  Garvan McFeeley  </vt:lpstr>
      <vt:lpstr>Brokerage</vt:lpstr>
      <vt:lpstr>Current Portfolio</vt:lpstr>
      <vt:lpstr>Agreements</vt:lpstr>
      <vt:lpstr>Agreements</vt:lpstr>
      <vt:lpstr>Apple Framework</vt:lpstr>
      <vt:lpstr>Mobile Broadband</vt:lpstr>
      <vt:lpstr>Eduserv Agreements</vt:lpstr>
      <vt:lpstr>Microsoft</vt:lpstr>
      <vt:lpstr>Polycom VC support</vt:lpstr>
      <vt:lpstr>VLE Framework</vt:lpstr>
      <vt:lpstr>Adobe Connect</vt:lpstr>
      <vt:lpstr>2015</vt:lpstr>
      <vt:lpstr>Summary</vt:lpstr>
      <vt:lpstr>Questions</vt:lpstr>
      <vt:lpstr>Appendices</vt:lpstr>
      <vt:lpstr>Adobe Agreements</vt:lpstr>
      <vt:lpstr>Anti Virus</vt:lpstr>
      <vt:lpstr>Articulate</vt:lpstr>
      <vt:lpstr>Alerting, Monitoring and Notification Services Framework</vt:lpstr>
      <vt:lpstr>Application Virtualisation Framework</vt:lpstr>
      <vt:lpstr>Blackboard Collaborate</vt:lpstr>
      <vt:lpstr>IP Vulnerability Scanning</vt:lpstr>
      <vt:lpstr>Server Hardware</vt:lpstr>
      <vt:lpstr>Storage Hardware</vt:lpstr>
      <vt:lpstr>Storage Virtualisation</vt:lpstr>
      <vt:lpstr>Video Platform Framework</vt:lpstr>
      <vt:lpstr>Vidyo Compatible Framework</vt:lpstr>
      <vt:lpstr>Handy Tips</vt:lpstr>
    </vt:vector>
  </TitlesOfParts>
  <Company>HEAnet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Survey</dc:title>
  <dc:creator>Brian Boyle</dc:creator>
  <cp:lastModifiedBy>Garvan McFeeley</cp:lastModifiedBy>
  <cp:revision>578</cp:revision>
  <cp:lastPrinted>2010-09-14T09:57:51Z</cp:lastPrinted>
  <dcterms:created xsi:type="dcterms:W3CDTF">2010-09-14T12:50:06Z</dcterms:created>
  <dcterms:modified xsi:type="dcterms:W3CDTF">2014-11-19T16:39:13Z</dcterms:modified>
</cp:coreProperties>
</file>