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307" r:id="rId2"/>
    <p:sldId id="309" r:id="rId3"/>
    <p:sldId id="317" r:id="rId4"/>
    <p:sldId id="323" r:id="rId5"/>
    <p:sldId id="313" r:id="rId6"/>
    <p:sldId id="311" r:id="rId7"/>
    <p:sldId id="312" r:id="rId8"/>
    <p:sldId id="314" r:id="rId9"/>
    <p:sldId id="315" r:id="rId10"/>
    <p:sldId id="330" r:id="rId11"/>
    <p:sldId id="316" r:id="rId12"/>
    <p:sldId id="325" r:id="rId13"/>
    <p:sldId id="324" r:id="rId14"/>
    <p:sldId id="318" r:id="rId15"/>
    <p:sldId id="319" r:id="rId16"/>
    <p:sldId id="320" r:id="rId17"/>
    <p:sldId id="321" r:id="rId18"/>
    <p:sldId id="322" r:id="rId19"/>
    <p:sldId id="326" r:id="rId20"/>
    <p:sldId id="328" r:id="rId21"/>
    <p:sldId id="327" r:id="rId22"/>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Times" charset="0"/>
        <a:ea typeface="+mn-ea"/>
        <a:cs typeface="+mn-cs"/>
      </a:defRPr>
    </a:lvl1pPr>
    <a:lvl2pPr marL="457200" algn="ctr" rtl="0" eaLnBrk="0" fontAlgn="base" hangingPunct="0">
      <a:spcBef>
        <a:spcPct val="0"/>
      </a:spcBef>
      <a:spcAft>
        <a:spcPct val="0"/>
      </a:spcAft>
      <a:defRPr sz="1200" kern="1200">
        <a:solidFill>
          <a:schemeClr val="tx1"/>
        </a:solidFill>
        <a:latin typeface="Times" charset="0"/>
        <a:ea typeface="+mn-ea"/>
        <a:cs typeface="+mn-cs"/>
      </a:defRPr>
    </a:lvl2pPr>
    <a:lvl3pPr marL="914400" algn="ctr" rtl="0" eaLnBrk="0" fontAlgn="base" hangingPunct="0">
      <a:spcBef>
        <a:spcPct val="0"/>
      </a:spcBef>
      <a:spcAft>
        <a:spcPct val="0"/>
      </a:spcAft>
      <a:defRPr sz="1200" kern="1200">
        <a:solidFill>
          <a:schemeClr val="tx1"/>
        </a:solidFill>
        <a:latin typeface="Times" charset="0"/>
        <a:ea typeface="+mn-ea"/>
        <a:cs typeface="+mn-cs"/>
      </a:defRPr>
    </a:lvl3pPr>
    <a:lvl4pPr marL="1371600" algn="ctr" rtl="0" eaLnBrk="0" fontAlgn="base" hangingPunct="0">
      <a:spcBef>
        <a:spcPct val="0"/>
      </a:spcBef>
      <a:spcAft>
        <a:spcPct val="0"/>
      </a:spcAft>
      <a:defRPr sz="1200" kern="1200">
        <a:solidFill>
          <a:schemeClr val="tx1"/>
        </a:solidFill>
        <a:latin typeface="Times" charset="0"/>
        <a:ea typeface="+mn-ea"/>
        <a:cs typeface="+mn-cs"/>
      </a:defRPr>
    </a:lvl4pPr>
    <a:lvl5pPr marL="1828800" algn="ctr" rtl="0" eaLnBrk="0" fontAlgn="base" hangingPunct="0">
      <a:spcBef>
        <a:spcPct val="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Times" charset="0"/>
        <a:ea typeface="+mn-ea"/>
        <a:cs typeface="+mn-cs"/>
      </a:defRPr>
    </a:lvl6pPr>
    <a:lvl7pPr marL="2743200" algn="l" defTabSz="914400" rtl="0" eaLnBrk="1" latinLnBrk="0" hangingPunct="1">
      <a:defRPr sz="1200" kern="1200">
        <a:solidFill>
          <a:schemeClr val="tx1"/>
        </a:solidFill>
        <a:latin typeface="Times" charset="0"/>
        <a:ea typeface="+mn-ea"/>
        <a:cs typeface="+mn-cs"/>
      </a:defRPr>
    </a:lvl7pPr>
    <a:lvl8pPr marL="3200400" algn="l" defTabSz="914400" rtl="0" eaLnBrk="1" latinLnBrk="0" hangingPunct="1">
      <a:defRPr sz="1200" kern="1200">
        <a:solidFill>
          <a:schemeClr val="tx1"/>
        </a:solidFill>
        <a:latin typeface="Times" charset="0"/>
        <a:ea typeface="+mn-ea"/>
        <a:cs typeface="+mn-cs"/>
      </a:defRPr>
    </a:lvl8pPr>
    <a:lvl9pPr marL="3657600" algn="l" defTabSz="914400" rtl="0" eaLnBrk="1" latinLnBrk="0" hangingPunct="1">
      <a:defRPr sz="12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66"/>
    <a:srgbClr val="EF1F1D"/>
    <a:srgbClr val="9ACD34"/>
    <a:srgbClr val="359A34"/>
    <a:srgbClr val="323266"/>
    <a:srgbClr val="337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autoAdjust="0"/>
  </p:normalViewPr>
  <p:slideViewPr>
    <p:cSldViewPr>
      <p:cViewPr>
        <p:scale>
          <a:sx n="82" d="100"/>
          <a:sy n="82" d="100"/>
        </p:scale>
        <p:origin x="-17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3736" name="Picture 8"/>
          <p:cNvPicPr>
            <a:picLocks noChangeAspect="1" noChangeArrowheads="1"/>
          </p:cNvPicPr>
          <p:nvPr/>
        </p:nvPicPr>
        <p:blipFill>
          <a:blip r:embed="rId2" cstate="print"/>
          <a:srcRect/>
          <a:stretch>
            <a:fillRect/>
          </a:stretch>
        </p:blipFill>
        <p:spPr bwMode="auto">
          <a:xfrm>
            <a:off x="0" y="1588"/>
            <a:ext cx="9145588" cy="4646612"/>
          </a:xfrm>
          <a:prstGeom prst="rect">
            <a:avLst/>
          </a:prstGeom>
          <a:noFill/>
        </p:spPr>
      </p:pic>
      <p:sp>
        <p:nvSpPr>
          <p:cNvPr id="73730" name="Rectangle 2"/>
          <p:cNvSpPr>
            <a:spLocks noGrp="1" noChangeArrowheads="1"/>
          </p:cNvSpPr>
          <p:nvPr>
            <p:ph type="ctrTitle"/>
          </p:nvPr>
        </p:nvSpPr>
        <p:spPr>
          <a:xfrm>
            <a:off x="1827213" y="338138"/>
            <a:ext cx="6859587" cy="1143000"/>
          </a:xfrm>
        </p:spPr>
        <p:txBody>
          <a:bodyPr/>
          <a:lstStyle>
            <a:lvl1pPr>
              <a:spcBef>
                <a:spcPct val="0"/>
              </a:spcBef>
              <a:defRPr/>
            </a:lvl1pPr>
          </a:lstStyle>
          <a:p>
            <a:r>
              <a:rPr lang="en-US" smtClean="0"/>
              <a:t>Click to edit Master title style</a:t>
            </a:r>
            <a:endParaRPr lang="en-GB"/>
          </a:p>
        </p:txBody>
      </p:sp>
      <p:sp>
        <p:nvSpPr>
          <p:cNvPr id="73731" name="Rectangle 3"/>
          <p:cNvSpPr>
            <a:spLocks noGrp="1" noChangeArrowheads="1"/>
          </p:cNvSpPr>
          <p:nvPr>
            <p:ph type="subTitle" idx="1"/>
          </p:nvPr>
        </p:nvSpPr>
        <p:spPr>
          <a:xfrm>
            <a:off x="1828800" y="1622425"/>
            <a:ext cx="6858000" cy="2514600"/>
          </a:xfrm>
        </p:spPr>
        <p:txBody>
          <a:bodyPr/>
          <a:lstStyle>
            <a:lvl1pPr marL="0" indent="0">
              <a:buFontTx/>
              <a:buNone/>
              <a:defRPr sz="2800"/>
            </a:lvl1pPr>
          </a:lstStyle>
          <a:p>
            <a:r>
              <a:rPr lang="en-US" smtClean="0"/>
              <a:t>Click to edit Master subtitle style</a:t>
            </a:r>
            <a:endParaRPr lang="en-GB"/>
          </a:p>
        </p:txBody>
      </p:sp>
      <p:sp>
        <p:nvSpPr>
          <p:cNvPr id="73732" name="Rectangle 4"/>
          <p:cNvSpPr>
            <a:spLocks noGrp="1" noChangeArrowheads="1"/>
          </p:cNvSpPr>
          <p:nvPr>
            <p:ph type="sldNum" sz="quarter" idx="4"/>
          </p:nvPr>
        </p:nvSpPr>
        <p:spPr>
          <a:xfrm>
            <a:off x="5943600" y="6280150"/>
            <a:ext cx="2743200" cy="457200"/>
          </a:xfrm>
        </p:spPr>
        <p:txBody>
          <a:bodyPr/>
          <a:lstStyle>
            <a:lvl1pPr>
              <a:defRPr/>
            </a:lvl1pPr>
          </a:lstStyle>
          <a:p>
            <a:fld id="{74E80BB2-23D3-4FFE-AADA-7B6475C47F3B}" type="slidenum">
              <a:rPr lang="en-GB"/>
              <a:pPr/>
              <a:t>‹#›</a:t>
            </a:fld>
            <a:endParaRPr lang="en-GB"/>
          </a:p>
        </p:txBody>
      </p:sp>
      <p:pic>
        <p:nvPicPr>
          <p:cNvPr id="73733" name="Picture 5"/>
          <p:cNvPicPr>
            <a:picLocks noChangeAspect="1" noChangeArrowheads="1"/>
          </p:cNvPicPr>
          <p:nvPr/>
        </p:nvPicPr>
        <p:blipFill>
          <a:blip r:embed="rId3" cstate="print"/>
          <a:srcRect/>
          <a:stretch>
            <a:fillRect/>
          </a:stretch>
        </p:blipFill>
        <p:spPr bwMode="auto">
          <a:xfrm>
            <a:off x="336550" y="4908550"/>
            <a:ext cx="1114425" cy="1524000"/>
          </a:xfrm>
          <a:prstGeom prst="rect">
            <a:avLst/>
          </a:prstGeom>
          <a:noFill/>
        </p:spPr>
      </p:pic>
      <p:sp>
        <p:nvSpPr>
          <p:cNvPr id="73734" name="Text Box 6"/>
          <p:cNvSpPr txBox="1">
            <a:spLocks noChangeArrowheads="1"/>
          </p:cNvSpPr>
          <p:nvPr/>
        </p:nvSpPr>
        <p:spPr bwMode="auto">
          <a:xfrm>
            <a:off x="5943600" y="5257800"/>
            <a:ext cx="2459038" cy="685800"/>
          </a:xfrm>
          <a:prstGeom prst="rect">
            <a:avLst/>
          </a:prstGeom>
          <a:noFill/>
          <a:ln w="9525">
            <a:noFill/>
            <a:miter lim="800000"/>
            <a:headEnd/>
            <a:tailEnd/>
          </a:ln>
          <a:effectLst/>
        </p:spPr>
        <p:txBody>
          <a:bodyPr lIns="0" tIns="0" rIns="0" bIns="0" anchor="ctr"/>
          <a:lstStyle/>
          <a:p>
            <a:pPr algn="l">
              <a:lnSpc>
                <a:spcPct val="130000"/>
              </a:lnSpc>
            </a:pPr>
            <a:r>
              <a:rPr lang="en-IE" sz="1100" b="1">
                <a:solidFill>
                  <a:srgbClr val="333366"/>
                </a:solidFill>
                <a:latin typeface="Verdana" pitchFamily="34" charset="0"/>
              </a:rPr>
              <a:t>Leabharlann UCD</a:t>
            </a:r>
          </a:p>
          <a:p>
            <a:pPr algn="l">
              <a:lnSpc>
                <a:spcPct val="130000"/>
              </a:lnSpc>
            </a:pPr>
            <a:endParaRPr lang="en-IE" sz="1100" b="1">
              <a:solidFill>
                <a:srgbClr val="333366"/>
              </a:solidFill>
              <a:latin typeface="Verdana" pitchFamily="34" charset="0"/>
            </a:endParaRPr>
          </a:p>
          <a:p>
            <a:pPr algn="l">
              <a:lnSpc>
                <a:spcPct val="130000"/>
              </a:lnSpc>
            </a:pPr>
            <a:r>
              <a:rPr lang="en-IE" sz="1100" b="1">
                <a:solidFill>
                  <a:srgbClr val="333366"/>
                </a:solidFill>
                <a:latin typeface="Verdana" pitchFamily="34" charset="0"/>
              </a:rPr>
              <a:t>An Coláiste Ollscoile, Baile Átha Cliath,</a:t>
            </a:r>
          </a:p>
          <a:p>
            <a:pPr algn="l">
              <a:lnSpc>
                <a:spcPct val="130000"/>
              </a:lnSpc>
            </a:pPr>
            <a:r>
              <a:rPr lang="en-IE" sz="1100" b="1">
                <a:solidFill>
                  <a:srgbClr val="333366"/>
                </a:solidFill>
                <a:latin typeface="Verdana" pitchFamily="34" charset="0"/>
              </a:rPr>
              <a:t>Belfield, Baile Átha Cliath 4, Eire</a:t>
            </a:r>
          </a:p>
        </p:txBody>
      </p:sp>
      <p:sp>
        <p:nvSpPr>
          <p:cNvPr id="73735" name="Text Box 7"/>
          <p:cNvSpPr txBox="1">
            <a:spLocks noChangeArrowheads="1"/>
          </p:cNvSpPr>
          <p:nvPr/>
        </p:nvSpPr>
        <p:spPr bwMode="auto">
          <a:xfrm>
            <a:off x="3203575" y="5084763"/>
            <a:ext cx="2459038" cy="685800"/>
          </a:xfrm>
          <a:prstGeom prst="rect">
            <a:avLst/>
          </a:prstGeom>
          <a:noFill/>
          <a:ln w="9525">
            <a:noFill/>
            <a:miter lim="800000"/>
            <a:headEnd/>
            <a:tailEnd/>
          </a:ln>
          <a:effectLst/>
        </p:spPr>
        <p:txBody>
          <a:bodyPr lIns="0" tIns="0" rIns="0" bIns="0" anchor="ctr"/>
          <a:lstStyle/>
          <a:p>
            <a:pPr algn="l">
              <a:lnSpc>
                <a:spcPct val="130000"/>
              </a:lnSpc>
            </a:pPr>
            <a:r>
              <a:rPr lang="en-GB" sz="1100" b="1">
                <a:solidFill>
                  <a:srgbClr val="333366"/>
                </a:solidFill>
                <a:latin typeface="Verdana" pitchFamily="34" charset="0"/>
              </a:rPr>
              <a:t>UCD Library</a:t>
            </a:r>
          </a:p>
          <a:p>
            <a:pPr algn="l">
              <a:lnSpc>
                <a:spcPct val="130000"/>
              </a:lnSpc>
            </a:pPr>
            <a:endParaRPr lang="en-GB" sz="1100" b="1">
              <a:solidFill>
                <a:srgbClr val="333366"/>
              </a:solidFill>
              <a:latin typeface="Verdana" pitchFamily="34" charset="0"/>
            </a:endParaRPr>
          </a:p>
          <a:p>
            <a:pPr algn="l">
              <a:lnSpc>
                <a:spcPct val="130000"/>
              </a:lnSpc>
            </a:pPr>
            <a:r>
              <a:rPr lang="en-GB" sz="1100" b="1">
                <a:solidFill>
                  <a:srgbClr val="333366"/>
                </a:solidFill>
                <a:latin typeface="Verdana" pitchFamily="34" charset="0"/>
              </a:rPr>
              <a:t>University College Dublin,</a:t>
            </a:r>
          </a:p>
          <a:p>
            <a:pPr algn="l">
              <a:lnSpc>
                <a:spcPct val="130000"/>
              </a:lnSpc>
            </a:pPr>
            <a:r>
              <a:rPr lang="en-GB" sz="1100" b="1">
                <a:solidFill>
                  <a:srgbClr val="333366"/>
                </a:solidFill>
                <a:latin typeface="Verdana" pitchFamily="34" charset="0"/>
              </a:rPr>
              <a:t>Belfield, Dublin 4, Ireland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BFA715C7-7CD0-42AD-B030-DD585CA64104}"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4825" y="338138"/>
            <a:ext cx="1852613" cy="60626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95400" y="338138"/>
            <a:ext cx="5407025" cy="6062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B7426FF5-6C70-4FE9-8F79-91F751A756C2}"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9DB7412D-865B-4EAB-9567-7E54BAEEE2A3}"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2349DC3-A45F-4D55-B367-3570CA2F5E37}"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295400" y="1752600"/>
            <a:ext cx="362902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76825" y="1752600"/>
            <a:ext cx="3630613"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E1AEF6E3-CB13-429A-9ED7-520AAF806582}"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AB02FDC4-269E-4EFE-BFF2-FC2DB6251E2C}"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411333BD-88B4-48D2-8C26-34EAE431E26C}"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0FF8BBC-CBB2-4E92-8D82-D9C02087BD1E}"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809591D-90CC-4392-900A-176CD2068E9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965CD89-2F17-47CA-9ABC-A9360BCA2685}"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13"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1295400" y="338138"/>
            <a:ext cx="7412038" cy="114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1295400" y="1752600"/>
            <a:ext cx="7412038" cy="4648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30" name="Rectangle 6"/>
          <p:cNvSpPr>
            <a:spLocks noGrp="1" noChangeArrowheads="1"/>
          </p:cNvSpPr>
          <p:nvPr>
            <p:ph type="sldNum" sz="quarter" idx="4"/>
          </p:nvPr>
        </p:nvSpPr>
        <p:spPr bwMode="auto">
          <a:xfrm>
            <a:off x="7967663" y="6400800"/>
            <a:ext cx="719137"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solidFill>
                  <a:srgbClr val="333366"/>
                </a:solidFill>
                <a:latin typeface="+mn-lt"/>
              </a:defRPr>
            </a:lvl1pPr>
          </a:lstStyle>
          <a:p>
            <a:fld id="{67D0572C-BF38-4D7A-AE76-C75C2AFDC4A0}"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110000"/>
        </a:lnSpc>
        <a:spcBef>
          <a:spcPct val="50000"/>
        </a:spcBef>
        <a:spcAft>
          <a:spcPct val="0"/>
        </a:spcAft>
        <a:defRPr sz="2800">
          <a:solidFill>
            <a:srgbClr val="333366"/>
          </a:solidFill>
          <a:latin typeface="+mj-lt"/>
          <a:ea typeface="+mj-ea"/>
          <a:cs typeface="+mj-cs"/>
        </a:defRPr>
      </a:lvl1pPr>
      <a:lvl2pPr algn="l" rtl="0" eaLnBrk="1" fontAlgn="base" hangingPunct="1">
        <a:lnSpc>
          <a:spcPct val="110000"/>
        </a:lnSpc>
        <a:spcBef>
          <a:spcPct val="50000"/>
        </a:spcBef>
        <a:spcAft>
          <a:spcPct val="0"/>
        </a:spcAft>
        <a:defRPr sz="2800">
          <a:solidFill>
            <a:srgbClr val="333366"/>
          </a:solidFill>
          <a:latin typeface="Verdana" pitchFamily="34" charset="0"/>
        </a:defRPr>
      </a:lvl2pPr>
      <a:lvl3pPr algn="l" rtl="0" eaLnBrk="1" fontAlgn="base" hangingPunct="1">
        <a:lnSpc>
          <a:spcPct val="110000"/>
        </a:lnSpc>
        <a:spcBef>
          <a:spcPct val="50000"/>
        </a:spcBef>
        <a:spcAft>
          <a:spcPct val="0"/>
        </a:spcAft>
        <a:defRPr sz="2800">
          <a:solidFill>
            <a:srgbClr val="333366"/>
          </a:solidFill>
          <a:latin typeface="Verdana" pitchFamily="34" charset="0"/>
        </a:defRPr>
      </a:lvl3pPr>
      <a:lvl4pPr algn="l" rtl="0" eaLnBrk="1" fontAlgn="base" hangingPunct="1">
        <a:lnSpc>
          <a:spcPct val="110000"/>
        </a:lnSpc>
        <a:spcBef>
          <a:spcPct val="50000"/>
        </a:spcBef>
        <a:spcAft>
          <a:spcPct val="0"/>
        </a:spcAft>
        <a:defRPr sz="2800">
          <a:solidFill>
            <a:srgbClr val="333366"/>
          </a:solidFill>
          <a:latin typeface="Verdana" pitchFamily="34" charset="0"/>
        </a:defRPr>
      </a:lvl4pPr>
      <a:lvl5pPr algn="l" rtl="0" eaLnBrk="1" fontAlgn="base" hangingPunct="1">
        <a:lnSpc>
          <a:spcPct val="110000"/>
        </a:lnSpc>
        <a:spcBef>
          <a:spcPct val="50000"/>
        </a:spcBef>
        <a:spcAft>
          <a:spcPct val="0"/>
        </a:spcAft>
        <a:defRPr sz="2800">
          <a:solidFill>
            <a:srgbClr val="333366"/>
          </a:solidFill>
          <a:latin typeface="Verdana" pitchFamily="34" charset="0"/>
        </a:defRPr>
      </a:lvl5pPr>
      <a:lvl6pPr marL="457200" algn="l" rtl="0" eaLnBrk="1" fontAlgn="base" hangingPunct="1">
        <a:lnSpc>
          <a:spcPct val="110000"/>
        </a:lnSpc>
        <a:spcBef>
          <a:spcPct val="50000"/>
        </a:spcBef>
        <a:spcAft>
          <a:spcPct val="0"/>
        </a:spcAft>
        <a:defRPr sz="2800">
          <a:solidFill>
            <a:srgbClr val="333366"/>
          </a:solidFill>
          <a:latin typeface="Verdana" pitchFamily="34" charset="0"/>
        </a:defRPr>
      </a:lvl6pPr>
      <a:lvl7pPr marL="914400" algn="l" rtl="0" eaLnBrk="1" fontAlgn="base" hangingPunct="1">
        <a:lnSpc>
          <a:spcPct val="110000"/>
        </a:lnSpc>
        <a:spcBef>
          <a:spcPct val="50000"/>
        </a:spcBef>
        <a:spcAft>
          <a:spcPct val="0"/>
        </a:spcAft>
        <a:defRPr sz="2800">
          <a:solidFill>
            <a:srgbClr val="333366"/>
          </a:solidFill>
          <a:latin typeface="Verdana" pitchFamily="34" charset="0"/>
        </a:defRPr>
      </a:lvl7pPr>
      <a:lvl8pPr marL="1371600" algn="l" rtl="0" eaLnBrk="1" fontAlgn="base" hangingPunct="1">
        <a:lnSpc>
          <a:spcPct val="110000"/>
        </a:lnSpc>
        <a:spcBef>
          <a:spcPct val="50000"/>
        </a:spcBef>
        <a:spcAft>
          <a:spcPct val="0"/>
        </a:spcAft>
        <a:defRPr sz="2800">
          <a:solidFill>
            <a:srgbClr val="333366"/>
          </a:solidFill>
          <a:latin typeface="Verdana" pitchFamily="34" charset="0"/>
        </a:defRPr>
      </a:lvl8pPr>
      <a:lvl9pPr marL="1828800" algn="l" rtl="0" eaLnBrk="1" fontAlgn="base" hangingPunct="1">
        <a:lnSpc>
          <a:spcPct val="110000"/>
        </a:lnSpc>
        <a:spcBef>
          <a:spcPct val="50000"/>
        </a:spcBef>
        <a:spcAft>
          <a:spcPct val="0"/>
        </a:spcAft>
        <a:defRPr sz="2800">
          <a:solidFill>
            <a:srgbClr val="333366"/>
          </a:solidFill>
          <a:latin typeface="Verdana" pitchFamily="34" charset="0"/>
        </a:defRPr>
      </a:lvl9pPr>
    </p:titleStyle>
    <p:bodyStyle>
      <a:lvl1pPr marL="342900" indent="-342900" algn="l" rtl="0" eaLnBrk="1" fontAlgn="base" hangingPunct="1">
        <a:lnSpc>
          <a:spcPct val="110000"/>
        </a:lnSpc>
        <a:spcBef>
          <a:spcPct val="40000"/>
        </a:spcBef>
        <a:spcAft>
          <a:spcPct val="0"/>
        </a:spcAft>
        <a:buChar char="•"/>
        <a:defRPr sz="2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000">
          <a:solidFill>
            <a:schemeClr val="bg1"/>
          </a:solidFill>
          <a:latin typeface="+mn-lt"/>
        </a:defRPr>
      </a:lvl2pPr>
      <a:lvl3pPr marL="1143000" indent="-228600" algn="l" rtl="0" eaLnBrk="1" fontAlgn="base" hangingPunct="1">
        <a:spcBef>
          <a:spcPct val="20000"/>
        </a:spcBef>
        <a:spcAft>
          <a:spcPct val="0"/>
        </a:spcAft>
        <a:buChar char="•"/>
        <a:defRPr>
          <a:solidFill>
            <a:schemeClr val="bg1"/>
          </a:solidFill>
          <a:latin typeface="+mn-lt"/>
        </a:defRPr>
      </a:lvl3pPr>
      <a:lvl4pPr marL="1600200" indent="-228600" algn="l" rtl="0" eaLnBrk="1" fontAlgn="base" hangingPunct="1">
        <a:spcBef>
          <a:spcPct val="20000"/>
        </a:spcBef>
        <a:spcAft>
          <a:spcPct val="0"/>
        </a:spcAft>
        <a:buChar char="–"/>
        <a:defRPr sz="1600">
          <a:solidFill>
            <a:schemeClr val="bg1"/>
          </a:solidFill>
          <a:latin typeface="+mn-lt"/>
        </a:defRPr>
      </a:lvl4pPr>
      <a:lvl5pPr marL="2057400" indent="-228600" algn="l" rtl="0" eaLnBrk="1" fontAlgn="base" hangingPunct="1">
        <a:spcBef>
          <a:spcPct val="20000"/>
        </a:spcBef>
        <a:spcAft>
          <a:spcPct val="0"/>
        </a:spcAft>
        <a:buChar char="»"/>
        <a:defRPr sz="1200">
          <a:solidFill>
            <a:schemeClr val="bg1"/>
          </a:solidFill>
          <a:latin typeface="+mn-lt"/>
        </a:defRPr>
      </a:lvl5pPr>
      <a:lvl6pPr marL="2514600" indent="-228600" algn="l" rtl="0" eaLnBrk="1" fontAlgn="base" hangingPunct="1">
        <a:spcBef>
          <a:spcPct val="20000"/>
        </a:spcBef>
        <a:spcAft>
          <a:spcPct val="0"/>
        </a:spcAft>
        <a:buChar char="»"/>
        <a:defRPr sz="1200">
          <a:solidFill>
            <a:schemeClr val="bg1"/>
          </a:solidFill>
          <a:latin typeface="+mn-lt"/>
        </a:defRPr>
      </a:lvl6pPr>
      <a:lvl7pPr marL="2971800" indent="-228600" algn="l" rtl="0" eaLnBrk="1" fontAlgn="base" hangingPunct="1">
        <a:spcBef>
          <a:spcPct val="20000"/>
        </a:spcBef>
        <a:spcAft>
          <a:spcPct val="0"/>
        </a:spcAft>
        <a:buChar char="»"/>
        <a:defRPr sz="1200">
          <a:solidFill>
            <a:schemeClr val="bg1"/>
          </a:solidFill>
          <a:latin typeface="+mn-lt"/>
        </a:defRPr>
      </a:lvl7pPr>
      <a:lvl8pPr marL="3429000" indent="-228600" algn="l" rtl="0" eaLnBrk="1" fontAlgn="base" hangingPunct="1">
        <a:spcBef>
          <a:spcPct val="20000"/>
        </a:spcBef>
        <a:spcAft>
          <a:spcPct val="0"/>
        </a:spcAft>
        <a:buChar char="»"/>
        <a:defRPr sz="1200">
          <a:solidFill>
            <a:schemeClr val="bg1"/>
          </a:solidFill>
          <a:latin typeface="+mn-lt"/>
        </a:defRPr>
      </a:lvl8pPr>
      <a:lvl9pPr marL="3886200" indent="-228600" algn="l" rtl="0" eaLnBrk="1" fontAlgn="base" hangingPunct="1">
        <a:spcBef>
          <a:spcPct val="20000"/>
        </a:spcBef>
        <a:spcAft>
          <a:spcPct val="0"/>
        </a:spcAft>
        <a:buChar char="»"/>
        <a:defRPr sz="12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539552" y="338138"/>
            <a:ext cx="8147249" cy="1143000"/>
          </a:xfrm>
        </p:spPr>
        <p:txBody>
          <a:bodyPr/>
          <a:lstStyle/>
          <a:p>
            <a:r>
              <a:rPr lang="en-US" b="1" dirty="0"/>
              <a:t>ANLTC/SWETS RESEARCH AWARD 2012</a:t>
            </a:r>
            <a:r>
              <a:rPr lang="en-GB" b="1" dirty="0"/>
              <a:t/>
            </a:r>
            <a:br>
              <a:rPr lang="en-GB" b="1" dirty="0"/>
            </a:br>
            <a:endParaRPr lang="en-US" dirty="0"/>
          </a:p>
        </p:txBody>
      </p:sp>
      <p:sp>
        <p:nvSpPr>
          <p:cNvPr id="76803" name="Rectangle 3"/>
          <p:cNvSpPr>
            <a:spLocks noGrp="1" noChangeArrowheads="1"/>
          </p:cNvSpPr>
          <p:nvPr>
            <p:ph type="subTitle" idx="1"/>
          </p:nvPr>
        </p:nvSpPr>
        <p:spPr>
          <a:xfrm>
            <a:off x="755576" y="1622425"/>
            <a:ext cx="7931224" cy="2514600"/>
          </a:xfrm>
        </p:spPr>
        <p:txBody>
          <a:bodyPr/>
          <a:lstStyle/>
          <a:p>
            <a:r>
              <a:rPr lang="en-US" b="1" dirty="0">
                <a:solidFill>
                  <a:schemeClr val="bg1"/>
                </a:solidFill>
                <a:latin typeface="+mn-lt"/>
                <a:ea typeface="+mn-ea"/>
                <a:cs typeface="+mn-cs"/>
              </a:rPr>
              <a:t>Strategic mobile library development:  the place of library apps and the options for creating </a:t>
            </a:r>
            <a:r>
              <a:rPr lang="en-US" b="1" dirty="0" smtClean="0">
                <a:solidFill>
                  <a:schemeClr val="bg1"/>
                </a:solidFill>
                <a:latin typeface="+mn-lt"/>
                <a:ea typeface="+mn-ea"/>
                <a:cs typeface="+mn-cs"/>
              </a:rPr>
              <a:t>them</a:t>
            </a:r>
          </a:p>
          <a:p>
            <a:endParaRPr lang="en-US" b="1" dirty="0" smtClean="0">
              <a:solidFill>
                <a:schemeClr val="bg1"/>
              </a:solidFill>
              <a:latin typeface="+mn-lt"/>
              <a:ea typeface="+mn-ea"/>
              <a:cs typeface="+mn-cs"/>
            </a:endParaRPr>
          </a:p>
          <a:p>
            <a:pPr lvl="0" algn="ctr"/>
            <a:r>
              <a:rPr lang="en-GB" sz="2000" b="1" dirty="0" smtClean="0">
                <a:solidFill>
                  <a:schemeClr val="tx1"/>
                </a:solidFill>
                <a:latin typeface="Calibri" pitchFamily="34" charset="0"/>
                <a:ea typeface="Times New Roman" pitchFamily="18" charset="0"/>
                <a:cs typeface="Calibri" pitchFamily="34" charset="0"/>
              </a:rPr>
              <a:t>AGI/LIR Symposium on Mobile Technologies </a:t>
            </a:r>
            <a:br>
              <a:rPr lang="en-GB" sz="2000" b="1" dirty="0" smtClean="0">
                <a:solidFill>
                  <a:schemeClr val="tx1"/>
                </a:solidFill>
                <a:latin typeface="Calibri" pitchFamily="34" charset="0"/>
                <a:ea typeface="Times New Roman" pitchFamily="18" charset="0"/>
                <a:cs typeface="Calibri" pitchFamily="34" charset="0"/>
              </a:rPr>
            </a:br>
            <a:r>
              <a:rPr lang="en-GB" sz="2000" b="1" dirty="0" smtClean="0">
                <a:solidFill>
                  <a:schemeClr val="tx1"/>
                </a:solidFill>
                <a:latin typeface="Calibri" pitchFamily="34" charset="0"/>
                <a:ea typeface="Times New Roman" pitchFamily="18" charset="0"/>
                <a:cs typeface="Calibri" pitchFamily="34" charset="0"/>
              </a:rPr>
              <a:t> 22nd November 2012</a:t>
            </a:r>
            <a:endParaRPr lang="en-GB" sz="2000" dirty="0" smtClean="0">
              <a:solidFill>
                <a:schemeClr val="tx1"/>
              </a:solidFill>
              <a:latin typeface="Arial" pitchFamily="34" charset="0"/>
              <a:cs typeface="Arial" pitchFamily="34" charset="0"/>
            </a:endParaRPr>
          </a:p>
          <a:p>
            <a:endParaRPr lang="en-GB" dirty="0">
              <a:solidFill>
                <a:schemeClr val="bg1"/>
              </a:solidFill>
              <a:latin typeface="+mn-lt"/>
              <a:ea typeface="+mn-ea"/>
              <a:cs typeface="+mn-cs"/>
            </a:endParaRPr>
          </a:p>
          <a:p>
            <a:endParaRPr lang="en-US" dirty="0"/>
          </a:p>
        </p:txBody>
      </p:sp>
      <p:pic>
        <p:nvPicPr>
          <p:cNvPr id="21506" name="Picture 2" descr="IMAGE"/>
          <p:cNvPicPr>
            <a:picLocks noChangeAspect="1" noChangeArrowheads="1"/>
          </p:cNvPicPr>
          <p:nvPr/>
        </p:nvPicPr>
        <p:blipFill>
          <a:blip r:embed="rId2" cstate="print"/>
          <a:srcRect/>
          <a:stretch>
            <a:fillRect/>
          </a:stretch>
        </p:blipFill>
        <p:spPr bwMode="auto">
          <a:xfrm>
            <a:off x="467544" y="3429000"/>
            <a:ext cx="1333500" cy="971550"/>
          </a:xfrm>
          <a:prstGeom prst="rect">
            <a:avLst/>
          </a:prstGeom>
          <a:noFill/>
        </p:spPr>
      </p:pic>
      <p:pic>
        <p:nvPicPr>
          <p:cNvPr id="21505" name="Picture 1" descr="IMAGE"/>
          <p:cNvPicPr>
            <a:picLocks noChangeAspect="1" noChangeArrowheads="1"/>
          </p:cNvPicPr>
          <p:nvPr/>
        </p:nvPicPr>
        <p:blipFill>
          <a:blip r:embed="rId3" cstate="print"/>
          <a:srcRect/>
          <a:stretch>
            <a:fillRect/>
          </a:stretch>
        </p:blipFill>
        <p:spPr bwMode="auto">
          <a:xfrm>
            <a:off x="7524328" y="3429000"/>
            <a:ext cx="1123950" cy="1019175"/>
          </a:xfrm>
          <a:prstGeom prst="rect">
            <a:avLst/>
          </a:prstGeom>
          <a:noFill/>
        </p:spPr>
      </p:pic>
      <p:sp>
        <p:nvSpPr>
          <p:cNvPr id="2150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412038" cy="648072"/>
          </a:xfrm>
        </p:spPr>
        <p:txBody>
          <a:bodyPr/>
          <a:lstStyle/>
          <a:p>
            <a:r>
              <a:rPr lang="en-GB" dirty="0" smtClean="0"/>
              <a:t>A few quotes about these issues..</a:t>
            </a:r>
            <a:endParaRPr lang="en-GB" dirty="0"/>
          </a:p>
        </p:txBody>
      </p:sp>
      <p:sp>
        <p:nvSpPr>
          <p:cNvPr id="3" name="Content Placeholder 2"/>
          <p:cNvSpPr>
            <a:spLocks noGrp="1"/>
          </p:cNvSpPr>
          <p:nvPr>
            <p:ph idx="1"/>
          </p:nvPr>
        </p:nvSpPr>
        <p:spPr>
          <a:xfrm>
            <a:off x="1295400" y="692696"/>
            <a:ext cx="7412038" cy="5976664"/>
          </a:xfrm>
        </p:spPr>
        <p:txBody>
          <a:bodyPr/>
          <a:lstStyle/>
          <a:p>
            <a:pPr>
              <a:buNone/>
            </a:pPr>
            <a:r>
              <a:rPr lang="en-GB" dirty="0" smtClean="0"/>
              <a:t>“It’s nonsense and unmanageable installing an app for every site you visit, every newspaper and magazine you read and every place you shop”</a:t>
            </a:r>
          </a:p>
          <a:p>
            <a:pPr>
              <a:buNone/>
            </a:pPr>
            <a:r>
              <a:rPr lang="en-GB" dirty="0" smtClean="0"/>
              <a:t>“apps are hot, carrying a </a:t>
            </a:r>
            <a:r>
              <a:rPr lang="en-GB" dirty="0" err="1" smtClean="0"/>
              <a:t>cach</a:t>
            </a:r>
            <a:r>
              <a:rPr lang="en-GB" dirty="0" err="1">
                <a:ea typeface="Verdana"/>
                <a:cs typeface="Verdana"/>
              </a:rPr>
              <a:t>é</a:t>
            </a:r>
            <a:r>
              <a:rPr lang="en-GB" dirty="0">
                <a:ea typeface="Verdana"/>
                <a:cs typeface="Verdana"/>
              </a:rPr>
              <a:t> websites lack”</a:t>
            </a:r>
            <a:endParaRPr lang="en-GB" dirty="0" smtClean="0"/>
          </a:p>
          <a:p>
            <a:pPr>
              <a:buNone/>
            </a:pPr>
            <a:endParaRPr lang="en-GB" dirty="0" smtClean="0"/>
          </a:p>
          <a:p>
            <a:pPr>
              <a:buNone/>
            </a:pPr>
            <a:r>
              <a:rPr lang="en-GB" dirty="0" smtClean="0"/>
              <a:t>“Shortly before the New York Times launched its experimental HTML5 web app, </a:t>
            </a:r>
            <a:r>
              <a:rPr lang="en-GB" dirty="0" err="1" smtClean="0"/>
              <a:t>Facebook</a:t>
            </a:r>
            <a:r>
              <a:rPr lang="en-GB" dirty="0" smtClean="0"/>
              <a:t> returned to native apps”</a:t>
            </a:r>
          </a:p>
          <a:p>
            <a:pPr>
              <a:buNone/>
            </a:pPr>
            <a:endParaRPr lang="en-GB" dirty="0" smtClean="0"/>
          </a:p>
          <a:p>
            <a:pPr>
              <a:buNone/>
            </a:pPr>
            <a:r>
              <a:rPr lang="en-GB" dirty="0" smtClean="0"/>
              <a:t>“Everyone thinks they’re the centre of the universe and their publication is deserving if an icon on every </a:t>
            </a:r>
            <a:r>
              <a:rPr lang="en-GB" dirty="0" err="1" smtClean="0"/>
              <a:t>iPhone</a:t>
            </a:r>
            <a:r>
              <a:rPr lang="en-GB" dirty="0" smtClean="0"/>
              <a:t>.  I hate to break it to you, but you’re not”	</a:t>
            </a:r>
          </a:p>
          <a:p>
            <a:pPr>
              <a:buNone/>
            </a:pPr>
            <a:r>
              <a:rPr lang="en-GB" dirty="0"/>
              <a:t>	</a:t>
            </a:r>
            <a:r>
              <a:rPr lang="en-GB" dirty="0" smtClean="0"/>
              <a:t>				</a:t>
            </a:r>
            <a:r>
              <a:rPr lang="en-GB" dirty="0" err="1" smtClean="0">
                <a:solidFill>
                  <a:srgbClr val="333366"/>
                </a:solidFill>
              </a:rPr>
              <a:t>.net</a:t>
            </a:r>
            <a:r>
              <a:rPr lang="en-GB" dirty="0" smtClean="0">
                <a:solidFill>
                  <a:srgbClr val="333366"/>
                </a:solidFill>
              </a:rPr>
              <a:t> magazine, Dec 12</a:t>
            </a:r>
            <a:r>
              <a:rPr lang="en-GB" dirty="0" smtClean="0"/>
              <a:t>	</a:t>
            </a:r>
          </a:p>
          <a:p>
            <a:pPr>
              <a:buNone/>
            </a:pPr>
            <a:endParaRPr lang="en-GB" dirty="0" smtClean="0"/>
          </a:p>
          <a:p>
            <a:pPr>
              <a:buNone/>
            </a:pPr>
            <a:endParaRPr lang="en-GB"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7567"/>
            <a:ext cx="8784976" cy="714598"/>
          </a:xfrm>
        </p:spPr>
        <p:txBody>
          <a:bodyPr/>
          <a:lstStyle/>
          <a:p>
            <a:r>
              <a:rPr lang="en-GB" dirty="0" smtClean="0"/>
              <a:t>Context: how to develop for mobile?</a:t>
            </a:r>
            <a:endParaRPr lang="en-GB" dirty="0"/>
          </a:p>
        </p:txBody>
      </p:sp>
      <p:sp>
        <p:nvSpPr>
          <p:cNvPr id="3" name="Content Placeholder 2"/>
          <p:cNvSpPr>
            <a:spLocks noGrp="1"/>
          </p:cNvSpPr>
          <p:nvPr>
            <p:ph idx="1"/>
          </p:nvPr>
        </p:nvSpPr>
        <p:spPr>
          <a:xfrm>
            <a:off x="323528" y="1196752"/>
            <a:ext cx="8640960" cy="3744416"/>
          </a:xfrm>
        </p:spPr>
        <p:txBody>
          <a:bodyPr/>
          <a:lstStyle/>
          <a:p>
            <a:pPr lvl="1"/>
            <a:r>
              <a:rPr lang="en-GB" sz="2400" dirty="0" smtClean="0"/>
              <a:t>What skill set you need to develop an app</a:t>
            </a:r>
            <a:br>
              <a:rPr lang="en-GB" sz="2400" dirty="0" smtClean="0"/>
            </a:br>
            <a:endParaRPr lang="en-GB" sz="2400" dirty="0" smtClean="0"/>
          </a:p>
          <a:p>
            <a:pPr lvl="1"/>
            <a:r>
              <a:rPr lang="en-GB" sz="2400" dirty="0" smtClean="0"/>
              <a:t>What is the cost to get something done by a third party</a:t>
            </a:r>
            <a:br>
              <a:rPr lang="en-GB" sz="2400" dirty="0" smtClean="0"/>
            </a:br>
            <a:endParaRPr lang="en-GB" sz="2400" dirty="0" smtClean="0"/>
          </a:p>
          <a:p>
            <a:pPr lvl="1"/>
            <a:r>
              <a:rPr lang="en-GB" sz="2400" dirty="0" smtClean="0"/>
              <a:t>What can be achieved with web-based application builders that claim can do decent app with no programming required</a:t>
            </a:r>
            <a:endParaRPr lang="en-GB"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7566"/>
            <a:ext cx="9144000" cy="1007177"/>
          </a:xfrm>
        </p:spPr>
        <p:txBody>
          <a:bodyPr/>
          <a:lstStyle/>
          <a:p>
            <a:r>
              <a:rPr lang="en-GB" dirty="0" smtClean="0"/>
              <a:t>Context: where are things at in Ireland &amp; beyond?</a:t>
            </a:r>
            <a:endParaRPr lang="en-GB" dirty="0"/>
          </a:p>
        </p:txBody>
      </p:sp>
      <p:sp>
        <p:nvSpPr>
          <p:cNvPr id="3" name="Content Placeholder 2"/>
          <p:cNvSpPr>
            <a:spLocks noGrp="1"/>
          </p:cNvSpPr>
          <p:nvPr>
            <p:ph idx="1"/>
          </p:nvPr>
        </p:nvSpPr>
        <p:spPr>
          <a:xfrm>
            <a:off x="323528" y="1412776"/>
            <a:ext cx="8640960" cy="3384376"/>
          </a:xfrm>
        </p:spPr>
        <p:txBody>
          <a:bodyPr/>
          <a:lstStyle/>
          <a:p>
            <a:pPr lvl="1"/>
            <a:r>
              <a:rPr lang="en-GB" sz="2400" dirty="0" smtClean="0"/>
              <a:t>Who has mobile website, mobile catalogue, presence in university app, library app?</a:t>
            </a:r>
            <a:br>
              <a:rPr lang="en-GB" sz="2400" dirty="0" smtClean="0"/>
            </a:br>
            <a:endParaRPr lang="en-GB" sz="2400" dirty="0" smtClean="0"/>
          </a:p>
          <a:p>
            <a:pPr lvl="1"/>
            <a:r>
              <a:rPr lang="en-GB" sz="2400" dirty="0" smtClean="0"/>
              <a:t>What is awareness level, what are the plans?</a:t>
            </a:r>
            <a:br>
              <a:rPr lang="en-GB" sz="2400" dirty="0" smtClean="0"/>
            </a:br>
            <a:endParaRPr lang="en-GB" sz="2400" dirty="0" smtClean="0"/>
          </a:p>
          <a:p>
            <a:pPr lvl="1"/>
            <a:r>
              <a:rPr lang="en-GB" sz="2400" dirty="0" smtClean="0"/>
              <a:t>Best practice in internationally, case studies – won’t have time for exhaustive review</a:t>
            </a:r>
            <a:br>
              <a:rPr lang="en-GB" sz="2400" dirty="0" smtClean="0"/>
            </a:br>
            <a:endParaRPr lang="en-GB"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692696"/>
            <a:ext cx="7412038" cy="5760640"/>
          </a:xfrm>
        </p:spPr>
        <p:txBody>
          <a:bodyPr/>
          <a:lstStyle/>
          <a:p>
            <a:r>
              <a:rPr lang="en-GB" b="1" dirty="0">
                <a:solidFill>
                  <a:schemeClr val="bg1"/>
                </a:solidFill>
                <a:latin typeface="+mn-lt"/>
                <a:ea typeface="+mn-ea"/>
                <a:cs typeface="+mn-cs"/>
              </a:rPr>
              <a:t>Goal:  </a:t>
            </a:r>
            <a:r>
              <a:rPr lang="en-GB" dirty="0">
                <a:solidFill>
                  <a:schemeClr val="bg1"/>
                </a:solidFill>
                <a:latin typeface="+mn-lt"/>
                <a:ea typeface="+mn-ea"/>
                <a:cs typeface="+mn-cs"/>
              </a:rPr>
              <a:t>To gain full understanding of the current development of the </a:t>
            </a:r>
            <a:r>
              <a:rPr lang="en-GB" dirty="0" err="1">
                <a:solidFill>
                  <a:schemeClr val="bg1"/>
                </a:solidFill>
                <a:latin typeface="+mn-lt"/>
                <a:ea typeface="+mn-ea"/>
                <a:cs typeface="+mn-cs"/>
              </a:rPr>
              <a:t>mLibrary</a:t>
            </a:r>
            <a:r>
              <a:rPr lang="en-GB" dirty="0">
                <a:solidFill>
                  <a:schemeClr val="bg1"/>
                </a:solidFill>
                <a:latin typeface="+mn-lt"/>
                <a:ea typeface="+mn-ea"/>
                <a:cs typeface="+mn-cs"/>
              </a:rPr>
              <a:t>, the amount of </a:t>
            </a:r>
            <a:r>
              <a:rPr lang="en-GB" dirty="0" smtClean="0">
                <a:solidFill>
                  <a:schemeClr val="bg1"/>
                </a:solidFill>
                <a:latin typeface="+mn-lt"/>
                <a:ea typeface="+mn-ea"/>
                <a:cs typeface="+mn-cs"/>
              </a:rPr>
              <a:t>development/interest </a:t>
            </a:r>
            <a:r>
              <a:rPr lang="en-GB" dirty="0">
                <a:solidFill>
                  <a:schemeClr val="bg1"/>
                </a:solidFill>
                <a:latin typeface="+mn-lt"/>
                <a:ea typeface="+mn-ea"/>
                <a:cs typeface="+mn-cs"/>
              </a:rPr>
              <a:t>in mobile app </a:t>
            </a:r>
            <a:r>
              <a:rPr lang="en-GB" dirty="0" smtClean="0">
                <a:solidFill>
                  <a:schemeClr val="bg1"/>
                </a:solidFill>
                <a:latin typeface="+mn-lt"/>
                <a:ea typeface="+mn-ea"/>
                <a:cs typeface="+mn-cs"/>
              </a:rPr>
              <a:t>as </a:t>
            </a:r>
            <a:r>
              <a:rPr lang="en-GB" dirty="0">
                <a:solidFill>
                  <a:schemeClr val="bg1"/>
                </a:solidFill>
                <a:latin typeface="+mn-lt"/>
                <a:ea typeface="+mn-ea"/>
                <a:cs typeface="+mn-cs"/>
              </a:rPr>
              <a:t>one option, and understanding and some practical experience in using various approaches to such </a:t>
            </a:r>
            <a:r>
              <a:rPr lang="en-GB" dirty="0" smtClean="0">
                <a:solidFill>
                  <a:schemeClr val="bg1"/>
                </a:solidFill>
                <a:latin typeface="+mn-lt"/>
                <a:ea typeface="+mn-ea"/>
                <a:cs typeface="+mn-cs"/>
              </a:rPr>
              <a:t>development by means of developing demos</a:t>
            </a:r>
            <a:endParaRPr lang="en-GB" dirty="0">
              <a:solidFill>
                <a:schemeClr val="bg1"/>
              </a:solidFill>
              <a:latin typeface="+mn-lt"/>
              <a:ea typeface="+mn-ea"/>
              <a:cs typeface="+mn-cs"/>
            </a:endParaRPr>
          </a:p>
          <a:p>
            <a:r>
              <a:rPr lang="en-GB" b="1" dirty="0">
                <a:solidFill>
                  <a:schemeClr val="bg1"/>
                </a:solidFill>
                <a:latin typeface="+mn-lt"/>
                <a:ea typeface="+mn-ea"/>
                <a:cs typeface="+mn-cs"/>
              </a:rPr>
              <a:t>Scope: </a:t>
            </a:r>
            <a:r>
              <a:rPr lang="en-GB" dirty="0">
                <a:solidFill>
                  <a:schemeClr val="bg1"/>
                </a:solidFill>
                <a:latin typeface="+mn-lt"/>
                <a:ea typeface="+mn-ea"/>
                <a:cs typeface="+mn-cs"/>
              </a:rPr>
              <a:t> The scope of the project encompasses desk research and conference attendance, visits and/or survey, development of demonstrator apps, report writing and presentation.  </a:t>
            </a:r>
          </a:p>
          <a:p>
            <a:r>
              <a:rPr lang="en-GB" b="1" dirty="0">
                <a:solidFill>
                  <a:schemeClr val="bg1"/>
                </a:solidFill>
                <a:latin typeface="+mn-lt"/>
                <a:ea typeface="+mn-ea"/>
                <a:cs typeface="+mn-cs"/>
              </a:rPr>
              <a:t>Out of scope: </a:t>
            </a:r>
            <a:endParaRPr lang="en-GB" dirty="0">
              <a:solidFill>
                <a:schemeClr val="bg1"/>
              </a:solidFill>
              <a:latin typeface="+mn-lt"/>
              <a:ea typeface="+mn-ea"/>
              <a:cs typeface="+mn-cs"/>
            </a:endParaRPr>
          </a:p>
          <a:p>
            <a:r>
              <a:rPr lang="en-GB" dirty="0">
                <a:solidFill>
                  <a:schemeClr val="bg1"/>
                </a:solidFill>
                <a:latin typeface="+mn-lt"/>
                <a:ea typeface="+mn-ea"/>
                <a:cs typeface="+mn-cs"/>
              </a:rPr>
              <a:t>Visits beyond Europe</a:t>
            </a:r>
          </a:p>
          <a:p>
            <a:r>
              <a:rPr lang="en-GB" dirty="0">
                <a:solidFill>
                  <a:schemeClr val="bg1"/>
                </a:solidFill>
                <a:latin typeface="+mn-lt"/>
                <a:ea typeface="+mn-ea"/>
                <a:cs typeface="+mn-cs"/>
              </a:rPr>
              <a:t>Live apps for real life usage</a:t>
            </a:r>
          </a:p>
          <a:p>
            <a:pPr>
              <a:buNone/>
            </a:pP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539552" y="338138"/>
            <a:ext cx="8147249" cy="1143000"/>
          </a:xfrm>
        </p:spPr>
        <p:txBody>
          <a:bodyPr/>
          <a:lstStyle/>
          <a:p>
            <a:r>
              <a:rPr lang="en-US" b="1" dirty="0"/>
              <a:t>ANLTC/SWETS RESEARCH AWARD 2012</a:t>
            </a:r>
            <a:r>
              <a:rPr lang="en-GB" b="1" dirty="0"/>
              <a:t/>
            </a:r>
            <a:br>
              <a:rPr lang="en-GB" b="1" dirty="0"/>
            </a:br>
            <a:endParaRPr lang="en-US" dirty="0"/>
          </a:p>
        </p:txBody>
      </p:sp>
      <p:sp>
        <p:nvSpPr>
          <p:cNvPr id="76803" name="Rectangle 3"/>
          <p:cNvSpPr>
            <a:spLocks noGrp="1" noChangeArrowheads="1"/>
          </p:cNvSpPr>
          <p:nvPr>
            <p:ph type="subTitle" idx="1"/>
          </p:nvPr>
        </p:nvSpPr>
        <p:spPr>
          <a:xfrm>
            <a:off x="755576" y="1622425"/>
            <a:ext cx="7931224" cy="2514600"/>
          </a:xfrm>
        </p:spPr>
        <p:txBody>
          <a:bodyPr/>
          <a:lstStyle/>
          <a:p>
            <a:r>
              <a:rPr lang="en-GB" b="1" dirty="0" smtClean="0">
                <a:solidFill>
                  <a:schemeClr val="bg1"/>
                </a:solidFill>
                <a:latin typeface="+mn-lt"/>
                <a:ea typeface="+mn-ea"/>
                <a:cs typeface="+mn-cs"/>
              </a:rPr>
              <a:t>The project plan: </a:t>
            </a:r>
            <a:br>
              <a:rPr lang="en-GB" b="1" dirty="0" smtClean="0">
                <a:solidFill>
                  <a:schemeClr val="bg1"/>
                </a:solidFill>
                <a:latin typeface="+mn-lt"/>
                <a:ea typeface="+mn-ea"/>
                <a:cs typeface="+mn-cs"/>
              </a:rPr>
            </a:br>
            <a:r>
              <a:rPr lang="en-GB" b="1" dirty="0" smtClean="0">
                <a:solidFill>
                  <a:schemeClr val="bg1"/>
                </a:solidFill>
                <a:latin typeface="+mn-lt"/>
                <a:ea typeface="+mn-ea"/>
                <a:cs typeface="+mn-cs"/>
              </a:rPr>
              <a:t>will be challenged to fit this in, so adopting project management approach, try and stick to timeline</a:t>
            </a:r>
            <a:endParaRPr lang="en-GB" dirty="0">
              <a:solidFill>
                <a:schemeClr val="bg1"/>
              </a:solidFill>
              <a:latin typeface="+mn-lt"/>
              <a:ea typeface="+mn-ea"/>
              <a:cs typeface="+mn-cs"/>
            </a:endParaRP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Very rough timeline into 3 segments</a:t>
            </a:r>
            <a:endParaRPr lang="en-GB" dirty="0"/>
          </a:p>
        </p:txBody>
      </p:sp>
      <p:sp>
        <p:nvSpPr>
          <p:cNvPr id="3" name="Content Placeholder 2"/>
          <p:cNvSpPr>
            <a:spLocks noGrp="1"/>
          </p:cNvSpPr>
          <p:nvPr>
            <p:ph idx="1"/>
          </p:nvPr>
        </p:nvSpPr>
        <p:spPr>
          <a:xfrm>
            <a:off x="1295400" y="1752600"/>
            <a:ext cx="7412038" cy="3620616"/>
          </a:xfrm>
        </p:spPr>
        <p:txBody>
          <a:bodyPr/>
          <a:lstStyle/>
          <a:p>
            <a:pPr>
              <a:buNone/>
            </a:pPr>
            <a:r>
              <a:rPr lang="en-US" u="sng" dirty="0" smtClean="0">
                <a:solidFill>
                  <a:schemeClr val="bg1"/>
                </a:solidFill>
                <a:latin typeface="+mn-lt"/>
                <a:ea typeface="+mn-ea"/>
                <a:cs typeface="+mn-cs"/>
              </a:rPr>
              <a:t>Phase 1 Nov-Jan</a:t>
            </a:r>
            <a:endParaRPr lang="en-GB" dirty="0">
              <a:solidFill>
                <a:schemeClr val="bg1"/>
              </a:solidFill>
              <a:latin typeface="+mn-lt"/>
              <a:ea typeface="+mn-ea"/>
              <a:cs typeface="+mn-cs"/>
            </a:endParaRPr>
          </a:p>
          <a:p>
            <a:pPr lvl="0"/>
            <a:r>
              <a:rPr lang="en-US" dirty="0">
                <a:solidFill>
                  <a:schemeClr val="bg1"/>
                </a:solidFill>
                <a:latin typeface="+mn-lt"/>
                <a:ea typeface="+mn-ea"/>
                <a:cs typeface="+mn-cs"/>
              </a:rPr>
              <a:t>Desk research as the initial project stage: literature and conference report review covering both the current state of play, future plans and technical and semi-technical literature on development options, leading to a shortlist of development options to be taken forward</a:t>
            </a:r>
            <a:br>
              <a:rPr lang="en-US" dirty="0">
                <a:solidFill>
                  <a:schemeClr val="bg1"/>
                </a:solidFill>
                <a:latin typeface="+mn-lt"/>
                <a:ea typeface="+mn-ea"/>
                <a:cs typeface="+mn-cs"/>
              </a:rPr>
            </a:br>
            <a:endParaRPr lang="en-GB" dirty="0">
              <a:solidFill>
                <a:schemeClr val="bg1"/>
              </a:solidFill>
              <a:latin typeface="+mn-lt"/>
              <a:ea typeface="+mn-ea"/>
              <a:cs typeface="+mn-cs"/>
            </a:endParaRPr>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Very rough timeline into 3 segments</a:t>
            </a:r>
            <a:endParaRPr lang="en-GB" dirty="0"/>
          </a:p>
        </p:txBody>
      </p:sp>
      <p:sp>
        <p:nvSpPr>
          <p:cNvPr id="3" name="Content Placeholder 2"/>
          <p:cNvSpPr>
            <a:spLocks noGrp="1"/>
          </p:cNvSpPr>
          <p:nvPr>
            <p:ph idx="1"/>
          </p:nvPr>
        </p:nvSpPr>
        <p:spPr>
          <a:xfrm>
            <a:off x="1295400" y="980728"/>
            <a:ext cx="7412038" cy="5112568"/>
          </a:xfrm>
        </p:spPr>
        <p:txBody>
          <a:bodyPr/>
          <a:lstStyle/>
          <a:p>
            <a:pPr>
              <a:buNone/>
            </a:pPr>
            <a:r>
              <a:rPr lang="en-US" sz="2400" u="sng" dirty="0" smtClean="0">
                <a:solidFill>
                  <a:schemeClr val="bg1"/>
                </a:solidFill>
                <a:latin typeface="+mn-lt"/>
                <a:ea typeface="+mn-ea"/>
                <a:cs typeface="+mn-cs"/>
              </a:rPr>
              <a:t>Phase 2 Jan-Feb</a:t>
            </a:r>
            <a:endParaRPr lang="en-GB" sz="2400" dirty="0">
              <a:solidFill>
                <a:schemeClr val="bg1"/>
              </a:solidFill>
              <a:latin typeface="+mn-lt"/>
              <a:ea typeface="+mn-ea"/>
              <a:cs typeface="+mn-cs"/>
            </a:endParaRPr>
          </a:p>
          <a:p>
            <a:pPr lvl="0"/>
            <a:r>
              <a:rPr lang="en-US" sz="2400" dirty="0">
                <a:solidFill>
                  <a:schemeClr val="bg1"/>
                </a:solidFill>
                <a:latin typeface="+mn-lt"/>
                <a:ea typeface="+mn-ea"/>
                <a:cs typeface="+mn-cs"/>
              </a:rPr>
              <a:t>Establish the Irish state of development and extent of working models in Ireland via website exploration, phone </a:t>
            </a:r>
            <a:r>
              <a:rPr lang="en-US" sz="2400" dirty="0" smtClean="0">
                <a:solidFill>
                  <a:schemeClr val="bg1"/>
                </a:solidFill>
                <a:latin typeface="+mn-lt"/>
                <a:ea typeface="+mn-ea"/>
                <a:cs typeface="+mn-cs"/>
              </a:rPr>
              <a:t>interviews, mini-surveys </a:t>
            </a:r>
            <a:r>
              <a:rPr lang="en-US" sz="2400" dirty="0">
                <a:solidFill>
                  <a:schemeClr val="bg1"/>
                </a:solidFill>
                <a:latin typeface="+mn-lt"/>
                <a:ea typeface="+mn-ea"/>
                <a:cs typeface="+mn-cs"/>
              </a:rPr>
              <a:t>and similar remote methods</a:t>
            </a:r>
            <a:endParaRPr lang="en-GB" sz="2400" dirty="0">
              <a:solidFill>
                <a:schemeClr val="bg1"/>
              </a:solidFill>
              <a:latin typeface="+mn-lt"/>
              <a:ea typeface="+mn-ea"/>
              <a:cs typeface="+mn-cs"/>
            </a:endParaRPr>
          </a:p>
          <a:p>
            <a:pPr lvl="0"/>
            <a:r>
              <a:rPr lang="en-US" sz="2400" dirty="0">
                <a:solidFill>
                  <a:schemeClr val="bg1"/>
                </a:solidFill>
                <a:latin typeface="+mn-lt"/>
                <a:ea typeface="+mn-ea"/>
                <a:cs typeface="+mn-cs"/>
              </a:rPr>
              <a:t>Visit:</a:t>
            </a:r>
            <a:endParaRPr lang="en-GB" sz="2400" dirty="0">
              <a:solidFill>
                <a:schemeClr val="bg1"/>
              </a:solidFill>
              <a:latin typeface="+mn-lt"/>
              <a:ea typeface="+mn-ea"/>
              <a:cs typeface="+mn-cs"/>
            </a:endParaRPr>
          </a:p>
          <a:p>
            <a:pPr lvl="1"/>
            <a:r>
              <a:rPr lang="en-US" dirty="0">
                <a:solidFill>
                  <a:schemeClr val="bg1"/>
                </a:solidFill>
                <a:latin typeface="+mn-lt"/>
              </a:rPr>
              <a:t>select university libraries in Ireland and select </a:t>
            </a:r>
            <a:r>
              <a:rPr lang="en-US" dirty="0" err="1">
                <a:solidFill>
                  <a:schemeClr val="bg1"/>
                </a:solidFill>
                <a:latin typeface="+mn-lt"/>
              </a:rPr>
              <a:t>IoT</a:t>
            </a:r>
            <a:r>
              <a:rPr lang="en-US" dirty="0">
                <a:solidFill>
                  <a:schemeClr val="bg1"/>
                </a:solidFill>
                <a:latin typeface="+mn-lt"/>
              </a:rPr>
              <a:t>, should any emerge from investigation as being particularly engaged with the </a:t>
            </a:r>
            <a:r>
              <a:rPr lang="en-US" dirty="0" err="1">
                <a:solidFill>
                  <a:schemeClr val="bg1"/>
                </a:solidFill>
                <a:latin typeface="+mn-lt"/>
              </a:rPr>
              <a:t>mLibrary</a:t>
            </a:r>
            <a:r>
              <a:rPr lang="en-US" dirty="0">
                <a:solidFill>
                  <a:schemeClr val="bg1"/>
                </a:solidFill>
                <a:latin typeface="+mn-lt"/>
              </a:rPr>
              <a:t> and mobile app agenda.</a:t>
            </a:r>
            <a:endParaRPr lang="en-GB" dirty="0">
              <a:solidFill>
                <a:schemeClr val="bg1"/>
              </a:solidFill>
              <a:latin typeface="+mn-lt"/>
            </a:endParaRPr>
          </a:p>
          <a:p>
            <a:pPr lvl="1"/>
            <a:r>
              <a:rPr lang="en-US" dirty="0">
                <a:solidFill>
                  <a:schemeClr val="bg1"/>
                </a:solidFill>
                <a:latin typeface="+mn-lt"/>
              </a:rPr>
              <a:t>a few examples in the UK that may emerge as front-runners in this field. </a:t>
            </a:r>
            <a:endParaRPr lang="en-GB" dirty="0">
              <a:solidFill>
                <a:schemeClr val="bg1"/>
              </a:solidFill>
              <a:latin typeface="+mn-lt"/>
            </a:endParaRPr>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Very rough timeline into 3 segments</a:t>
            </a:r>
            <a:endParaRPr lang="en-GB" dirty="0"/>
          </a:p>
        </p:txBody>
      </p:sp>
      <p:sp>
        <p:nvSpPr>
          <p:cNvPr id="3" name="Content Placeholder 2"/>
          <p:cNvSpPr>
            <a:spLocks noGrp="1"/>
          </p:cNvSpPr>
          <p:nvPr>
            <p:ph idx="1"/>
          </p:nvPr>
        </p:nvSpPr>
        <p:spPr>
          <a:xfrm>
            <a:off x="1259632" y="980728"/>
            <a:ext cx="7412038" cy="5544616"/>
          </a:xfrm>
        </p:spPr>
        <p:txBody>
          <a:bodyPr/>
          <a:lstStyle/>
          <a:p>
            <a:pPr>
              <a:buNone/>
            </a:pPr>
            <a:r>
              <a:rPr lang="en-GB" u="sng" dirty="0" smtClean="0">
                <a:solidFill>
                  <a:schemeClr val="bg1"/>
                </a:solidFill>
                <a:latin typeface="+mn-lt"/>
                <a:ea typeface="+mn-ea"/>
                <a:cs typeface="+mn-cs"/>
              </a:rPr>
              <a:t>Phase 3  Mar-June</a:t>
            </a:r>
            <a:endParaRPr lang="en-GB" dirty="0">
              <a:solidFill>
                <a:schemeClr val="bg1"/>
              </a:solidFill>
              <a:latin typeface="+mn-lt"/>
              <a:ea typeface="+mn-ea"/>
              <a:cs typeface="+mn-cs"/>
            </a:endParaRPr>
          </a:p>
          <a:p>
            <a:r>
              <a:rPr lang="en-US" dirty="0">
                <a:solidFill>
                  <a:schemeClr val="bg1"/>
                </a:solidFill>
                <a:latin typeface="+mn-lt"/>
                <a:ea typeface="+mn-ea"/>
                <a:cs typeface="+mn-cs"/>
              </a:rPr>
              <a:t>Some demonstrator app development in the latter stages of the project on select platforms by way of comparison of necessary skills and time requirements, and results achievable. The ability to deliver this with the small grant provided will depend on sourcing a platform during investigations that enables app development with limited skill and time resources required, and could be a web-based solution, or a simplified programming approach. We may also be able to call upon colleagues in other University units to collaborate with us, both in scoping up the content of the apps and in </a:t>
            </a:r>
            <a:r>
              <a:rPr lang="en-US" dirty="0" smtClean="0">
                <a:solidFill>
                  <a:schemeClr val="bg1"/>
                </a:solidFill>
                <a:latin typeface="+mn-lt"/>
                <a:ea typeface="+mn-ea"/>
                <a:cs typeface="+mn-cs"/>
              </a:rPr>
              <a:t>developing</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0"/>
            <a:ext cx="7412038" cy="570582"/>
          </a:xfrm>
        </p:spPr>
        <p:txBody>
          <a:bodyPr/>
          <a:lstStyle/>
          <a:p>
            <a:r>
              <a:rPr lang="en-GB" dirty="0" smtClean="0"/>
              <a:t>Deliverables &amp; Milestones</a:t>
            </a:r>
            <a:endParaRPr lang="en-GB" dirty="0"/>
          </a:p>
        </p:txBody>
      </p:sp>
      <p:sp>
        <p:nvSpPr>
          <p:cNvPr id="3" name="Content Placeholder 2"/>
          <p:cNvSpPr>
            <a:spLocks noGrp="1"/>
          </p:cNvSpPr>
          <p:nvPr>
            <p:ph idx="1"/>
          </p:nvPr>
        </p:nvSpPr>
        <p:spPr>
          <a:xfrm>
            <a:off x="1331640" y="548680"/>
            <a:ext cx="7597080" cy="6021288"/>
          </a:xfrm>
        </p:spPr>
        <p:txBody>
          <a:bodyPr/>
          <a:lstStyle/>
          <a:p>
            <a:r>
              <a:rPr lang="en-GB" b="1" dirty="0">
                <a:solidFill>
                  <a:schemeClr val="bg1"/>
                </a:solidFill>
                <a:latin typeface="+mn-lt"/>
                <a:ea typeface="+mn-ea"/>
                <a:cs typeface="+mn-cs"/>
              </a:rPr>
              <a:t>Deliverables:</a:t>
            </a:r>
            <a:r>
              <a:rPr lang="en-GB" dirty="0">
                <a:solidFill>
                  <a:schemeClr val="bg1"/>
                </a:solidFill>
                <a:latin typeface="+mn-lt"/>
                <a:ea typeface="+mn-ea"/>
                <a:cs typeface="+mn-cs"/>
              </a:rPr>
              <a:t> a report; a range of demonstrator library apps; a conference presentation; a published paper</a:t>
            </a:r>
          </a:p>
          <a:p>
            <a:r>
              <a:rPr lang="en-GB" b="1" dirty="0">
                <a:solidFill>
                  <a:schemeClr val="bg1"/>
                </a:solidFill>
                <a:latin typeface="+mn-lt"/>
                <a:ea typeface="+mn-ea"/>
                <a:cs typeface="+mn-cs"/>
              </a:rPr>
              <a:t>Milestones :</a:t>
            </a:r>
            <a:endParaRPr lang="en-GB" dirty="0">
              <a:solidFill>
                <a:schemeClr val="bg1"/>
              </a:solidFill>
              <a:latin typeface="+mn-lt"/>
              <a:ea typeface="+mn-ea"/>
              <a:cs typeface="+mn-cs"/>
            </a:endParaRPr>
          </a:p>
          <a:p>
            <a:r>
              <a:rPr lang="en-GB" dirty="0">
                <a:solidFill>
                  <a:schemeClr val="bg1"/>
                </a:solidFill>
                <a:latin typeface="+mn-lt"/>
                <a:ea typeface="+mn-ea"/>
                <a:cs typeface="+mn-cs"/>
              </a:rPr>
              <a:t>05 Nov 2012 commence project</a:t>
            </a:r>
          </a:p>
          <a:p>
            <a:r>
              <a:rPr lang="en-GB" dirty="0">
                <a:solidFill>
                  <a:schemeClr val="bg1"/>
                </a:solidFill>
                <a:latin typeface="+mn-lt"/>
                <a:ea typeface="+mn-ea"/>
                <a:cs typeface="+mn-cs"/>
              </a:rPr>
              <a:t>31</a:t>
            </a:r>
            <a:r>
              <a:rPr lang="en-GB" baseline="30000" dirty="0">
                <a:solidFill>
                  <a:schemeClr val="bg1"/>
                </a:solidFill>
                <a:latin typeface="+mn-lt"/>
                <a:ea typeface="+mn-ea"/>
                <a:cs typeface="+mn-cs"/>
              </a:rPr>
              <a:t>st</a:t>
            </a:r>
            <a:r>
              <a:rPr lang="en-GB" dirty="0">
                <a:solidFill>
                  <a:schemeClr val="bg1"/>
                </a:solidFill>
                <a:latin typeface="+mn-lt"/>
                <a:ea typeface="+mn-ea"/>
                <a:cs typeface="+mn-cs"/>
              </a:rPr>
              <a:t> May 2013 interim project report </a:t>
            </a:r>
            <a:r>
              <a:rPr lang="en-GB" dirty="0" smtClean="0">
                <a:solidFill>
                  <a:schemeClr val="bg1"/>
                </a:solidFill>
                <a:latin typeface="+mn-lt"/>
                <a:ea typeface="+mn-ea"/>
                <a:cs typeface="+mn-cs"/>
              </a:rPr>
              <a:t>(</a:t>
            </a:r>
            <a:r>
              <a:rPr lang="en-GB" dirty="0">
                <a:solidFill>
                  <a:schemeClr val="bg1"/>
                </a:solidFill>
                <a:latin typeface="+mn-lt"/>
                <a:ea typeface="+mn-ea"/>
                <a:cs typeface="+mn-cs"/>
              </a:rPr>
              <a:t>funder requirement)</a:t>
            </a:r>
          </a:p>
          <a:p>
            <a:r>
              <a:rPr lang="en-GB" dirty="0">
                <a:solidFill>
                  <a:schemeClr val="bg1"/>
                </a:solidFill>
                <a:latin typeface="+mn-lt"/>
                <a:ea typeface="+mn-ea"/>
                <a:cs typeface="+mn-cs"/>
              </a:rPr>
              <a:t>07 Oct 2013 final submission of report and other demonstrator deliverables etc to ANLTC funders (funder requirement</a:t>
            </a:r>
            <a:r>
              <a:rPr lang="en-GB" dirty="0" smtClean="0">
                <a:solidFill>
                  <a:schemeClr val="bg1"/>
                </a:solidFill>
                <a:latin typeface="+mn-lt"/>
                <a:ea typeface="+mn-ea"/>
                <a:cs typeface="+mn-cs"/>
              </a:rPr>
              <a:t>)  </a:t>
            </a:r>
            <a:r>
              <a:rPr lang="en-GB" i="1" dirty="0" smtClean="0">
                <a:solidFill>
                  <a:schemeClr val="bg1"/>
                </a:solidFill>
                <a:latin typeface="+mn-lt"/>
                <a:ea typeface="+mn-ea"/>
                <a:cs typeface="+mn-cs"/>
              </a:rPr>
              <a:t>and for ourselves....</a:t>
            </a:r>
            <a:endParaRPr lang="en-GB" i="1" dirty="0">
              <a:solidFill>
                <a:schemeClr val="bg1"/>
              </a:solidFill>
              <a:latin typeface="+mn-lt"/>
              <a:ea typeface="+mn-ea"/>
              <a:cs typeface="+mn-cs"/>
            </a:endParaRPr>
          </a:p>
          <a:p>
            <a:r>
              <a:rPr lang="en-GB" i="1" dirty="0">
                <a:solidFill>
                  <a:schemeClr val="bg1"/>
                </a:solidFill>
                <a:latin typeface="+mn-lt"/>
                <a:ea typeface="+mn-ea"/>
                <a:cs typeface="+mn-cs"/>
              </a:rPr>
              <a:t>31 Oct 2013 internal consideration of anything want to mainstream from the project</a:t>
            </a:r>
          </a:p>
          <a:p>
            <a:r>
              <a:rPr lang="en-GB" i="1" dirty="0">
                <a:solidFill>
                  <a:schemeClr val="bg1"/>
                </a:solidFill>
                <a:latin typeface="+mn-lt"/>
                <a:ea typeface="+mn-ea"/>
                <a:cs typeface="+mn-cs"/>
              </a:rPr>
              <a:t>31 Dec 2013 done any conference presentations, papers etc want to do on the project</a:t>
            </a:r>
            <a:r>
              <a:rPr lang="en-GB" dirty="0">
                <a:solidFill>
                  <a:schemeClr val="bg1"/>
                </a:solidFill>
                <a:latin typeface="+mn-lt"/>
                <a:ea typeface="+mn-ea"/>
                <a:cs typeface="+mn-cs"/>
              </a:rPr>
              <a:t/>
            </a:r>
            <a:br>
              <a:rPr lang="en-GB" dirty="0">
                <a:solidFill>
                  <a:schemeClr val="bg1"/>
                </a:solidFill>
                <a:latin typeface="+mn-lt"/>
                <a:ea typeface="+mn-ea"/>
                <a:cs typeface="+mn-cs"/>
              </a:rPr>
            </a:br>
            <a:endParaRPr lang="en-GB" dirty="0">
              <a:solidFill>
                <a:schemeClr val="bg1"/>
              </a:solidFill>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38138"/>
            <a:ext cx="7412038" cy="786606"/>
          </a:xfrm>
        </p:spPr>
        <p:txBody>
          <a:bodyPr/>
          <a:lstStyle/>
          <a:p>
            <a:r>
              <a:rPr lang="en-GB" dirty="0" smtClean="0"/>
              <a:t>Work packages summary</a:t>
            </a:r>
            <a:endParaRPr lang="en-GB" dirty="0"/>
          </a:p>
        </p:txBody>
      </p:sp>
      <p:sp>
        <p:nvSpPr>
          <p:cNvPr id="3" name="Content Placeholder 2"/>
          <p:cNvSpPr>
            <a:spLocks noGrp="1"/>
          </p:cNvSpPr>
          <p:nvPr>
            <p:ph idx="1"/>
          </p:nvPr>
        </p:nvSpPr>
        <p:spPr>
          <a:xfrm>
            <a:off x="827584" y="1124744"/>
            <a:ext cx="8136904" cy="4248472"/>
          </a:xfrm>
        </p:spPr>
        <p:txBody>
          <a:bodyPr/>
          <a:lstStyle/>
          <a:p>
            <a:r>
              <a:rPr lang="en-GB" i="1" dirty="0">
                <a:solidFill>
                  <a:schemeClr val="bg1"/>
                </a:solidFill>
                <a:latin typeface="+mn-lt"/>
                <a:ea typeface="+mn-ea"/>
                <a:cs typeface="+mn-cs"/>
              </a:rPr>
              <a:t>Work package 1: The preparation and project information organisation</a:t>
            </a:r>
            <a:endParaRPr lang="en-GB" dirty="0">
              <a:solidFill>
                <a:schemeClr val="bg1"/>
              </a:solidFill>
              <a:latin typeface="+mn-lt"/>
              <a:ea typeface="+mn-ea"/>
              <a:cs typeface="+mn-cs"/>
            </a:endParaRPr>
          </a:p>
          <a:p>
            <a:r>
              <a:rPr lang="en-GB" i="1" dirty="0">
                <a:solidFill>
                  <a:schemeClr val="bg1"/>
                </a:solidFill>
                <a:latin typeface="+mn-lt"/>
                <a:ea typeface="+mn-ea"/>
                <a:cs typeface="+mn-cs"/>
              </a:rPr>
              <a:t>Work package 2 Reading up on all areas: desk research&amp; conference information gathering</a:t>
            </a:r>
            <a:endParaRPr lang="en-GB" dirty="0">
              <a:solidFill>
                <a:schemeClr val="bg1"/>
              </a:solidFill>
              <a:latin typeface="+mn-lt"/>
              <a:ea typeface="+mn-ea"/>
              <a:cs typeface="+mn-cs"/>
            </a:endParaRPr>
          </a:p>
          <a:p>
            <a:r>
              <a:rPr lang="en-GB" i="1" dirty="0">
                <a:solidFill>
                  <a:schemeClr val="bg1"/>
                </a:solidFill>
                <a:latin typeface="+mn-lt"/>
                <a:ea typeface="+mn-ea"/>
                <a:cs typeface="+mn-cs"/>
              </a:rPr>
              <a:t>Work package 3: Flesh out knowledge of what goes on in Irish libraries</a:t>
            </a:r>
            <a:endParaRPr lang="en-GB" dirty="0">
              <a:solidFill>
                <a:schemeClr val="bg1"/>
              </a:solidFill>
              <a:latin typeface="+mn-lt"/>
              <a:ea typeface="+mn-ea"/>
              <a:cs typeface="+mn-cs"/>
            </a:endParaRPr>
          </a:p>
          <a:p>
            <a:r>
              <a:rPr lang="en-GB" i="1" dirty="0">
                <a:solidFill>
                  <a:schemeClr val="bg1"/>
                </a:solidFill>
                <a:latin typeface="+mn-lt"/>
                <a:ea typeface="+mn-ea"/>
                <a:cs typeface="+mn-cs"/>
              </a:rPr>
              <a:t>Work package 4: </a:t>
            </a:r>
            <a:r>
              <a:rPr lang="en-GB" i="1" dirty="0" smtClean="0">
                <a:solidFill>
                  <a:schemeClr val="bg1"/>
                </a:solidFill>
                <a:latin typeface="+mn-lt"/>
                <a:ea typeface="+mn-ea"/>
                <a:cs typeface="+mn-cs"/>
              </a:rPr>
              <a:t>The </a:t>
            </a:r>
            <a:r>
              <a:rPr lang="en-GB" i="1" dirty="0">
                <a:solidFill>
                  <a:schemeClr val="bg1"/>
                </a:solidFill>
                <a:latin typeface="+mn-lt"/>
                <a:ea typeface="+mn-ea"/>
                <a:cs typeface="+mn-cs"/>
              </a:rPr>
              <a:t>demonstrator apps</a:t>
            </a:r>
            <a:endParaRPr lang="en-GB" dirty="0">
              <a:solidFill>
                <a:schemeClr val="bg1"/>
              </a:solidFill>
              <a:latin typeface="+mn-lt"/>
              <a:ea typeface="+mn-ea"/>
              <a:cs typeface="+mn-cs"/>
            </a:endParaRPr>
          </a:p>
          <a:p>
            <a:r>
              <a:rPr lang="en-GB" i="1" dirty="0">
                <a:solidFill>
                  <a:schemeClr val="bg1"/>
                </a:solidFill>
                <a:latin typeface="+mn-lt"/>
                <a:ea typeface="+mn-ea"/>
                <a:cs typeface="+mn-cs"/>
              </a:rPr>
              <a:t>Work package 5: </a:t>
            </a:r>
            <a:r>
              <a:rPr lang="en-GB" i="1" dirty="0" smtClean="0">
                <a:solidFill>
                  <a:schemeClr val="bg1"/>
                </a:solidFill>
                <a:latin typeface="+mn-lt"/>
                <a:ea typeface="+mn-ea"/>
                <a:cs typeface="+mn-cs"/>
              </a:rPr>
              <a:t>Writing </a:t>
            </a:r>
            <a:r>
              <a:rPr lang="en-GB" i="1" dirty="0">
                <a:solidFill>
                  <a:schemeClr val="bg1"/>
                </a:solidFill>
                <a:latin typeface="+mn-lt"/>
                <a:ea typeface="+mn-ea"/>
                <a:cs typeface="+mn-cs"/>
              </a:rPr>
              <a:t>and delivering</a:t>
            </a:r>
            <a:endParaRPr lang="en-GB" dirty="0">
              <a:solidFill>
                <a:schemeClr val="bg1"/>
              </a:solidFill>
              <a:latin typeface="+mn-lt"/>
              <a:ea typeface="+mn-ea"/>
              <a:cs typeface="+mn-cs"/>
            </a:endParaRPr>
          </a:p>
          <a:p>
            <a:r>
              <a:rPr lang="en-GB" i="1" dirty="0">
                <a:solidFill>
                  <a:schemeClr val="bg1"/>
                </a:solidFill>
                <a:latin typeface="+mn-lt"/>
                <a:ea typeface="+mn-ea"/>
                <a:cs typeface="+mn-cs"/>
              </a:rPr>
              <a:t>Work package 6: Closure and Exit Strategy</a:t>
            </a:r>
            <a:endParaRPr lang="en-GB" dirty="0">
              <a:solidFill>
                <a:schemeClr val="bg1"/>
              </a:solidFill>
              <a:latin typeface="+mn-lt"/>
              <a:ea typeface="+mn-ea"/>
              <a:cs typeface="+mn-cs"/>
            </a:endParaRP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smtClean="0"/>
              <a:t>Basics</a:t>
            </a:r>
            <a:endParaRPr lang="en-US" dirty="0"/>
          </a:p>
        </p:txBody>
      </p:sp>
      <p:sp>
        <p:nvSpPr>
          <p:cNvPr id="79875" name="Rectangle 3"/>
          <p:cNvSpPr>
            <a:spLocks noGrp="1" noChangeArrowheads="1"/>
          </p:cNvSpPr>
          <p:nvPr>
            <p:ph type="body" idx="1"/>
          </p:nvPr>
        </p:nvSpPr>
        <p:spPr>
          <a:xfrm>
            <a:off x="1295400" y="980728"/>
            <a:ext cx="7669088" cy="5616624"/>
          </a:xfrm>
        </p:spPr>
        <p:txBody>
          <a:bodyPr/>
          <a:lstStyle/>
          <a:p>
            <a:r>
              <a:rPr lang="en-US" dirty="0" smtClean="0"/>
              <a:t>€2,000 grant given to us, award every other year </a:t>
            </a:r>
          </a:p>
          <a:p>
            <a:r>
              <a:rPr lang="en-US" dirty="0" smtClean="0"/>
              <a:t>Josh Clark and </a:t>
            </a:r>
            <a:r>
              <a:rPr lang="en-US" dirty="0" err="1" smtClean="0"/>
              <a:t>Ros</a:t>
            </a:r>
            <a:r>
              <a:rPr lang="en-US" dirty="0" smtClean="0"/>
              <a:t> Pan = Outreach Unit, part of Planning and Administration Team</a:t>
            </a:r>
          </a:p>
          <a:p>
            <a:r>
              <a:rPr lang="en-US" dirty="0" smtClean="0"/>
              <a:t>One area look after is the UCD Library website including mobile website</a:t>
            </a:r>
          </a:p>
          <a:p>
            <a:r>
              <a:rPr lang="en-US" dirty="0" smtClean="0"/>
              <a:t>Related to Library IT team, mobile catalogue and presence in University mobile app</a:t>
            </a:r>
          </a:p>
          <a:p>
            <a:r>
              <a:rPr lang="en-US" dirty="0" smtClean="0"/>
              <a:t>Fits into UCD Library Mobile strategy, just one part that can inform that over next year, lead on that Head of Library IT</a:t>
            </a:r>
          </a:p>
          <a:p>
            <a:r>
              <a:rPr lang="en-US" dirty="0" smtClean="0"/>
              <a:t>Timeline November 2012 – early October 2013</a:t>
            </a:r>
          </a:p>
          <a:p>
            <a:r>
              <a:rPr lang="en-US" dirty="0" smtClean="0"/>
              <a:t>Designed practitioner based research, into an area that we are not well informed about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23325"/>
            <a:ext cx="7412038" cy="498574"/>
          </a:xfrm>
        </p:spPr>
        <p:txBody>
          <a:bodyPr/>
          <a:lstStyle/>
          <a:p>
            <a:r>
              <a:rPr lang="en-GB" sz="2400" dirty="0" smtClean="0"/>
              <a:t>Work Breakdown drafted for each work package</a:t>
            </a:r>
            <a:endParaRPr lang="en-GB" sz="2400" dirty="0"/>
          </a:p>
        </p:txBody>
      </p:sp>
      <p:sp>
        <p:nvSpPr>
          <p:cNvPr id="3" name="Content Placeholder 2"/>
          <p:cNvSpPr>
            <a:spLocks noGrp="1"/>
          </p:cNvSpPr>
          <p:nvPr>
            <p:ph idx="1"/>
          </p:nvPr>
        </p:nvSpPr>
        <p:spPr>
          <a:xfrm>
            <a:off x="1259632" y="692696"/>
            <a:ext cx="7412038" cy="5976664"/>
          </a:xfrm>
        </p:spPr>
        <p:txBody>
          <a:bodyPr/>
          <a:lstStyle/>
          <a:p>
            <a:pPr>
              <a:buNone/>
            </a:pPr>
            <a:r>
              <a:rPr lang="en-GB" sz="1200" i="1" dirty="0">
                <a:solidFill>
                  <a:schemeClr val="bg1"/>
                </a:solidFill>
                <a:latin typeface="+mn-lt"/>
                <a:ea typeface="+mn-ea"/>
                <a:cs typeface="+mn-cs"/>
              </a:rPr>
              <a:t>Work package 4: the demonstrator </a:t>
            </a:r>
            <a:r>
              <a:rPr lang="en-GB" sz="1200" i="1" dirty="0" smtClean="0">
                <a:solidFill>
                  <a:schemeClr val="bg1"/>
                </a:solidFill>
                <a:latin typeface="+mn-lt"/>
                <a:ea typeface="+mn-ea"/>
                <a:cs typeface="+mn-cs"/>
              </a:rPr>
              <a:t>apps</a:t>
            </a:r>
          </a:p>
          <a:p>
            <a:pPr>
              <a:buNone/>
            </a:pPr>
            <a:r>
              <a:rPr lang="en-GB" sz="1000" i="1" dirty="0">
                <a:solidFill>
                  <a:schemeClr val="bg1"/>
                </a:solidFill>
                <a:latin typeface="+mn-lt"/>
                <a:ea typeface="+mn-ea"/>
                <a:cs typeface="+mn-cs"/>
              </a:rPr>
              <a:t> </a:t>
            </a:r>
            <a:endParaRPr lang="en-GB" sz="1000" dirty="0">
              <a:solidFill>
                <a:schemeClr val="bg1"/>
              </a:solidFill>
              <a:latin typeface="+mn-lt"/>
              <a:ea typeface="+mn-ea"/>
              <a:cs typeface="+mn-cs"/>
            </a:endParaRPr>
          </a:p>
          <a:p>
            <a:pPr>
              <a:buNone/>
            </a:pPr>
            <a:r>
              <a:rPr lang="en-GB" sz="1000" dirty="0">
                <a:solidFill>
                  <a:schemeClr val="bg1"/>
                </a:solidFill>
                <a:latin typeface="+mn-lt"/>
                <a:ea typeface="+mn-ea"/>
                <a:cs typeface="+mn-cs"/>
              </a:rPr>
              <a:t>DELIVERABLES FROM THIS WORK PACKAGE</a:t>
            </a:r>
          </a:p>
          <a:p>
            <a:pPr lvl="0"/>
            <a:r>
              <a:rPr lang="en-GB" sz="1000" dirty="0">
                <a:solidFill>
                  <a:schemeClr val="bg1"/>
                </a:solidFill>
                <a:latin typeface="+mn-lt"/>
                <a:ea typeface="+mn-ea"/>
                <a:cs typeface="+mn-cs"/>
              </a:rPr>
              <a:t>A set of demonstrator apps available, online in stores where possible</a:t>
            </a:r>
          </a:p>
          <a:p>
            <a:pPr lvl="0"/>
            <a:r>
              <a:rPr lang="en-GB" sz="1000" dirty="0">
                <a:solidFill>
                  <a:schemeClr val="bg1"/>
                </a:solidFill>
                <a:latin typeface="+mn-lt"/>
                <a:ea typeface="+mn-ea"/>
                <a:cs typeface="+mn-cs"/>
              </a:rPr>
              <a:t>A final report section written on each approach covering skills required, costs, the app developed and pros and cons and experience and content limitations</a:t>
            </a:r>
          </a:p>
          <a:p>
            <a:pPr>
              <a:buNone/>
            </a:pPr>
            <a:r>
              <a:rPr lang="en-GB" sz="1000" dirty="0">
                <a:solidFill>
                  <a:schemeClr val="bg1"/>
                </a:solidFill>
                <a:latin typeface="+mn-lt"/>
                <a:ea typeface="+mn-ea"/>
                <a:cs typeface="+mn-cs"/>
              </a:rPr>
              <a:t> </a:t>
            </a:r>
          </a:p>
          <a:p>
            <a:pPr>
              <a:buNone/>
            </a:pPr>
            <a:r>
              <a:rPr lang="en-GB" sz="1000" dirty="0" smtClean="0">
                <a:solidFill>
                  <a:schemeClr val="bg1"/>
                </a:solidFill>
                <a:latin typeface="+mn-lt"/>
                <a:ea typeface="+mn-ea"/>
                <a:cs typeface="+mn-cs"/>
              </a:rPr>
              <a:t>	TASKS</a:t>
            </a:r>
            <a:endParaRPr lang="en-GB" sz="1000" dirty="0">
              <a:solidFill>
                <a:schemeClr val="bg1"/>
              </a:solidFill>
              <a:latin typeface="+mn-lt"/>
              <a:ea typeface="+mn-ea"/>
              <a:cs typeface="+mn-cs"/>
            </a:endParaRPr>
          </a:p>
          <a:p>
            <a:pPr lvl="0">
              <a:buNone/>
            </a:pPr>
            <a:r>
              <a:rPr lang="en-GB" sz="1000" dirty="0" smtClean="0">
                <a:solidFill>
                  <a:schemeClr val="bg1"/>
                </a:solidFill>
                <a:latin typeface="+mn-lt"/>
                <a:ea typeface="+mn-ea"/>
                <a:cs typeface="+mn-cs"/>
              </a:rPr>
              <a:t>	</a:t>
            </a:r>
            <a:r>
              <a:rPr lang="en-GB" sz="1000" u="sng" dirty="0" smtClean="0">
                <a:solidFill>
                  <a:schemeClr val="bg1"/>
                </a:solidFill>
                <a:latin typeface="+mn-lt"/>
                <a:ea typeface="+mn-ea"/>
                <a:cs typeface="+mn-cs"/>
              </a:rPr>
              <a:t>Preparing </a:t>
            </a:r>
            <a:r>
              <a:rPr lang="en-GB" sz="1000" u="sng" dirty="0">
                <a:solidFill>
                  <a:schemeClr val="bg1"/>
                </a:solidFill>
                <a:latin typeface="+mn-lt"/>
                <a:ea typeface="+mn-ea"/>
                <a:cs typeface="+mn-cs"/>
              </a:rPr>
              <a:t>for demonstrator development</a:t>
            </a:r>
            <a:endParaRPr lang="en-GB" sz="1000" dirty="0">
              <a:solidFill>
                <a:schemeClr val="bg1"/>
              </a:solidFill>
              <a:latin typeface="+mn-lt"/>
              <a:ea typeface="+mn-ea"/>
              <a:cs typeface="+mn-cs"/>
            </a:endParaRPr>
          </a:p>
          <a:p>
            <a:pPr lvl="1"/>
            <a:r>
              <a:rPr lang="en-GB" sz="1000" dirty="0">
                <a:solidFill>
                  <a:schemeClr val="bg1"/>
                </a:solidFill>
                <a:latin typeface="+mn-lt"/>
              </a:rPr>
              <a:t>Explore at early stage the viability of computer science students developing demonstrator apps as software projects during their course</a:t>
            </a:r>
          </a:p>
          <a:p>
            <a:pPr lvl="1"/>
            <a:r>
              <a:rPr lang="en-GB" sz="1000" dirty="0">
                <a:solidFill>
                  <a:schemeClr val="bg1"/>
                </a:solidFill>
                <a:latin typeface="+mn-lt"/>
              </a:rPr>
              <a:t>Decide in relation to budget a range of 3 or 4 demonstrators to get developed or develop ourselves</a:t>
            </a:r>
          </a:p>
          <a:p>
            <a:pPr lvl="1"/>
            <a:r>
              <a:rPr lang="en-GB" sz="1000" dirty="0">
                <a:solidFill>
                  <a:schemeClr val="bg1"/>
                </a:solidFill>
                <a:latin typeface="+mn-lt"/>
              </a:rPr>
              <a:t>Decide if aiming at small screen and/or the </a:t>
            </a:r>
            <a:r>
              <a:rPr lang="en-GB" sz="1000" dirty="0" err="1">
                <a:solidFill>
                  <a:schemeClr val="bg1"/>
                </a:solidFill>
                <a:latin typeface="+mn-lt"/>
              </a:rPr>
              <a:t>iPad</a:t>
            </a:r>
            <a:r>
              <a:rPr lang="en-GB" sz="1000" dirty="0">
                <a:solidFill>
                  <a:schemeClr val="bg1"/>
                </a:solidFill>
                <a:latin typeface="+mn-lt"/>
              </a:rPr>
              <a:t> market</a:t>
            </a:r>
          </a:p>
          <a:p>
            <a:pPr lvl="1"/>
            <a:r>
              <a:rPr lang="en-GB" sz="1000" dirty="0">
                <a:solidFill>
                  <a:schemeClr val="bg1"/>
                </a:solidFill>
                <a:latin typeface="+mn-lt"/>
              </a:rPr>
              <a:t>Cost this up and purchase any software and subscribe to any services required</a:t>
            </a:r>
          </a:p>
          <a:p>
            <a:pPr lvl="1"/>
            <a:r>
              <a:rPr lang="en-GB" sz="1000" dirty="0">
                <a:solidFill>
                  <a:schemeClr val="bg1"/>
                </a:solidFill>
                <a:latin typeface="+mn-lt"/>
              </a:rPr>
              <a:t>Skill up as required for any development being done by ourselves</a:t>
            </a:r>
          </a:p>
          <a:p>
            <a:pPr lvl="1"/>
            <a:r>
              <a:rPr lang="en-GB" sz="1000" dirty="0">
                <a:solidFill>
                  <a:schemeClr val="bg1"/>
                </a:solidFill>
                <a:latin typeface="+mn-lt"/>
              </a:rPr>
              <a:t>Interface with Julia/Evelyn about a niche app for Special Collections or UCD Digital Library</a:t>
            </a:r>
          </a:p>
          <a:p>
            <a:pPr lvl="1"/>
            <a:r>
              <a:rPr lang="en-GB" sz="1000" dirty="0">
                <a:solidFill>
                  <a:schemeClr val="bg1"/>
                </a:solidFill>
                <a:latin typeface="+mn-lt"/>
              </a:rPr>
              <a:t>Interface with Julia/Peter about niche app demonstrator in research area, spec </a:t>
            </a:r>
            <a:r>
              <a:rPr lang="en-GB" sz="1000" dirty="0" err="1">
                <a:solidFill>
                  <a:schemeClr val="bg1"/>
                </a:solidFill>
                <a:latin typeface="+mn-lt"/>
              </a:rPr>
              <a:t>coll</a:t>
            </a:r>
            <a:r>
              <a:rPr lang="en-GB" sz="1000" dirty="0">
                <a:solidFill>
                  <a:schemeClr val="bg1"/>
                </a:solidFill>
                <a:latin typeface="+mn-lt"/>
              </a:rPr>
              <a:t> areal, teaching and learning area. Peter is keen to develop an augmented reality library tour and this could make a very good stand alone app perhaps?</a:t>
            </a:r>
          </a:p>
          <a:p>
            <a:pPr lvl="1"/>
            <a:r>
              <a:rPr lang="en-GB" sz="1000" dirty="0">
                <a:solidFill>
                  <a:schemeClr val="bg1"/>
                </a:solidFill>
                <a:latin typeface="+mn-lt"/>
              </a:rPr>
              <a:t>Interface with Samantha about a generic demonstrator app and what functions to try and include in it</a:t>
            </a:r>
          </a:p>
          <a:p>
            <a:pPr lvl="1"/>
            <a:r>
              <a:rPr lang="en-GB" sz="1000" dirty="0">
                <a:solidFill>
                  <a:schemeClr val="bg1"/>
                </a:solidFill>
                <a:latin typeface="+mn-lt"/>
              </a:rPr>
              <a:t>Write up the ideal specification for each application demonstrator that is going to be developed, including the external pulling of data into the app etc</a:t>
            </a:r>
            <a:br>
              <a:rPr lang="en-GB" sz="1000" dirty="0">
                <a:solidFill>
                  <a:schemeClr val="bg1"/>
                </a:solidFill>
                <a:latin typeface="+mn-lt"/>
              </a:rPr>
            </a:br>
            <a:endParaRPr lang="en-GB" sz="1000" dirty="0">
              <a:solidFill>
                <a:schemeClr val="bg1"/>
              </a:solidFill>
              <a:latin typeface="+mn-lt"/>
            </a:endParaRPr>
          </a:p>
          <a:p>
            <a:pPr lvl="0">
              <a:buNone/>
            </a:pPr>
            <a:r>
              <a:rPr lang="en-GB" sz="1000" dirty="0" smtClean="0">
                <a:solidFill>
                  <a:schemeClr val="bg1"/>
                </a:solidFill>
                <a:latin typeface="+mn-lt"/>
                <a:ea typeface="+mn-ea"/>
                <a:cs typeface="+mn-cs"/>
              </a:rPr>
              <a:t>	</a:t>
            </a:r>
            <a:r>
              <a:rPr lang="en-GB" sz="1000" u="sng" dirty="0" smtClean="0">
                <a:solidFill>
                  <a:schemeClr val="bg1"/>
                </a:solidFill>
                <a:latin typeface="+mn-lt"/>
                <a:ea typeface="+mn-ea"/>
                <a:cs typeface="+mn-cs"/>
              </a:rPr>
              <a:t>Develop </a:t>
            </a:r>
            <a:r>
              <a:rPr lang="en-GB" sz="1000" u="sng" dirty="0">
                <a:solidFill>
                  <a:schemeClr val="bg1"/>
                </a:solidFill>
                <a:latin typeface="+mn-lt"/>
                <a:ea typeface="+mn-ea"/>
                <a:cs typeface="+mn-cs"/>
              </a:rPr>
              <a:t>the apps</a:t>
            </a:r>
            <a:endParaRPr lang="en-GB" sz="1000" dirty="0">
              <a:solidFill>
                <a:schemeClr val="bg1"/>
              </a:solidFill>
              <a:latin typeface="+mn-lt"/>
              <a:ea typeface="+mn-ea"/>
              <a:cs typeface="+mn-cs"/>
            </a:endParaRPr>
          </a:p>
          <a:p>
            <a:pPr lvl="1"/>
            <a:r>
              <a:rPr lang="en-GB" sz="1000" dirty="0">
                <a:solidFill>
                  <a:schemeClr val="bg1"/>
                </a:solidFill>
                <a:latin typeface="+mn-lt"/>
              </a:rPr>
              <a:t>Do any that we are developing ourselves</a:t>
            </a:r>
          </a:p>
          <a:p>
            <a:pPr lvl="1"/>
            <a:r>
              <a:rPr lang="en-GB" sz="1000" dirty="0">
                <a:solidFill>
                  <a:schemeClr val="bg1"/>
                </a:solidFill>
                <a:latin typeface="+mn-lt"/>
              </a:rPr>
              <a:t>Pay to get external one(s) done – specification prep. – mini plan for that on its own if goes </a:t>
            </a:r>
            <a:r>
              <a:rPr lang="en-GB" sz="1000" dirty="0" smtClean="0">
                <a:solidFill>
                  <a:schemeClr val="bg1"/>
                </a:solidFill>
                <a:latin typeface="+mn-lt"/>
              </a:rPr>
              <a:t>ahead</a:t>
            </a:r>
            <a:endParaRPr lang="en-GB" sz="1000" dirty="0">
              <a:solidFill>
                <a:schemeClr val="bg1"/>
              </a:solidFill>
              <a:latin typeface="+mn-lt"/>
            </a:endParaRPr>
          </a:p>
          <a:p>
            <a:pPr lvl="1"/>
            <a:r>
              <a:rPr lang="en-GB" sz="1000" dirty="0">
                <a:solidFill>
                  <a:schemeClr val="bg1"/>
                </a:solidFill>
                <a:latin typeface="+mn-lt"/>
              </a:rPr>
              <a:t>Write up the development process for each app, pros and cons, issues and advantages, time taken, what could not be achieved with each platform</a:t>
            </a:r>
          </a:p>
          <a:p>
            <a:pPr lvl="1"/>
            <a:r>
              <a:rPr lang="en-GB" sz="1000" dirty="0">
                <a:solidFill>
                  <a:schemeClr val="bg1"/>
                </a:solidFill>
                <a:latin typeface="+mn-lt"/>
              </a:rPr>
              <a:t>Test all the apps with select library </a:t>
            </a:r>
            <a:r>
              <a:rPr lang="en-GB" sz="1000" dirty="0" smtClean="0"/>
              <a:t>staff</a:t>
            </a:r>
            <a:r>
              <a:rPr lang="en-GB" sz="1000" dirty="0" smtClean="0">
                <a:solidFill>
                  <a:schemeClr val="bg1"/>
                </a:solidFill>
                <a:latin typeface="+mn-lt"/>
              </a:rPr>
              <a:t> </a:t>
            </a:r>
            <a:r>
              <a:rPr lang="en-GB" sz="1000" dirty="0">
                <a:solidFill>
                  <a:schemeClr val="bg1"/>
                </a:solidFill>
                <a:latin typeface="+mn-lt"/>
              </a:rPr>
              <a:t>to get reaction</a:t>
            </a:r>
          </a:p>
          <a:p>
            <a:pPr lvl="1"/>
            <a:r>
              <a:rPr lang="en-GB" sz="1000" dirty="0">
                <a:solidFill>
                  <a:schemeClr val="bg1"/>
                </a:solidFill>
                <a:latin typeface="+mn-lt"/>
              </a:rPr>
              <a:t>Try them out with users at a </a:t>
            </a:r>
            <a:r>
              <a:rPr lang="en-GB" sz="1000" dirty="0" err="1">
                <a:solidFill>
                  <a:schemeClr val="bg1"/>
                </a:solidFill>
                <a:latin typeface="+mn-lt"/>
              </a:rPr>
              <a:t>Roadshow</a:t>
            </a:r>
            <a:r>
              <a:rPr lang="en-GB" sz="1000" dirty="0">
                <a:solidFill>
                  <a:schemeClr val="bg1"/>
                </a:solidFill>
                <a:latin typeface="+mn-lt"/>
              </a:rPr>
              <a:t> type of event and see what they think about them, likely use of them </a:t>
            </a:r>
            <a:r>
              <a:rPr lang="en-GB" sz="1000" dirty="0" smtClean="0">
                <a:solidFill>
                  <a:schemeClr val="bg1"/>
                </a:solidFill>
                <a:latin typeface="+mn-lt"/>
              </a:rPr>
              <a:t>etc</a:t>
            </a:r>
            <a:endParaRPr lang="en-GB" sz="1000" dirty="0">
              <a:solidFill>
                <a:schemeClr val="bg1"/>
              </a:solidFill>
              <a:latin typeface="+mn-lt"/>
            </a:endParaRPr>
          </a:p>
          <a:p>
            <a:pPr>
              <a:buNone/>
            </a:pPr>
            <a:endParaRPr lang="en-GB" sz="1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38138"/>
            <a:ext cx="7412038" cy="786606"/>
          </a:xfrm>
        </p:spPr>
        <p:txBody>
          <a:bodyPr/>
          <a:lstStyle/>
          <a:p>
            <a:r>
              <a:rPr lang="en-GB" dirty="0" smtClean="0"/>
              <a:t>Finally....</a:t>
            </a:r>
            <a:endParaRPr lang="en-GB" dirty="0"/>
          </a:p>
        </p:txBody>
      </p:sp>
      <p:sp>
        <p:nvSpPr>
          <p:cNvPr id="3" name="Content Placeholder 2"/>
          <p:cNvSpPr>
            <a:spLocks noGrp="1"/>
          </p:cNvSpPr>
          <p:nvPr>
            <p:ph idx="1"/>
          </p:nvPr>
        </p:nvSpPr>
        <p:spPr>
          <a:xfrm>
            <a:off x="1295400" y="908720"/>
            <a:ext cx="7412038" cy="5492080"/>
          </a:xfrm>
        </p:spPr>
        <p:txBody>
          <a:bodyPr/>
          <a:lstStyle/>
          <a:p>
            <a:pPr>
              <a:buNone/>
            </a:pPr>
            <a:r>
              <a:rPr lang="en-GB" dirty="0" smtClean="0"/>
              <a:t/>
            </a:r>
            <a:br>
              <a:rPr lang="en-GB" dirty="0" smtClean="0"/>
            </a:br>
            <a:r>
              <a:rPr lang="en-GB" dirty="0" smtClean="0"/>
              <a:t>We are looking for interested parties:</a:t>
            </a:r>
          </a:p>
          <a:p>
            <a:r>
              <a:rPr lang="en-GB" dirty="0" smtClean="0"/>
              <a:t>Feel that they have achievements or knowledge  in this area and willing to share it</a:t>
            </a:r>
          </a:p>
          <a:p>
            <a:r>
              <a:rPr lang="en-GB" dirty="0" smtClean="0"/>
              <a:t>Interested in area generally, have plans or ideas</a:t>
            </a:r>
          </a:p>
          <a:p>
            <a:r>
              <a:rPr lang="en-GB" dirty="0" smtClean="0"/>
              <a:t>Agreeable to visit for group discussions around the topic</a:t>
            </a:r>
          </a:p>
          <a:p>
            <a:r>
              <a:rPr lang="en-GB" dirty="0" smtClean="0"/>
              <a:t>Interested in helping with demonstrator apps</a:t>
            </a:r>
          </a:p>
          <a:p>
            <a:pPr>
              <a:buNone/>
            </a:pPr>
            <a:endParaRPr lang="en-GB" dirty="0"/>
          </a:p>
          <a:p>
            <a:pPr algn="ctr">
              <a:buNone/>
            </a:pPr>
            <a:r>
              <a:rPr lang="en-GB" sz="3200" dirty="0" smtClean="0">
                <a:solidFill>
                  <a:srgbClr val="333366"/>
                </a:solidFill>
              </a:rPr>
              <a:t>Let us know now or e-mail</a:t>
            </a:r>
          </a:p>
          <a:p>
            <a:pPr algn="ctr">
              <a:buNone/>
            </a:pPr>
            <a:r>
              <a:rPr lang="en-GB" sz="3200" dirty="0" smtClean="0">
                <a:solidFill>
                  <a:srgbClr val="333366"/>
                </a:solidFill>
              </a:rPr>
              <a:t>outreach@ucd.ie</a:t>
            </a:r>
          </a:p>
          <a:p>
            <a:pPr algn="ctr">
              <a:buNone/>
            </a:pPr>
            <a:endParaRPr lang="en-GB" dirty="0">
              <a:solidFill>
                <a:srgbClr val="333366"/>
              </a:solidFill>
            </a:endParaRPr>
          </a:p>
          <a:p>
            <a:pPr>
              <a:buNone/>
            </a:pPr>
            <a:endParaRPr lang="en-GB"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539552" y="338138"/>
            <a:ext cx="8147249" cy="1143000"/>
          </a:xfrm>
        </p:spPr>
        <p:txBody>
          <a:bodyPr/>
          <a:lstStyle/>
          <a:p>
            <a:r>
              <a:rPr lang="en-US" b="1" dirty="0"/>
              <a:t>ANLTC/SWETS RESEARCH AWARD 2012</a:t>
            </a:r>
            <a:r>
              <a:rPr lang="en-GB" b="1" dirty="0"/>
              <a:t/>
            </a:r>
            <a:br>
              <a:rPr lang="en-GB" b="1" dirty="0"/>
            </a:br>
            <a:endParaRPr lang="en-US" dirty="0"/>
          </a:p>
        </p:txBody>
      </p:sp>
      <p:sp>
        <p:nvSpPr>
          <p:cNvPr id="76803" name="Rectangle 3"/>
          <p:cNvSpPr>
            <a:spLocks noGrp="1" noChangeArrowheads="1"/>
          </p:cNvSpPr>
          <p:nvPr>
            <p:ph type="subTitle" idx="1"/>
          </p:nvPr>
        </p:nvSpPr>
        <p:spPr>
          <a:xfrm>
            <a:off x="755576" y="1622425"/>
            <a:ext cx="7931224" cy="2514600"/>
          </a:xfrm>
        </p:spPr>
        <p:txBody>
          <a:bodyPr/>
          <a:lstStyle/>
          <a:p>
            <a:r>
              <a:rPr lang="en-GB" b="1" dirty="0" smtClean="0">
                <a:solidFill>
                  <a:schemeClr val="bg1"/>
                </a:solidFill>
                <a:latin typeface="+mn-lt"/>
                <a:ea typeface="+mn-ea"/>
                <a:cs typeface="+mn-cs"/>
              </a:rPr>
              <a:t>Broad context and issues that we want to explore</a:t>
            </a:r>
            <a:endParaRPr lang="en-GB" dirty="0">
              <a:solidFill>
                <a:schemeClr val="bg1"/>
              </a:solidFill>
              <a:latin typeface="+mn-lt"/>
              <a:ea typeface="+mn-ea"/>
              <a:cs typeface="+mn-cs"/>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Overall context statement</a:t>
            </a:r>
            <a:endParaRPr lang="en-GB" dirty="0"/>
          </a:p>
        </p:txBody>
      </p:sp>
      <p:sp>
        <p:nvSpPr>
          <p:cNvPr id="3" name="Content Placeholder 2"/>
          <p:cNvSpPr>
            <a:spLocks noGrp="1"/>
          </p:cNvSpPr>
          <p:nvPr>
            <p:ph idx="1"/>
          </p:nvPr>
        </p:nvSpPr>
        <p:spPr>
          <a:xfrm>
            <a:off x="1331640" y="1196752"/>
            <a:ext cx="7412038" cy="4536504"/>
          </a:xfrm>
        </p:spPr>
        <p:txBody>
          <a:bodyPr/>
          <a:lstStyle/>
          <a:p>
            <a:r>
              <a:rPr lang="en-GB" sz="2800" b="1" dirty="0">
                <a:solidFill>
                  <a:schemeClr val="bg1"/>
                </a:solidFill>
                <a:latin typeface="+mn-lt"/>
                <a:ea typeface="+mn-ea"/>
                <a:cs typeface="+mn-cs"/>
              </a:rPr>
              <a:t>Context: </a:t>
            </a:r>
            <a:r>
              <a:rPr lang="en-GB" sz="2800" dirty="0">
                <a:solidFill>
                  <a:schemeClr val="bg1"/>
                </a:solidFill>
                <a:latin typeface="+mn-lt"/>
                <a:ea typeface="+mn-ea"/>
                <a:cs typeface="+mn-cs"/>
              </a:rPr>
              <a:t>UCD Library has a number of mobile offerings for users. UCD has a mobile app for users. Given that more users will access internet via mobile than desktop device by 2014 </a:t>
            </a:r>
            <a:r>
              <a:rPr lang="en-GB" sz="2800" dirty="0" smtClean="0">
                <a:solidFill>
                  <a:schemeClr val="bg1"/>
                </a:solidFill>
                <a:latin typeface="+mn-lt"/>
                <a:ea typeface="+mn-ea"/>
                <a:cs typeface="+mn-cs"/>
              </a:rPr>
              <a:t>on </a:t>
            </a:r>
            <a:r>
              <a:rPr lang="en-GB" sz="2800" dirty="0">
                <a:solidFill>
                  <a:schemeClr val="bg1"/>
                </a:solidFill>
                <a:latin typeface="+mn-lt"/>
                <a:ea typeface="+mn-ea"/>
                <a:cs typeface="+mn-cs"/>
              </a:rPr>
              <a:t>current estimates, the library needs to consider how it delivers its mobile offering and the place of apps in that strategy</a:t>
            </a:r>
          </a:p>
          <a:p>
            <a:endParaRPr lang="en-GB"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764704"/>
            <a:ext cx="7412038" cy="716434"/>
          </a:xfrm>
        </p:spPr>
        <p:txBody>
          <a:bodyPr/>
          <a:lstStyle/>
          <a:p>
            <a:pPr>
              <a:buFont typeface="Arial" pitchFamily="34" charset="0"/>
              <a:buChar char="•"/>
            </a:pPr>
            <a:r>
              <a:rPr lang="en-GB" sz="2400" dirty="0" smtClean="0">
                <a:solidFill>
                  <a:schemeClr val="bg1"/>
                </a:solidFill>
              </a:rPr>
              <a:t>Constant talk of use of internet via mobiles overtaking desktop use by 2014</a:t>
            </a:r>
            <a:br>
              <a:rPr lang="en-GB" sz="2400" dirty="0" smtClean="0">
                <a:solidFill>
                  <a:schemeClr val="bg1"/>
                </a:solidFill>
              </a:rPr>
            </a:br>
            <a:endParaRPr lang="en-GB" sz="2400" dirty="0">
              <a:solidFill>
                <a:schemeClr val="bg1"/>
              </a:solidFill>
            </a:endParaRPr>
          </a:p>
        </p:txBody>
      </p:sp>
      <p:pic>
        <p:nvPicPr>
          <p:cNvPr id="4" name="Picture 2" descr="http://image.slidesharecdn.com/mobileestonia2012-120622100347-phpapp02/95/slide-3-728.jpg?1341674177"/>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02619" y="1752600"/>
            <a:ext cx="5883605" cy="441270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bwMode="auto">
          <a:xfrm>
            <a:off x="1259632" y="117567"/>
            <a:ext cx="7412038" cy="71459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10000"/>
              </a:lnSpc>
              <a:spcBef>
                <a:spcPct val="50000"/>
              </a:spcBef>
              <a:spcAft>
                <a:spcPct val="0"/>
              </a:spcAft>
              <a:buClrTx/>
              <a:buSzTx/>
              <a:buFontTx/>
              <a:buNone/>
              <a:tabLst/>
              <a:defRPr/>
            </a:pPr>
            <a:r>
              <a:rPr kumimoji="0" lang="en-GB" sz="2800" b="0" i="0" u="none" strike="noStrike" kern="0" cap="none" spc="0" normalizeH="0" baseline="0" noProof="0" dirty="0" smtClean="0">
                <a:ln>
                  <a:noFill/>
                </a:ln>
                <a:solidFill>
                  <a:srgbClr val="333366"/>
                </a:solidFill>
                <a:effectLst/>
                <a:uLnTx/>
                <a:uFillTx/>
                <a:latin typeface="+mj-lt"/>
                <a:ea typeface="+mj-ea"/>
                <a:cs typeface="+mj-cs"/>
              </a:rPr>
              <a:t>Context: what to invest in mobile?</a:t>
            </a:r>
          </a:p>
        </p:txBody>
      </p:sp>
      <p:sp>
        <p:nvSpPr>
          <p:cNvPr id="6" name="Rectangle 5"/>
          <p:cNvSpPr/>
          <p:nvPr/>
        </p:nvSpPr>
        <p:spPr>
          <a:xfrm>
            <a:off x="1043608" y="6273225"/>
            <a:ext cx="7272808" cy="338554"/>
          </a:xfrm>
          <a:prstGeom prst="rect">
            <a:avLst/>
          </a:prstGeom>
        </p:spPr>
        <p:txBody>
          <a:bodyPr wrap="square">
            <a:spAutoFit/>
          </a:bodyPr>
          <a:lstStyle/>
          <a:p>
            <a:pPr lvl="1">
              <a:buNone/>
            </a:pPr>
            <a:r>
              <a:rPr lang="en-US" sz="1600" dirty="0" err="1" smtClean="0">
                <a:solidFill>
                  <a:schemeClr val="bg1"/>
                </a:solidFill>
              </a:rPr>
              <a:t>Ellyska</a:t>
            </a:r>
            <a:r>
              <a:rPr lang="en-US" sz="1600" dirty="0" smtClean="0">
                <a:solidFill>
                  <a:schemeClr val="bg1"/>
                </a:solidFill>
              </a:rPr>
              <a:t> </a:t>
            </a:r>
            <a:r>
              <a:rPr lang="en-US" sz="1600" dirty="0" err="1" smtClean="0">
                <a:solidFill>
                  <a:schemeClr val="bg1"/>
                </a:solidFill>
              </a:rPr>
              <a:t>Kroski</a:t>
            </a:r>
            <a:r>
              <a:rPr lang="en-US" sz="1600" dirty="0" smtClean="0">
                <a:solidFill>
                  <a:schemeClr val="bg1"/>
                </a:solidFill>
              </a:rPr>
              <a:t> presentation on </a:t>
            </a:r>
            <a:r>
              <a:rPr lang="en-US" sz="1600" dirty="0" err="1" smtClean="0">
                <a:solidFill>
                  <a:schemeClr val="bg1"/>
                </a:solidFill>
              </a:rPr>
              <a:t>Slideshare</a:t>
            </a:r>
            <a:r>
              <a:rPr lang="en-US" sz="1600" dirty="0" smtClean="0">
                <a:solidFill>
                  <a:schemeClr val="bg1"/>
                </a:solidFill>
              </a:rPr>
              <a:t> Mobiles to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836712"/>
            <a:ext cx="7776864" cy="5760640"/>
          </a:xfrm>
        </p:spPr>
        <p:txBody>
          <a:bodyPr/>
          <a:lstStyle/>
          <a:p>
            <a:r>
              <a:rPr lang="en-GB" dirty="0" smtClean="0"/>
              <a:t>Suggestion that mobile will become the default delivery platform for library service, resources, information, web content</a:t>
            </a:r>
          </a:p>
          <a:p>
            <a:r>
              <a:rPr lang="en-GB" dirty="0" smtClean="0"/>
              <a:t>Small evidence base UCD has shows that IN FACT at this point in time use of library service via mobile is low.</a:t>
            </a:r>
          </a:p>
          <a:p>
            <a:pPr lvl="1"/>
            <a:r>
              <a:rPr lang="en-GB" dirty="0" smtClean="0"/>
              <a:t>Use of any of our web pages via a mobile device </a:t>
            </a:r>
            <a:r>
              <a:rPr lang="en-GB" dirty="0" err="1" smtClean="0"/>
              <a:t>incl</a:t>
            </a:r>
            <a:r>
              <a:rPr lang="en-GB" dirty="0" smtClean="0"/>
              <a:t> </a:t>
            </a:r>
            <a:r>
              <a:rPr lang="en-GB" dirty="0" err="1" smtClean="0"/>
              <a:t>iPad</a:t>
            </a:r>
            <a:r>
              <a:rPr lang="en-GB" dirty="0" smtClean="0"/>
              <a:t> around 3-6% of visits</a:t>
            </a:r>
          </a:p>
          <a:p>
            <a:pPr lvl="1"/>
            <a:r>
              <a:rPr lang="en-GB" dirty="0" smtClean="0"/>
              <a:t>Use of pages designed for mobile small screen average 5% but some individual pages reaches 15%</a:t>
            </a:r>
          </a:p>
          <a:p>
            <a:pPr lvl="1"/>
            <a:r>
              <a:rPr lang="en-GB" dirty="0" smtClean="0"/>
              <a:t>Use of </a:t>
            </a:r>
            <a:r>
              <a:rPr lang="en-GB" dirty="0" err="1" smtClean="0"/>
              <a:t>Youtube</a:t>
            </a:r>
            <a:r>
              <a:rPr lang="en-GB" dirty="0" smtClean="0"/>
              <a:t> video channel via mobile around 6%</a:t>
            </a:r>
          </a:p>
          <a:p>
            <a:r>
              <a:rPr lang="en-GB" dirty="0" smtClean="0"/>
              <a:t>On the one hand need to think ahead, on the other resources are very stretched, difficult issue overall</a:t>
            </a:r>
          </a:p>
          <a:p>
            <a:r>
              <a:rPr lang="en-GB" dirty="0" smtClean="0">
                <a:solidFill>
                  <a:srgbClr val="333366"/>
                </a:solidFill>
              </a:rPr>
              <a:t>Another difficult choice: should try to get wider presence in the University app or go it alone?</a:t>
            </a:r>
          </a:p>
          <a:p>
            <a:pPr lvl="1">
              <a:buNone/>
            </a:pPr>
            <a:endParaRPr lang="en-GB" dirty="0"/>
          </a:p>
        </p:txBody>
      </p:sp>
      <p:sp>
        <p:nvSpPr>
          <p:cNvPr id="5" name="Title 1"/>
          <p:cNvSpPr txBox="1">
            <a:spLocks/>
          </p:cNvSpPr>
          <p:nvPr/>
        </p:nvSpPr>
        <p:spPr bwMode="auto">
          <a:xfrm>
            <a:off x="1259632" y="117567"/>
            <a:ext cx="7412038" cy="71459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10000"/>
              </a:lnSpc>
              <a:spcBef>
                <a:spcPct val="50000"/>
              </a:spcBef>
              <a:spcAft>
                <a:spcPct val="0"/>
              </a:spcAft>
              <a:buClrTx/>
              <a:buSzTx/>
              <a:buFontTx/>
              <a:buNone/>
              <a:tabLst/>
              <a:defRPr/>
            </a:pPr>
            <a:r>
              <a:rPr kumimoji="0" lang="en-GB" sz="2800" b="0" i="0" u="none" strike="noStrike" kern="0" cap="none" spc="0" normalizeH="0" baseline="0" noProof="0" dirty="0" smtClean="0">
                <a:ln>
                  <a:noFill/>
                </a:ln>
                <a:solidFill>
                  <a:srgbClr val="333366"/>
                </a:solidFill>
                <a:effectLst/>
                <a:uLnTx/>
                <a:uFillTx/>
                <a:latin typeface="+mj-lt"/>
                <a:ea typeface="+mj-ea"/>
                <a:cs typeface="+mj-cs"/>
              </a:rPr>
              <a:t>Context: what to invest in mobile?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7567"/>
            <a:ext cx="8784976" cy="714598"/>
          </a:xfrm>
        </p:spPr>
        <p:txBody>
          <a:bodyPr/>
          <a:lstStyle/>
          <a:p>
            <a:r>
              <a:rPr lang="en-GB" dirty="0" smtClean="0"/>
              <a:t>Context: what to develop specially for mobile?</a:t>
            </a:r>
            <a:endParaRPr lang="en-GB" dirty="0"/>
          </a:p>
        </p:txBody>
      </p:sp>
      <p:sp>
        <p:nvSpPr>
          <p:cNvPr id="3" name="Content Placeholder 2"/>
          <p:cNvSpPr>
            <a:spLocks noGrp="1"/>
          </p:cNvSpPr>
          <p:nvPr>
            <p:ph idx="1"/>
          </p:nvPr>
        </p:nvSpPr>
        <p:spPr>
          <a:xfrm>
            <a:off x="251520" y="809328"/>
            <a:ext cx="8640960" cy="6048672"/>
          </a:xfrm>
        </p:spPr>
        <p:txBody>
          <a:bodyPr/>
          <a:lstStyle/>
          <a:p>
            <a:pPr lvl="1"/>
            <a:r>
              <a:rPr lang="en-GB" dirty="0" smtClean="0"/>
              <a:t>Stick with the general purpose Library app or mobile interface, various surveys and reports cover range of services and functions</a:t>
            </a:r>
          </a:p>
          <a:p>
            <a:pPr lvl="1">
              <a:buNone/>
            </a:pPr>
            <a:r>
              <a:rPr lang="en-US" sz="1600" dirty="0" smtClean="0"/>
              <a:t/>
            </a:r>
            <a:br>
              <a:rPr lang="en-US" sz="1600" dirty="0" smtClean="0"/>
            </a:br>
            <a:r>
              <a:rPr lang="en-US" sz="1600" dirty="0" err="1" smtClean="0"/>
              <a:t>Ellyska</a:t>
            </a:r>
            <a:r>
              <a:rPr lang="en-US" sz="1600" dirty="0" smtClean="0"/>
              <a:t> </a:t>
            </a:r>
            <a:r>
              <a:rPr lang="en-US" sz="1600" dirty="0" err="1" smtClean="0"/>
              <a:t>Kroski</a:t>
            </a:r>
            <a:r>
              <a:rPr lang="en-US" sz="1600" dirty="0" smtClean="0"/>
              <a:t> presentation on </a:t>
            </a:r>
            <a:r>
              <a:rPr lang="en-US" sz="1600" dirty="0" err="1" smtClean="0"/>
              <a:t>Slideshare</a:t>
            </a:r>
            <a:r>
              <a:rPr lang="en-US" sz="1600" dirty="0" smtClean="0"/>
              <a:t> Mobiles to Go</a:t>
            </a:r>
            <a:endParaRPr lang="en-GB" sz="16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2331134"/>
            <a:ext cx="5780997" cy="433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7567"/>
            <a:ext cx="8784976" cy="714598"/>
          </a:xfrm>
        </p:spPr>
        <p:txBody>
          <a:bodyPr/>
          <a:lstStyle/>
          <a:p>
            <a:r>
              <a:rPr lang="en-GB" dirty="0" smtClean="0"/>
              <a:t>Context: what to develop specially for mobile?</a:t>
            </a:r>
            <a:endParaRPr lang="en-GB" dirty="0"/>
          </a:p>
        </p:txBody>
      </p:sp>
      <p:sp>
        <p:nvSpPr>
          <p:cNvPr id="3" name="Content Placeholder 2"/>
          <p:cNvSpPr>
            <a:spLocks noGrp="1"/>
          </p:cNvSpPr>
          <p:nvPr>
            <p:ph idx="1"/>
          </p:nvPr>
        </p:nvSpPr>
        <p:spPr>
          <a:xfrm>
            <a:off x="251520" y="620688"/>
            <a:ext cx="8640960" cy="6048672"/>
          </a:xfrm>
        </p:spPr>
        <p:txBody>
          <a:bodyPr/>
          <a:lstStyle/>
          <a:p>
            <a:pPr lvl="1"/>
            <a:r>
              <a:rPr lang="en-GB" dirty="0" smtClean="0"/>
              <a:t>We are also quite interested in getting beyond that into the more specialised app or mobile offering</a:t>
            </a:r>
            <a:br>
              <a:rPr lang="en-GB" dirty="0" smtClean="0"/>
            </a:br>
            <a:endParaRPr lang="en-GB" dirty="0" smtClean="0"/>
          </a:p>
          <a:p>
            <a:pPr lvl="1"/>
            <a:r>
              <a:rPr lang="en-GB" dirty="0" smtClean="0"/>
              <a:t>Alternative or complement to the general library app</a:t>
            </a:r>
            <a:br>
              <a:rPr lang="en-GB" dirty="0" smtClean="0"/>
            </a:br>
            <a:endParaRPr lang="en-GB" dirty="0" smtClean="0"/>
          </a:p>
          <a:p>
            <a:pPr lvl="1"/>
            <a:r>
              <a:rPr lang="en-GB" dirty="0" smtClean="0"/>
              <a:t>Suggestions of sort of thing, various stand along offerings</a:t>
            </a:r>
            <a:br>
              <a:rPr lang="en-GB" dirty="0" smtClean="0"/>
            </a:br>
            <a:endParaRPr lang="en-GB" dirty="0" smtClean="0"/>
          </a:p>
          <a:p>
            <a:pPr lvl="2"/>
            <a:r>
              <a:rPr lang="en-US" dirty="0" smtClean="0"/>
              <a:t>Cultural Heritage treasures from Special Collections and Digital Library – Treasures of the British Library style of thing </a:t>
            </a:r>
            <a:br>
              <a:rPr lang="en-US" dirty="0" smtClean="0"/>
            </a:br>
            <a:r>
              <a:rPr lang="en-US" dirty="0" smtClean="0"/>
              <a:t>Value-added exhibition type</a:t>
            </a:r>
            <a:br>
              <a:rPr lang="en-US" dirty="0" smtClean="0"/>
            </a:br>
            <a:endParaRPr lang="en-US" dirty="0" smtClean="0"/>
          </a:p>
          <a:p>
            <a:pPr lvl="2"/>
            <a:r>
              <a:rPr lang="en-US" dirty="0" smtClean="0"/>
              <a:t>Research Support application. UCD have unit now doing research support, could offer here information on IP, OA, </a:t>
            </a:r>
            <a:r>
              <a:rPr lang="en-US" dirty="0" err="1" smtClean="0"/>
              <a:t>bibliometrics</a:t>
            </a:r>
            <a:r>
              <a:rPr lang="en-US" dirty="0" smtClean="0"/>
              <a:t>, data management, GIS and mapping, repository etc plus contacts, live reference and so forth</a:t>
            </a:r>
            <a:br>
              <a:rPr lang="en-US" dirty="0" smtClean="0"/>
            </a:br>
            <a:r>
              <a:rPr lang="en-US" dirty="0" smtClean="0"/>
              <a:t>Specialist Info and Reference type</a:t>
            </a:r>
            <a:br>
              <a:rPr lang="en-US" dirty="0" smtClean="0"/>
            </a:br>
            <a:endParaRPr lang="en-US" dirty="0" smtClean="0"/>
          </a:p>
          <a:p>
            <a:pPr lvl="2"/>
            <a:r>
              <a:rPr lang="en-US" dirty="0" smtClean="0"/>
              <a:t>E-Learning application. Tutorials, guides, videos etc for the mobile user</a:t>
            </a:r>
            <a:br>
              <a:rPr lang="en-US" dirty="0" smtClean="0"/>
            </a:br>
            <a:r>
              <a:rPr lang="en-US" dirty="0" smtClean="0"/>
              <a:t>Tutorial, eLearning portal style</a:t>
            </a:r>
            <a:r>
              <a:rPr lang="en-US" sz="1400" dirty="0" smtClean="0"/>
              <a:t/>
            </a:r>
            <a:br>
              <a:rPr lang="en-US" sz="1400" dirty="0" smtClean="0"/>
            </a:br>
            <a:endParaRPr lang="en-GB"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7567"/>
            <a:ext cx="8784976" cy="714598"/>
          </a:xfrm>
        </p:spPr>
        <p:txBody>
          <a:bodyPr/>
          <a:lstStyle/>
          <a:p>
            <a:r>
              <a:rPr lang="en-GB" dirty="0" smtClean="0"/>
              <a:t>Context: how to develop for mobile?</a:t>
            </a:r>
            <a:endParaRPr lang="en-GB" dirty="0"/>
          </a:p>
        </p:txBody>
      </p:sp>
      <p:sp>
        <p:nvSpPr>
          <p:cNvPr id="3" name="Content Placeholder 2"/>
          <p:cNvSpPr>
            <a:spLocks noGrp="1"/>
          </p:cNvSpPr>
          <p:nvPr>
            <p:ph idx="1"/>
          </p:nvPr>
        </p:nvSpPr>
        <p:spPr>
          <a:xfrm>
            <a:off x="251520" y="620688"/>
            <a:ext cx="8640960" cy="6048672"/>
          </a:xfrm>
        </p:spPr>
        <p:txBody>
          <a:bodyPr/>
          <a:lstStyle/>
          <a:p>
            <a:pPr lvl="1"/>
            <a:r>
              <a:rPr lang="en-US" dirty="0" smtClean="0"/>
              <a:t>Assuming decide to invest in mobile and have ideas on what you want to develop, question is HOW? Varied opinion about APPS which is our main top here. NEED TO EXPLORE THIS.</a:t>
            </a:r>
          </a:p>
          <a:p>
            <a:pPr lvl="1"/>
            <a:r>
              <a:rPr lang="en-US" dirty="0" smtClean="0"/>
              <a:t>Increasingly mobile device is fine with standard desktop website, adaptive design websites that re-size etc, </a:t>
            </a:r>
            <a:r>
              <a:rPr lang="en-US" dirty="0" smtClean="0">
                <a:solidFill>
                  <a:srgbClr val="333366"/>
                </a:solidFill>
              </a:rPr>
              <a:t>no need to do anything special at all for mobile</a:t>
            </a:r>
          </a:p>
          <a:p>
            <a:pPr lvl="1"/>
            <a:r>
              <a:rPr lang="en-US" dirty="0" smtClean="0"/>
              <a:t>Yes do need something but the best route is to develop </a:t>
            </a:r>
            <a:r>
              <a:rPr lang="en-US" dirty="0" smtClean="0">
                <a:solidFill>
                  <a:srgbClr val="333366"/>
                </a:solidFill>
              </a:rPr>
              <a:t>mobile websites </a:t>
            </a:r>
            <a:r>
              <a:rPr lang="en-US" dirty="0" smtClean="0"/>
              <a:t>rather than mobile apps: we look at 100s of websites, not realistic to think that every one can develop apps – not a sustainable model, flash in a pan</a:t>
            </a:r>
          </a:p>
          <a:p>
            <a:pPr lvl="1"/>
            <a:r>
              <a:rPr lang="en-US" dirty="0" smtClean="0"/>
              <a:t>In so far as </a:t>
            </a:r>
            <a:r>
              <a:rPr lang="en-US" dirty="0" smtClean="0">
                <a:solidFill>
                  <a:srgbClr val="333366"/>
                </a:solidFill>
              </a:rPr>
              <a:t>going for apps</a:t>
            </a:r>
            <a:r>
              <a:rPr lang="en-US" dirty="0" smtClean="0"/>
              <a:t>, aim for apps multi-platform, </a:t>
            </a:r>
            <a:r>
              <a:rPr lang="en-US" dirty="0" smtClean="0">
                <a:solidFill>
                  <a:srgbClr val="333366"/>
                </a:solidFill>
              </a:rPr>
              <a:t>mobile web apps with HTML5 </a:t>
            </a:r>
          </a:p>
          <a:p>
            <a:pPr lvl="1"/>
            <a:r>
              <a:rPr lang="en-US" dirty="0" smtClean="0"/>
              <a:t>Just carry on and do one app for </a:t>
            </a:r>
            <a:r>
              <a:rPr lang="en-US" dirty="0" err="1" smtClean="0"/>
              <a:t>ios</a:t>
            </a:r>
            <a:r>
              <a:rPr lang="en-US" dirty="0" smtClean="0"/>
              <a:t>, one for android and so on, very common now… </a:t>
            </a:r>
            <a:r>
              <a:rPr lang="en-US" dirty="0" smtClean="0">
                <a:solidFill>
                  <a:srgbClr val="333366"/>
                </a:solidFill>
              </a:rPr>
              <a:t>native apps</a:t>
            </a:r>
            <a:r>
              <a:rPr lang="en-US" dirty="0" smtClean="0"/>
              <a:t/>
            </a:r>
            <a:br>
              <a:rPr lang="en-US" dirty="0" smtClean="0"/>
            </a:br>
            <a:r>
              <a:rPr lang="en-US" dirty="0" smtClean="0"/>
              <a:t/>
            </a:r>
            <a:br>
              <a:rPr lang="en-US" dirty="0" smtClean="0"/>
            </a:br>
            <a:r>
              <a:rPr lang="en-US" dirty="0" smtClean="0"/>
              <a:t>	</a:t>
            </a:r>
            <a:r>
              <a:rPr lang="en-US" sz="1600" i="1" dirty="0" smtClean="0">
                <a:solidFill>
                  <a:schemeClr val="bg1"/>
                </a:solidFill>
                <a:latin typeface="+mn-lt"/>
              </a:rPr>
              <a:t>JISC Observatory report </a:t>
            </a:r>
            <a:r>
              <a:rPr lang="en-US" sz="1600" i="1" dirty="0">
                <a:solidFill>
                  <a:schemeClr val="bg1"/>
                </a:solidFill>
                <a:latin typeface="+mn-lt"/>
              </a:rPr>
              <a:t>Delivering web to mobile, Mark Power</a:t>
            </a:r>
            <a:r>
              <a:rPr lang="en-US" dirty="0" smtClean="0"/>
              <a:t/>
            </a:r>
            <a:br>
              <a:rPr lang="en-US" dirty="0" smtClean="0"/>
            </a:br>
            <a:endParaRPr lang="en-GB" dirty="0"/>
          </a:p>
        </p:txBody>
      </p:sp>
    </p:spTree>
  </p:cSld>
  <p:clrMapOvr>
    <a:masterClrMapping/>
  </p:clrMapOvr>
</p:sld>
</file>

<file path=ppt/theme/theme1.xml><?xml version="1.0" encoding="utf-8"?>
<a:theme xmlns:a="http://schemas.openxmlformats.org/drawingml/2006/main" name="ucd_blu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337FCC"/>
          </a:solid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noFill/>
        <a:ln w="9525" cap="flat" cmpd="sng" algn="ctr">
          <a:solidFill>
            <a:srgbClr val="337FCC"/>
          </a:solid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ucd_blue</Template>
  <TotalTime>190</TotalTime>
  <Words>1220</Words>
  <Application>Microsoft Office PowerPoint</Application>
  <PresentationFormat>On-screen Show (4:3)</PresentationFormat>
  <Paragraphs>126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ucd_blue</vt:lpstr>
      <vt:lpstr>ANLTC/SWETS RESEARCH AWARD 2012 </vt:lpstr>
      <vt:lpstr>Basics</vt:lpstr>
      <vt:lpstr>ANLTC/SWETS RESEARCH AWARD 2012 </vt:lpstr>
      <vt:lpstr>Overall context statement</vt:lpstr>
      <vt:lpstr>Constant talk of use of internet via mobiles overtaking desktop use by 2014 </vt:lpstr>
      <vt:lpstr>PowerPoint Presentation</vt:lpstr>
      <vt:lpstr>Context: what to develop specially for mobile?</vt:lpstr>
      <vt:lpstr>Context: what to develop specially for mobile?</vt:lpstr>
      <vt:lpstr>Context: how to develop for mobile?</vt:lpstr>
      <vt:lpstr>A few quotes about these issues..</vt:lpstr>
      <vt:lpstr>Context: how to develop for mobile?</vt:lpstr>
      <vt:lpstr>Context: where are things at in Ireland &amp; beyond?</vt:lpstr>
      <vt:lpstr>PowerPoint Presentation</vt:lpstr>
      <vt:lpstr>ANLTC/SWETS RESEARCH AWARD 2012 </vt:lpstr>
      <vt:lpstr>Very rough timeline into 3 segments</vt:lpstr>
      <vt:lpstr>Very rough timeline into 3 segments</vt:lpstr>
      <vt:lpstr>Very rough timeline into 3 segments</vt:lpstr>
      <vt:lpstr>Deliverables &amp; Milestones</vt:lpstr>
      <vt:lpstr>Work packages summary</vt:lpstr>
      <vt:lpstr>Work Breakdown drafted for each work package</vt:lpstr>
      <vt:lpstr>Finally....</vt:lpstr>
    </vt:vector>
  </TitlesOfParts>
  <Company>bfk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ANLTC/SWETS RESEARCH AWARD 2012</dc:title>
  <dc:creator>Pan</dc:creator>
  <cp:lastModifiedBy>Liam ODwyer</cp:lastModifiedBy>
  <cp:revision>29</cp:revision>
  <cp:lastPrinted>2005-08-24T15:39:55Z</cp:lastPrinted>
  <dcterms:created xsi:type="dcterms:W3CDTF">2012-11-20T19:58:37Z</dcterms:created>
  <dcterms:modified xsi:type="dcterms:W3CDTF">2012-11-21T11:58:02Z</dcterms:modified>
</cp:coreProperties>
</file>