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305" r:id="rId4"/>
    <p:sldId id="302" r:id="rId5"/>
    <p:sldId id="301" r:id="rId6"/>
    <p:sldId id="303" r:id="rId7"/>
    <p:sldId id="279" r:id="rId8"/>
    <p:sldId id="304" r:id="rId9"/>
    <p:sldId id="288" r:id="rId10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7" autoAdjust="0"/>
    <p:restoredTop sz="70252" autoAdjust="0"/>
  </p:normalViewPr>
  <p:slideViewPr>
    <p:cSldViewPr>
      <p:cViewPr varScale="1">
        <p:scale>
          <a:sx n="63" d="100"/>
          <a:sy n="63" d="100"/>
        </p:scale>
        <p:origin x="-22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kane\Documents\Repository\documents\library_software_who_has_what_li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E"/>
  <c:style val="10"/>
  <c:chart>
    <c:autoTitleDeleted val="1"/>
    <c:view3D>
      <c:rotX val="30"/>
      <c:depthPercent val="190"/>
      <c:perspective val="30"/>
    </c:view3D>
    <c:plotArea>
      <c:layout/>
      <c:pie3DChart>
        <c:varyColors val="1"/>
        <c:ser>
          <c:idx val="0"/>
          <c:order val="0"/>
          <c:spPr>
            <a:ln w="22225">
              <a:solidFill>
                <a:sysClr val="window" lastClr="FFFFFF"/>
              </a:solidFill>
            </a:ln>
          </c:spPr>
          <c:explosion val="34"/>
          <c:dPt>
            <c:idx val="6"/>
            <c:explosion val="29"/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Rebus:List</a:t>
                    </a:r>
                    <a:endParaRPr lang="en-US" dirty="0"/>
                  </a:p>
                </c:rich>
              </c:tx>
              <c:showCatName val="1"/>
            </c:dLbl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CatName val="1"/>
            <c:showLeaderLines val="1"/>
            <c:leaderLines>
              <c:spPr>
                <a:ln w="19050">
                  <a:solidFill>
                    <a:schemeClr val="bg1"/>
                  </a:solidFill>
                </a:ln>
              </c:spPr>
            </c:leaderLines>
          </c:dLbls>
          <c:cat>
            <c:strRef>
              <c:f>Sheet1!$F$2:$F$8</c:f>
              <c:strCache>
                <c:ptCount val="7"/>
                <c:pt idx="0">
                  <c:v>Aleph</c:v>
                </c:pt>
                <c:pt idx="1">
                  <c:v>LORLS</c:v>
                </c:pt>
                <c:pt idx="2">
                  <c:v>Rebus:List.(PTFS)</c:v>
                </c:pt>
                <c:pt idx="3">
                  <c:v>In-house </c:v>
                </c:pt>
                <c:pt idx="4">
                  <c:v>LMS</c:v>
                </c:pt>
                <c:pt idx="5">
                  <c:v>Talis</c:v>
                </c:pt>
                <c:pt idx="6">
                  <c:v>NONE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50</c:v>
                </c:pt>
                <c:pt idx="6">
                  <c:v>123</c:v>
                </c:pt>
              </c:numCache>
            </c:numRef>
          </c:val>
        </c:ser>
        <c:dLbls>
          <c:showCatName val="1"/>
        </c:dLbls>
      </c:pie3DChart>
    </c:plotArea>
    <c:plotVisOnly val="1"/>
  </c:chart>
  <c:spPr>
    <a:solidFill>
      <a:schemeClr val="tx1"/>
    </a:solidFill>
    <a:scene3d>
      <a:camera prst="orthographicFront"/>
      <a:lightRig rig="threePt" dir="t"/>
    </a:scene3d>
    <a:sp3d prstMaterial="metal"/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ACC8A-D60E-405E-A523-D594D16A8D98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6921F-AAB6-43E2-B414-EA31166F1A89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131BE-FF56-42B6-B5F8-D07E23A4663A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12251-995D-4152-A74E-4DD7002EEDBD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2251-995D-4152-A74E-4DD7002EEDBD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2251-995D-4152-A74E-4DD7002EEDBD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2251-995D-4152-A74E-4DD7002EEDBD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2251-995D-4152-A74E-4DD7002EEDBD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2251-995D-4152-A74E-4DD7002EEDBD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2251-995D-4152-A74E-4DD7002EEDBD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3C195-BC71-41F4-855A-00781DB19F19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2251-995D-4152-A74E-4DD7002EEDBD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As might</a:t>
            </a:r>
            <a:r>
              <a:rPr lang="en-GB" baseline="0" dirty="0" smtClean="0"/>
              <a:t> be expected, comprehensive statistics are generated by the SMS provider, which is </a:t>
            </a:r>
            <a:r>
              <a:rPr lang="en-GB" baseline="0" dirty="0" err="1" smtClean="0"/>
              <a:t>Clickatell</a:t>
            </a:r>
            <a:r>
              <a:rPr lang="en-GB" baseline="0" dirty="0" smtClean="0"/>
              <a:t> in our case.  These statistics can be downloaded to an excel spreadsheet, making it easy for us to generate statistical reports.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3C195-BC71-41F4-855A-00781DB19F19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7" name="Picture 6" descr="TOP_LEFT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9864" y="-53359"/>
            <a:ext cx="1887220" cy="7677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OP_LEFT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9864" y="-53359"/>
            <a:ext cx="1887220" cy="767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F10ED-C221-40C7-A5ED-A32CBFAAF281}" type="datetimeFigureOut">
              <a:rPr lang="en-US" smtClean="0"/>
              <a:pPr/>
              <a:t>11/22/2012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4656F-977C-403D-9C47-E03C6E05B7A2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le.wit.i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youtu.be/4hyWyejI_6s" TargetMode="External"/><Relationship Id="rId4" Type="http://schemas.openxmlformats.org/officeDocument/2006/relationships/hyperlink" Target="https://moodle.wit.i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Delivering Library Services through a Virtual Learning Environment Plug-In:</a:t>
            </a:r>
            <a:br>
              <a:rPr lang="en-IE" dirty="0" smtClean="0"/>
            </a:br>
            <a:r>
              <a:rPr lang="en-IE" i="1" dirty="0" smtClean="0">
                <a:latin typeface="+mj-lt"/>
              </a:rPr>
              <a:t>“Library Reading Lists.”</a:t>
            </a:r>
            <a:endParaRPr lang="en-IE" i="1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David Kane</a:t>
            </a:r>
          </a:p>
          <a:p>
            <a:r>
              <a:rPr lang="en-IE" dirty="0" smtClean="0"/>
              <a:t>Systems Librarian</a:t>
            </a:r>
          </a:p>
          <a:p>
            <a:r>
              <a:rPr lang="en-IE" dirty="0" smtClean="0"/>
              <a:t>Waterford Institute of Technology</a:t>
            </a:r>
            <a:endParaRPr lang="en-I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Library Reading Lists</a:t>
            </a:r>
            <a:endParaRPr lang="en-IE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GB" dirty="0" smtClean="0"/>
          </a:p>
          <a:p>
            <a:pPr algn="ctr"/>
            <a:r>
              <a:rPr lang="en-GB" b="1" dirty="0" smtClean="0"/>
              <a:t>This presentation describes the creation and implementation of a Moodle Plug-in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The plug-in </a:t>
            </a:r>
            <a:r>
              <a:rPr lang="en-GB" dirty="0" smtClean="0"/>
              <a:t>gives </a:t>
            </a:r>
            <a:r>
              <a:rPr lang="en-GB" dirty="0" smtClean="0"/>
              <a:t>the Library an expanded presence within the virtual learning environment, and provides an opportunity for delivering multiple library services directly into Moodle. 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The main way that this plug-in has been used so far is to give academic staff the ability to include relevant reading lists in each module.  I will spend most of the presentation speaking about Reading Lists.</a:t>
            </a:r>
            <a:endParaRPr lang="en-I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Library Reading Lists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IE" dirty="0" smtClean="0"/>
              <a:t>To assist </a:t>
            </a:r>
            <a:r>
              <a:rPr lang="en-IE" dirty="0" smtClean="0"/>
              <a:t>further collection </a:t>
            </a:r>
            <a:r>
              <a:rPr lang="en-IE" dirty="0" smtClean="0"/>
              <a:t>development:</a:t>
            </a:r>
            <a:endParaRPr lang="en-IE" dirty="0" smtClean="0"/>
          </a:p>
          <a:p>
            <a:pPr lvl="1"/>
            <a:r>
              <a:rPr lang="en-IE" dirty="0" smtClean="0"/>
              <a:t>Quantify what </a:t>
            </a:r>
            <a:r>
              <a:rPr lang="en-IE" dirty="0" smtClean="0"/>
              <a:t>staff need that is not in the library</a:t>
            </a:r>
            <a:endParaRPr lang="en-IE" dirty="0" smtClean="0"/>
          </a:p>
          <a:p>
            <a:pPr lvl="1"/>
            <a:r>
              <a:rPr lang="en-IE" dirty="0" smtClean="0"/>
              <a:t>Quantify what we already </a:t>
            </a:r>
            <a:r>
              <a:rPr lang="en-IE" dirty="0" smtClean="0"/>
              <a:t>have and how well used</a:t>
            </a:r>
            <a:endParaRPr lang="en-IE" dirty="0" smtClean="0"/>
          </a:p>
          <a:p>
            <a:pPr lvl="0"/>
            <a:r>
              <a:rPr lang="en-IE" dirty="0" smtClean="0"/>
              <a:t>Give students access to the lists (and potentially other resources, in the future) through their course page in </a:t>
            </a:r>
            <a:r>
              <a:rPr lang="en-IE" dirty="0" smtClean="0"/>
              <a:t>Moodle</a:t>
            </a:r>
            <a:endParaRPr lang="en-IE" dirty="0" smtClean="0"/>
          </a:p>
          <a:p>
            <a:pPr lvl="0"/>
            <a:r>
              <a:rPr lang="en-IE" dirty="0" smtClean="0"/>
              <a:t>Enhance the </a:t>
            </a:r>
            <a:r>
              <a:rPr lang="en-IE" dirty="0" smtClean="0"/>
              <a:t>working relationship with the teaching staff.</a:t>
            </a:r>
          </a:p>
          <a:p>
            <a:endParaRPr lang="en-I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In the context of WIT, the Plug-in Is Mainly an End Point for our Reading List service</a:t>
            </a:r>
            <a:endParaRPr lang="en-IE" dirty="0"/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611560" y="3429000"/>
            <a:ext cx="8229600" cy="20742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So,</a:t>
            </a:r>
            <a:r>
              <a:rPr kumimoji="0" lang="en-IE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let’s move focus to the Reading List software before we return to the Moodle Plug-in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Reading List Service</a:t>
            </a:r>
            <a:endParaRPr lang="en-IE" dirty="0"/>
          </a:p>
        </p:txBody>
      </p:sp>
      <p:sp>
        <p:nvSpPr>
          <p:cNvPr id="6" name="Right Arrow 5"/>
          <p:cNvSpPr/>
          <p:nvPr/>
        </p:nvSpPr>
        <p:spPr>
          <a:xfrm>
            <a:off x="2627784" y="3717032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7" name="Flowchart: Multidocument 6"/>
          <p:cNvSpPr/>
          <p:nvPr/>
        </p:nvSpPr>
        <p:spPr>
          <a:xfrm>
            <a:off x="179512" y="2873098"/>
            <a:ext cx="2304256" cy="2500118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IE" b="1" dirty="0" smtClean="0">
                <a:solidFill>
                  <a:srgbClr val="FFFF00"/>
                </a:solidFill>
              </a:rPr>
              <a:t> Library Catalogue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 COPAC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 Google Books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 ISBNdb</a:t>
            </a:r>
          </a:p>
          <a:p>
            <a:pPr>
              <a:buFont typeface="Arial" pitchFamily="34" charset="0"/>
              <a:buChar char="•"/>
            </a:pP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8" name="Flowchart: Document 7"/>
          <p:cNvSpPr/>
          <p:nvPr/>
        </p:nvSpPr>
        <p:spPr>
          <a:xfrm>
            <a:off x="3635896" y="2852936"/>
            <a:ext cx="2016224" cy="2304256"/>
          </a:xfrm>
          <a:prstGeom prst="flowChartDocumen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E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 List Builder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 Reporting Tool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 Authentication 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9" name="Flowchart: Multidocument 8"/>
          <p:cNvSpPr/>
          <p:nvPr/>
        </p:nvSpPr>
        <p:spPr>
          <a:xfrm>
            <a:off x="6804248" y="2873098"/>
            <a:ext cx="2304256" cy="2500118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en-IE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IE" b="1" dirty="0" smtClean="0">
                <a:solidFill>
                  <a:srgbClr val="FFFF00"/>
                </a:solidFill>
              </a:rPr>
              <a:t> Moodle Plug-in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 </a:t>
            </a:r>
            <a:r>
              <a:rPr lang="en-IE" i="1" dirty="0" smtClean="0">
                <a:solidFill>
                  <a:schemeClr val="bg1"/>
                </a:solidFill>
              </a:rPr>
              <a:t>Module manager</a:t>
            </a:r>
          </a:p>
          <a:p>
            <a:endParaRPr lang="en-IE" dirty="0" smtClean="0">
              <a:solidFill>
                <a:schemeClr val="bg1"/>
              </a:solidFill>
            </a:endParaRPr>
          </a:p>
          <a:p>
            <a:endParaRPr lang="en-IE" dirty="0" smtClean="0">
              <a:solidFill>
                <a:schemeClr val="bg1"/>
              </a:solidFill>
            </a:endParaRPr>
          </a:p>
          <a:p>
            <a:endParaRPr lang="en-IE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E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E" dirty="0" smtClean="0">
              <a:solidFill>
                <a:schemeClr val="bg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796136" y="3717032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TextBox 11"/>
          <p:cNvSpPr txBox="1"/>
          <p:nvPr/>
        </p:nvSpPr>
        <p:spPr>
          <a:xfrm>
            <a:off x="323528" y="2204864"/>
            <a:ext cx="2554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/>
              <a:t>Metadata from Multiple </a:t>
            </a:r>
          </a:p>
          <a:p>
            <a:r>
              <a:rPr lang="en-IE" b="1" dirty="0" smtClean="0"/>
              <a:t>Data Sources</a:t>
            </a:r>
            <a:endParaRPr lang="en-IE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2348880"/>
            <a:ext cx="2244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/>
              <a:t>Reading List Software</a:t>
            </a:r>
            <a:endParaRPr lang="en-IE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92280" y="2204864"/>
            <a:ext cx="1776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/>
              <a:t>Multiple</a:t>
            </a:r>
          </a:p>
          <a:p>
            <a:r>
              <a:rPr lang="en-IE" b="1" dirty="0" smtClean="0"/>
              <a:t>End Applications</a:t>
            </a:r>
            <a:endParaRPr lang="en-IE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 txBox="1">
            <a:spLocks/>
          </p:cNvSpPr>
          <p:nvPr/>
        </p:nvSpPr>
        <p:spPr>
          <a:xfrm>
            <a:off x="611560" y="3429000"/>
            <a:ext cx="8229600" cy="20742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  <a:hlinkClick r:id="rId3"/>
              </a:rPr>
              <a:t>https://vle.wit.ie/</a:t>
            </a:r>
            <a:endParaRPr kumimoji="0" lang="en-IE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4400" dirty="0" smtClean="0">
                <a:latin typeface="Arial Rounded MT Bold" pitchFamily="34" charset="0"/>
                <a:ea typeface="+mj-ea"/>
                <a:cs typeface="+mj-cs"/>
                <a:hlinkClick r:id="rId4"/>
              </a:rPr>
              <a:t>https://moodle.wit.ie/</a:t>
            </a:r>
            <a:endParaRPr lang="en-IE" sz="4400" dirty="0" smtClean="0">
              <a:latin typeface="Arial Rounded MT Bold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en-IE" sz="4400" dirty="0" smtClean="0">
                <a:latin typeface="Arial Rounded MT Bold" pitchFamily="34" charset="0"/>
                <a:ea typeface="+mj-ea"/>
                <a:cs typeface="+mj-cs"/>
                <a:hlinkClick r:id="rId5"/>
              </a:rPr>
              <a:t>http://youtu.be/4hyWyejI_6s</a:t>
            </a:r>
            <a:endParaRPr lang="en-IE" sz="4400" dirty="0" smtClean="0">
              <a:latin typeface="Arial Rounded MT Bold" pitchFamily="34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en-IE" sz="4400" dirty="0" smtClean="0">
              <a:latin typeface="Arial Rounded MT Bold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4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4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Live Demonstration: </a:t>
            </a:r>
            <a:br>
              <a:rPr lang="en-IE" dirty="0" smtClean="0"/>
            </a:br>
            <a:r>
              <a:rPr lang="en-IE" dirty="0" smtClean="0"/>
              <a:t>Back to the Moodle Plug-In</a:t>
            </a:r>
            <a:endParaRPr lang="en-I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ower"/>
          <p:cNvSpPr>
            <a:spLocks noEditPoints="1" noChangeArrowheads="1"/>
          </p:cNvSpPr>
          <p:nvPr/>
        </p:nvSpPr>
        <p:spPr bwMode="auto">
          <a:xfrm>
            <a:off x="6804248" y="2060848"/>
            <a:ext cx="904875" cy="180975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Reading List</a:t>
            </a:r>
            <a:endParaRPr lang="en-IE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220" name="Picture 4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20888"/>
            <a:ext cx="1868487" cy="177323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28393" t="52773" r="51929" b="11680"/>
          <a:stretch>
            <a:fillRect/>
          </a:stretch>
        </p:blipFill>
        <p:spPr bwMode="auto">
          <a:xfrm rot="19746440">
            <a:off x="372738" y="6142419"/>
            <a:ext cx="397515" cy="44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ower"/>
          <p:cNvSpPr>
            <a:spLocks noEditPoints="1" noChangeArrowheads="1"/>
          </p:cNvSpPr>
          <p:nvPr/>
        </p:nvSpPr>
        <p:spPr bwMode="auto">
          <a:xfrm>
            <a:off x="3923928" y="2060848"/>
            <a:ext cx="904875" cy="180975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SCRIPT.php</a:t>
            </a:r>
            <a:endParaRPr lang="en-IE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Notched Right Arrow 18"/>
          <p:cNvSpPr/>
          <p:nvPr/>
        </p:nvSpPr>
        <p:spPr>
          <a:xfrm rot="10273145">
            <a:off x="1930214" y="4878293"/>
            <a:ext cx="4888091" cy="670219"/>
          </a:xfrm>
          <a:prstGeom prst="notched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8" name="Rectangle 17"/>
          <p:cNvSpPr/>
          <p:nvPr/>
        </p:nvSpPr>
        <p:spPr>
          <a:xfrm>
            <a:off x="3143240" y="5072074"/>
            <a:ext cx="8146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en-US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>
            <a:normAutofit/>
          </a:bodyPr>
          <a:lstStyle/>
          <a:p>
            <a:r>
              <a:rPr lang="en-IE" dirty="0" smtClean="0"/>
              <a:t>Thank You.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Any Questions?</a:t>
            </a:r>
            <a:endParaRPr lang="en-IE" i="1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David Kane</a:t>
            </a:r>
          </a:p>
          <a:p>
            <a:r>
              <a:rPr lang="en-IE" dirty="0" smtClean="0"/>
              <a:t>Systems Librarian</a:t>
            </a:r>
          </a:p>
          <a:p>
            <a:r>
              <a:rPr lang="en-IE" dirty="0" smtClean="0"/>
              <a:t>Waterford Institute of Technology</a:t>
            </a:r>
            <a:endParaRPr lang="en-I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0078" y="0"/>
            <a:ext cx="59750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600" dirty="0" smtClean="0">
                <a:solidFill>
                  <a:schemeClr val="bg1"/>
                </a:solidFill>
              </a:rPr>
              <a:t>UK Market Share</a:t>
            </a:r>
            <a:endParaRPr lang="en-IE" sz="6600" dirty="0">
              <a:solidFill>
                <a:schemeClr val="bg1"/>
              </a:solidFill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0" y="1412776"/>
          <a:ext cx="8603431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314</Words>
  <Application>Microsoft Office PowerPoint</Application>
  <PresentationFormat>On-screen Show (4:3)</PresentationFormat>
  <Paragraphs>63</Paragraphs>
  <Slides>9</Slides>
  <Notes>9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Delivering Library Services through a Virtual Learning Environment Plug-In: “Library Reading Lists.”</vt:lpstr>
      <vt:lpstr>Library Reading Lists</vt:lpstr>
      <vt:lpstr>Library Reading Lists</vt:lpstr>
      <vt:lpstr>In the context of WIT, the Plug-in Is Mainly an End Point for our Reading List service</vt:lpstr>
      <vt:lpstr>The Reading List Service</vt:lpstr>
      <vt:lpstr>Live Demonstration:  Back to the Moodle Plug-In</vt:lpstr>
      <vt:lpstr>Slide 7</vt:lpstr>
      <vt:lpstr>Thank You.  Any Questions?</vt:lpstr>
      <vt:lpstr>Slide 9</vt:lpstr>
    </vt:vector>
  </TitlesOfParts>
  <Company>Waterford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Librarian as Repository Manager</dc:title>
  <dc:creator>Waterford Institute of Technology</dc:creator>
  <cp:lastModifiedBy>dkane</cp:lastModifiedBy>
  <cp:revision>85</cp:revision>
  <dcterms:created xsi:type="dcterms:W3CDTF">2010-02-24T19:04:05Z</dcterms:created>
  <dcterms:modified xsi:type="dcterms:W3CDTF">2012-11-22T01:48:42Z</dcterms:modified>
</cp:coreProperties>
</file>