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1" r:id="rId2"/>
    <p:sldId id="314" r:id="rId3"/>
    <p:sldId id="302" r:id="rId4"/>
    <p:sldId id="273" r:id="rId5"/>
    <p:sldId id="275" r:id="rId6"/>
    <p:sldId id="308" r:id="rId7"/>
    <p:sldId id="282" r:id="rId8"/>
    <p:sldId id="280" r:id="rId9"/>
    <p:sldId id="283" r:id="rId10"/>
    <p:sldId id="287" r:id="rId11"/>
    <p:sldId id="274" r:id="rId12"/>
    <p:sldId id="315" r:id="rId13"/>
    <p:sldId id="317" r:id="rId14"/>
    <p:sldId id="316" r:id="rId15"/>
    <p:sldId id="318" r:id="rId16"/>
    <p:sldId id="311" r:id="rId17"/>
    <p:sldId id="286" r:id="rId18"/>
    <p:sldId id="312" r:id="rId19"/>
    <p:sldId id="290" r:id="rId20"/>
    <p:sldId id="258" r:id="rId21"/>
  </p:sldIdLst>
  <p:sldSz cx="8328025" cy="467995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15925" indent="41275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831850" indent="8255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247775" indent="123825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663700" indent="1651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0515" autoAdjust="0"/>
    <p:restoredTop sz="87003" autoAdjust="0"/>
  </p:normalViewPr>
  <p:slideViewPr>
    <p:cSldViewPr>
      <p:cViewPr>
        <p:scale>
          <a:sx n="70" d="100"/>
          <a:sy n="70" d="100"/>
        </p:scale>
        <p:origin x="-1392" y="-426"/>
      </p:cViewPr>
      <p:guideLst>
        <p:guide orient="horz" pos="1474"/>
        <p:guide pos="26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fld id="{0F2397AC-EA5B-4795-9342-118BA4ED2378}" type="datetimeFigureOut">
              <a:rPr lang="en-US"/>
              <a:pPr>
                <a:defRPr/>
              </a:pPr>
              <a:t>11/21/2012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fld id="{DF10BB71-AFCC-4EB5-AF9F-0FB3DD43D3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561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79413" y="685800"/>
            <a:ext cx="60991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fld id="{62F1328B-081E-4168-AD1F-AB9D0C31B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69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159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8318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24777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6637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081174" algn="l" defTabSz="83247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97409" algn="l" defTabSz="83247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13644" algn="l" defTabSz="83247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29879" algn="l" defTabSz="83247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b="1" smtClean="0">
              <a:solidFill>
                <a:srgbClr val="C00000"/>
              </a:solidFill>
              <a:ea typeface="ＭＳ Ｐゴシック" pitchFamily="34" charset="-128"/>
            </a:endParaRPr>
          </a:p>
          <a:p>
            <a:endParaRPr lang="en-GB" b="1" smtClean="0">
              <a:solidFill>
                <a:srgbClr val="C00000"/>
              </a:solidFill>
              <a:ea typeface="ＭＳ Ｐゴシック" pitchFamily="34" charset="-128"/>
            </a:endParaRPr>
          </a:p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B9D820-5B59-4F79-B9B1-8BA0A5414877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5DE7D2-1FDD-47C8-95E3-949745089309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endParaRPr lang="en-GB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E57B8E-51B7-4F99-84A7-195C32D4DF88}" type="slidenum">
              <a:rPr lang="en-GB" smtClean="0"/>
              <a:pPr/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6757BD-0EE1-49F5-9FDC-9180D1638EC5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ea typeface="ＭＳ Ｐゴシック" pitchFamily="34" charset="-128"/>
            </a:endParaRPr>
          </a:p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98EED-DF79-4B17-B051-BC4FEC9411BB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8D7643-A310-471E-988B-59DBF83C9041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9D5033-3ED7-45AA-B1BC-98BF11DFA88D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8399FE-1AA5-47AC-A868-9A571C2578D5}" type="slidenum">
              <a:rPr lang="en-US" smtClean="0">
                <a:ea typeface="ＭＳ Ｐゴシック" pitchFamily="34" charset="-128"/>
              </a:rPr>
              <a:pPr/>
              <a:t>8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63DB46-549D-448A-82D9-ADF11734EF90}" type="slidenum">
              <a:rPr lang="en-US" smtClean="0">
                <a:ea typeface="ＭＳ Ｐゴシック" pitchFamily="34" charset="-128"/>
              </a:rPr>
              <a:pPr/>
              <a:t>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AAFB98-E069-4515-89C7-5EDDA52AB03F}" type="slidenum">
              <a:rPr lang="en-US" smtClean="0">
                <a:ea typeface="ＭＳ Ｐゴシック" pitchFamily="34" charset="-128"/>
              </a:rPr>
              <a:pPr/>
              <a:t>11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E1AF60-4A08-44DD-A9C0-38A3082B23C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Saf\280b Mission and values toolkit  PowerPoint template and presentation (2 versions)\titl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-1588"/>
            <a:ext cx="8326437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636" y="2988047"/>
            <a:ext cx="6768752" cy="779997"/>
          </a:xfrm>
        </p:spPr>
        <p:txBody>
          <a:bodyPr/>
          <a:lstStyle>
            <a:lvl1pPr>
              <a:defRPr sz="3600" b="1" cap="sm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33718" y="415996"/>
            <a:ext cx="1769705" cy="37439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4602" y="415996"/>
            <a:ext cx="5170316" cy="37439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4602" y="1453819"/>
            <a:ext cx="7078821" cy="10031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9204" y="2651972"/>
            <a:ext cx="5829618" cy="1195987"/>
          </a:xfrm>
        </p:spPr>
        <p:txBody>
          <a:bodyPr/>
          <a:lstStyle>
            <a:lvl1pPr marL="0" indent="0" algn="ctr">
              <a:buNone/>
              <a:defRPr/>
            </a:lvl1pPr>
            <a:lvl2pPr marL="371612" indent="0" algn="ctr">
              <a:buNone/>
              <a:defRPr/>
            </a:lvl2pPr>
            <a:lvl3pPr marL="743224" indent="0" algn="ctr">
              <a:buNone/>
              <a:defRPr/>
            </a:lvl3pPr>
            <a:lvl4pPr marL="1114836" indent="0" algn="ctr">
              <a:buNone/>
              <a:defRPr/>
            </a:lvl4pPr>
            <a:lvl5pPr marL="1486449" indent="0" algn="ctr">
              <a:buNone/>
              <a:defRPr/>
            </a:lvl5pPr>
            <a:lvl6pPr marL="1858061" indent="0" algn="ctr">
              <a:buNone/>
              <a:defRPr/>
            </a:lvl6pPr>
            <a:lvl7pPr marL="2229673" indent="0" algn="ctr">
              <a:buNone/>
              <a:defRPr/>
            </a:lvl7pPr>
            <a:lvl8pPr marL="2601285" indent="0" algn="ctr">
              <a:buNone/>
              <a:defRPr/>
            </a:lvl8pPr>
            <a:lvl9pPr marL="297289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857" y="3007302"/>
            <a:ext cx="7078821" cy="92949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7857" y="1983563"/>
            <a:ext cx="7078821" cy="10237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6235" indent="0">
              <a:buNone/>
              <a:defRPr sz="1600"/>
            </a:lvl2pPr>
            <a:lvl3pPr marL="832470" indent="0">
              <a:buNone/>
              <a:defRPr sz="1500"/>
            </a:lvl3pPr>
            <a:lvl4pPr marL="1248705" indent="0">
              <a:buNone/>
              <a:defRPr sz="1300"/>
            </a:lvl4pPr>
            <a:lvl5pPr marL="1664940" indent="0">
              <a:buNone/>
              <a:defRPr sz="1300"/>
            </a:lvl5pPr>
            <a:lvl6pPr marL="2081174" indent="0">
              <a:buNone/>
              <a:defRPr sz="1300"/>
            </a:lvl6pPr>
            <a:lvl7pPr marL="2497409" indent="0">
              <a:buNone/>
              <a:defRPr sz="1300"/>
            </a:lvl7pPr>
            <a:lvl8pPr marL="2913644" indent="0">
              <a:buNone/>
              <a:defRPr sz="1300"/>
            </a:lvl8pPr>
            <a:lvl9pPr marL="332987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236" y="1351986"/>
            <a:ext cx="3645376" cy="280797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3412" y="1351986"/>
            <a:ext cx="3645375" cy="280797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01" y="187414"/>
            <a:ext cx="7495223" cy="77999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401" y="1047573"/>
            <a:ext cx="3679657" cy="43657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6235" indent="0">
              <a:buNone/>
              <a:defRPr sz="1800" b="1"/>
            </a:lvl2pPr>
            <a:lvl3pPr marL="832470" indent="0">
              <a:buNone/>
              <a:defRPr sz="1600" b="1"/>
            </a:lvl3pPr>
            <a:lvl4pPr marL="1248705" indent="0">
              <a:buNone/>
              <a:defRPr sz="1500" b="1"/>
            </a:lvl4pPr>
            <a:lvl5pPr marL="1664940" indent="0">
              <a:buNone/>
              <a:defRPr sz="1500" b="1"/>
            </a:lvl5pPr>
            <a:lvl6pPr marL="2081174" indent="0">
              <a:buNone/>
              <a:defRPr sz="1500" b="1"/>
            </a:lvl6pPr>
            <a:lvl7pPr marL="2497409" indent="0">
              <a:buNone/>
              <a:defRPr sz="1500" b="1"/>
            </a:lvl7pPr>
            <a:lvl8pPr marL="2913644" indent="0">
              <a:buNone/>
              <a:defRPr sz="1500" b="1"/>
            </a:lvl8pPr>
            <a:lvl9pPr marL="3329879" indent="0">
              <a:buNone/>
              <a:defRPr sz="1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401" y="1484151"/>
            <a:ext cx="3679657" cy="26963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0522" y="1047573"/>
            <a:ext cx="3681103" cy="436579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6235" indent="0">
              <a:buNone/>
              <a:defRPr sz="1800" b="1"/>
            </a:lvl2pPr>
            <a:lvl3pPr marL="832470" indent="0">
              <a:buNone/>
              <a:defRPr sz="1600" b="1"/>
            </a:lvl3pPr>
            <a:lvl4pPr marL="1248705" indent="0">
              <a:buNone/>
              <a:defRPr sz="1500" b="1"/>
            </a:lvl4pPr>
            <a:lvl5pPr marL="1664940" indent="0">
              <a:buNone/>
              <a:defRPr sz="1500" b="1"/>
            </a:lvl5pPr>
            <a:lvl6pPr marL="2081174" indent="0">
              <a:buNone/>
              <a:defRPr sz="1500" b="1"/>
            </a:lvl6pPr>
            <a:lvl7pPr marL="2497409" indent="0">
              <a:buNone/>
              <a:defRPr sz="1500" b="1"/>
            </a:lvl7pPr>
            <a:lvl8pPr marL="2913644" indent="0">
              <a:buNone/>
              <a:defRPr sz="1500" b="1"/>
            </a:lvl8pPr>
            <a:lvl9pPr marL="332987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30522" y="1484151"/>
            <a:ext cx="3681103" cy="26963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03" y="186331"/>
            <a:ext cx="2739863" cy="79299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6027" y="186332"/>
            <a:ext cx="4655597" cy="399420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403" y="979324"/>
            <a:ext cx="2739863" cy="3201216"/>
          </a:xfrm>
        </p:spPr>
        <p:txBody>
          <a:bodyPr/>
          <a:lstStyle>
            <a:lvl1pPr marL="0" indent="0">
              <a:buNone/>
              <a:defRPr sz="1300"/>
            </a:lvl1pPr>
            <a:lvl2pPr marL="416235" indent="0">
              <a:buNone/>
              <a:defRPr sz="1100"/>
            </a:lvl2pPr>
            <a:lvl3pPr marL="832470" indent="0">
              <a:buNone/>
              <a:defRPr sz="900"/>
            </a:lvl3pPr>
            <a:lvl4pPr marL="1248705" indent="0">
              <a:buNone/>
              <a:defRPr sz="800"/>
            </a:lvl4pPr>
            <a:lvl5pPr marL="1664940" indent="0">
              <a:buNone/>
              <a:defRPr sz="800"/>
            </a:lvl5pPr>
            <a:lvl6pPr marL="2081174" indent="0">
              <a:buNone/>
              <a:defRPr sz="800"/>
            </a:lvl6pPr>
            <a:lvl7pPr marL="2497409" indent="0">
              <a:buNone/>
              <a:defRPr sz="800"/>
            </a:lvl7pPr>
            <a:lvl8pPr marL="2913644" indent="0">
              <a:buNone/>
              <a:defRPr sz="800"/>
            </a:lvl8pPr>
            <a:lvl9pPr marL="332987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351" y="3275965"/>
            <a:ext cx="4996815" cy="38674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32351" y="418162"/>
            <a:ext cx="4996815" cy="2807970"/>
          </a:xfrm>
        </p:spPr>
        <p:txBody>
          <a:bodyPr/>
          <a:lstStyle>
            <a:lvl1pPr marL="0" indent="0">
              <a:buNone/>
              <a:defRPr sz="2900"/>
            </a:lvl1pPr>
            <a:lvl2pPr marL="416235" indent="0">
              <a:buNone/>
              <a:defRPr sz="2500"/>
            </a:lvl2pPr>
            <a:lvl3pPr marL="832470" indent="0">
              <a:buNone/>
              <a:defRPr sz="2200"/>
            </a:lvl3pPr>
            <a:lvl4pPr marL="1248705" indent="0">
              <a:buNone/>
              <a:defRPr sz="1800"/>
            </a:lvl4pPr>
            <a:lvl5pPr marL="1664940" indent="0">
              <a:buNone/>
              <a:defRPr sz="1800"/>
            </a:lvl5pPr>
            <a:lvl6pPr marL="2081174" indent="0">
              <a:buNone/>
              <a:defRPr sz="1800"/>
            </a:lvl6pPr>
            <a:lvl7pPr marL="2497409" indent="0">
              <a:buNone/>
              <a:defRPr sz="1800"/>
            </a:lvl7pPr>
            <a:lvl8pPr marL="2913644" indent="0">
              <a:buNone/>
              <a:defRPr sz="1800"/>
            </a:lvl8pPr>
            <a:lvl9pPr marL="3329879" indent="0">
              <a:buNone/>
              <a:defRPr sz="18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32351" y="3662711"/>
            <a:ext cx="4996815" cy="549244"/>
          </a:xfrm>
        </p:spPr>
        <p:txBody>
          <a:bodyPr/>
          <a:lstStyle>
            <a:lvl1pPr marL="0" indent="0">
              <a:buNone/>
              <a:defRPr sz="1300"/>
            </a:lvl1pPr>
            <a:lvl2pPr marL="416235" indent="0">
              <a:buNone/>
              <a:defRPr sz="1100"/>
            </a:lvl2pPr>
            <a:lvl3pPr marL="832470" indent="0">
              <a:buNone/>
              <a:defRPr sz="900"/>
            </a:lvl3pPr>
            <a:lvl4pPr marL="1248705" indent="0">
              <a:buNone/>
              <a:defRPr sz="800"/>
            </a:lvl4pPr>
            <a:lvl5pPr marL="1664940" indent="0">
              <a:buNone/>
              <a:defRPr sz="800"/>
            </a:lvl5pPr>
            <a:lvl6pPr marL="2081174" indent="0">
              <a:buNone/>
              <a:defRPr sz="800"/>
            </a:lvl6pPr>
            <a:lvl7pPr marL="2497409" indent="0">
              <a:buNone/>
              <a:defRPr sz="800"/>
            </a:lvl7pPr>
            <a:lvl8pPr marL="2913644" indent="0">
              <a:buNone/>
              <a:defRPr sz="800"/>
            </a:lvl8pPr>
            <a:lvl9pPr marL="332987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9263" y="415925"/>
            <a:ext cx="74295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3247" tIns="41623" rIns="83247" bIns="4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9263" y="1352550"/>
            <a:ext cx="742950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3247" tIns="41623" rIns="83247" bIns="4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5" descr="D:\Saf\280b Mission and values toolkit  PowerPoint template and presentation (2 versions)\bodyv3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88" y="0"/>
            <a:ext cx="8326437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cap="small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" charset="-128"/>
        </a:defRPr>
      </a:lvl5pPr>
      <a:lvl6pPr marL="416235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83247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248705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66494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11150" indent="-31115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76275" indent="-258763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39813" indent="-207963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55738" indent="-20796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71663" indent="-2079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289292" indent="-20811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2705527" indent="-20811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3121762" indent="-20811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3537996" indent="-20811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6235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2470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8705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4940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81174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97409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13644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29879" algn="l" defTabSz="83247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amcnab@dmu.ac.uk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2"/>
          <p:cNvSpPr>
            <a:spLocks noGrp="1"/>
          </p:cNvSpPr>
          <p:nvPr>
            <p:ph type="ctrTitle"/>
          </p:nvPr>
        </p:nvSpPr>
        <p:spPr>
          <a:xfrm>
            <a:off x="347588" y="390525"/>
            <a:ext cx="7632848" cy="1949450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C00000"/>
                </a:solidFill>
              </a:rPr>
              <a:t>Mobilising your e-content:</a:t>
            </a:r>
            <a:br>
              <a:rPr lang="en-GB" dirty="0" smtClean="0">
                <a:solidFill>
                  <a:srgbClr val="C00000"/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scholarly information on the move</a:t>
            </a:r>
            <a:r>
              <a:rPr lang="en-GB" sz="3900" dirty="0" smtClean="0">
                <a:solidFill>
                  <a:srgbClr val="C00000"/>
                </a:solidFill>
              </a:rPr>
              <a:t/>
            </a:r>
            <a:br>
              <a:rPr lang="en-GB" sz="3900" dirty="0" smtClean="0">
                <a:solidFill>
                  <a:srgbClr val="C00000"/>
                </a:solidFill>
              </a:rPr>
            </a:br>
            <a:endParaRPr lang="en-GB" sz="3900" dirty="0" smtClean="0">
              <a:solidFill>
                <a:srgbClr val="C00000"/>
              </a:solidFill>
            </a:endParaRPr>
          </a:p>
        </p:txBody>
      </p:sp>
      <p:sp>
        <p:nvSpPr>
          <p:cNvPr id="4099" name="Subtitle 1"/>
          <p:cNvSpPr>
            <a:spLocks noGrp="1"/>
          </p:cNvSpPr>
          <p:nvPr>
            <p:ph type="subTitle" idx="1"/>
          </p:nvPr>
        </p:nvSpPr>
        <p:spPr>
          <a:xfrm>
            <a:off x="500063" y="2123951"/>
            <a:ext cx="7267575" cy="1724149"/>
          </a:xfrm>
        </p:spPr>
        <p:txBody>
          <a:bodyPr/>
          <a:lstStyle/>
          <a:p>
            <a:endParaRPr lang="en-GB" sz="800" dirty="0" smtClean="0"/>
          </a:p>
          <a:p>
            <a:r>
              <a:rPr lang="en-GB" sz="3600" b="1" dirty="0" smtClean="0"/>
              <a:t>Alison </a:t>
            </a:r>
            <a:r>
              <a:rPr lang="en-GB" sz="3600" b="1" dirty="0" err="1" smtClean="0"/>
              <a:t>McNab</a:t>
            </a:r>
            <a:endParaRPr lang="en-GB" sz="3600" b="1" dirty="0" smtClean="0"/>
          </a:p>
          <a:p>
            <a:r>
              <a:rPr lang="en-GB" b="1" dirty="0" smtClean="0"/>
              <a:t>De Montfort University</a:t>
            </a:r>
          </a:p>
          <a:p>
            <a:r>
              <a:rPr lang="en-GB" sz="2400" b="1" dirty="0" smtClean="0"/>
              <a:t>#</a:t>
            </a:r>
            <a:r>
              <a:rPr lang="en-GB" sz="2400" b="1" dirty="0" err="1" smtClean="0"/>
              <a:t>AlisonMcNab</a:t>
            </a:r>
            <a:endParaRPr lang="en-GB" sz="2400" b="1" dirty="0" smtClean="0"/>
          </a:p>
        </p:txBody>
      </p:sp>
      <p:pic>
        <p:nvPicPr>
          <p:cNvPr id="4100" name="Picture 2" descr="C:\Users\amcnab\AppData\Local\Microsoft\Windows\Temporary Internet Files\Content.IE5\F1JHCUQH\MC90043840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8575" y="1554163"/>
            <a:ext cx="17478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51744"/>
            <a:ext cx="7429500" cy="86409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Assistive technology</a:t>
            </a:r>
            <a:endParaRPr lang="en-GB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49263" y="1115839"/>
            <a:ext cx="7429500" cy="3043411"/>
          </a:xfrm>
        </p:spPr>
        <p:txBody>
          <a:bodyPr/>
          <a:lstStyle/>
          <a:p>
            <a:r>
              <a:rPr lang="en-GB" sz="2000" dirty="0" smtClean="0"/>
              <a:t>Apple offers “out of the box” accessibility</a:t>
            </a:r>
          </a:p>
          <a:p>
            <a:r>
              <a:rPr lang="en-GB" sz="2000" dirty="0" smtClean="0"/>
              <a:t>Android devices and apps are catching up</a:t>
            </a:r>
          </a:p>
          <a:p>
            <a:r>
              <a:rPr lang="en-GB" sz="2000" dirty="0" smtClean="0"/>
              <a:t>Mobile websites:</a:t>
            </a:r>
          </a:p>
          <a:p>
            <a:pPr lvl="1"/>
            <a:r>
              <a:rPr lang="en-GB" sz="1800" dirty="0" smtClean="0"/>
              <a:t>Responsive design</a:t>
            </a:r>
          </a:p>
          <a:p>
            <a:pPr lvl="1"/>
            <a:r>
              <a:rPr lang="en-GB" sz="1800" dirty="0" smtClean="0"/>
              <a:t>simpler to navigate</a:t>
            </a:r>
          </a:p>
          <a:p>
            <a:pPr lvl="1"/>
            <a:r>
              <a:rPr lang="en-GB" sz="1800" dirty="0" smtClean="0"/>
              <a:t>quicker to search (sometimes)</a:t>
            </a:r>
            <a:endParaRPr lang="en-GB" sz="1700" dirty="0" smtClean="0"/>
          </a:p>
          <a:p>
            <a:r>
              <a:rPr lang="en-GB" sz="2100" dirty="0" smtClean="0"/>
              <a:t>Don’t forget</a:t>
            </a:r>
          </a:p>
          <a:p>
            <a:pPr lvl="1"/>
            <a:r>
              <a:rPr lang="en-GB" sz="1700" dirty="0" smtClean="0"/>
              <a:t>Windows </a:t>
            </a:r>
            <a:r>
              <a:rPr lang="en-GB" sz="1700" i="1" dirty="0" smtClean="0"/>
              <a:t>Ease of Access Centre</a:t>
            </a:r>
            <a:endParaRPr lang="en-GB" sz="1700" dirty="0" smtClean="0"/>
          </a:p>
          <a:p>
            <a:pPr lvl="1"/>
            <a:r>
              <a:rPr lang="en-GB" sz="1700" dirty="0" smtClean="0"/>
              <a:t>JISC </a:t>
            </a:r>
            <a:r>
              <a:rPr lang="en-GB" sz="1700" dirty="0" err="1" smtClean="0"/>
              <a:t>TechDis</a:t>
            </a:r>
            <a:r>
              <a:rPr lang="en-GB" sz="1700" dirty="0" smtClean="0"/>
              <a:t> Toolbar </a:t>
            </a:r>
          </a:p>
          <a:p>
            <a:pPr lvl="1"/>
            <a:endParaRPr lang="en-GB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49263" y="179736"/>
            <a:ext cx="7429500" cy="792088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>The challenges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6360" y="1043831"/>
            <a:ext cx="7397778" cy="3115419"/>
          </a:xfrm>
        </p:spPr>
        <p:txBody>
          <a:bodyPr/>
          <a:lstStyle/>
          <a:p>
            <a:pPr eaLnBrk="1" hangingPunct="1"/>
            <a:r>
              <a:rPr lang="en-GB" dirty="0" smtClean="0"/>
              <a:t>Promoting mobile access while not excluding some users</a:t>
            </a:r>
          </a:p>
          <a:p>
            <a:pPr eaLnBrk="1" hangingPunct="1"/>
            <a:r>
              <a:rPr lang="en-GB" dirty="0" smtClean="0"/>
              <a:t>Providing support</a:t>
            </a:r>
          </a:p>
          <a:p>
            <a:pPr eaLnBrk="1" hangingPunct="1"/>
            <a:r>
              <a:rPr lang="en-GB" dirty="0" smtClean="0"/>
              <a:t>Identifying suitable mobile content</a:t>
            </a:r>
          </a:p>
          <a:p>
            <a:pPr eaLnBrk="1" hangingPunct="1"/>
            <a:r>
              <a:rPr lang="en-GB" dirty="0" smtClean="0"/>
              <a:t>Usage metrics </a:t>
            </a:r>
          </a:p>
          <a:p>
            <a:pPr eaLnBrk="1" hangingPunct="1"/>
            <a:r>
              <a:rPr lang="en-GB" dirty="0" smtClean="0"/>
              <a:t>Loss of library-user relationship</a:t>
            </a:r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GB" dirty="0" smtClean="0"/>
          </a:p>
          <a:p>
            <a:pPr eaLnBrk="1" hangingPunct="1"/>
            <a:endParaRPr lang="en-GB" sz="2000" dirty="0" smtClean="0"/>
          </a:p>
        </p:txBody>
      </p:sp>
      <p:pic>
        <p:nvPicPr>
          <p:cNvPr id="8196" name="Picture 2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2324" y="2681288"/>
            <a:ext cx="1085826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51744"/>
            <a:ext cx="7429500" cy="7920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The librarians’ view March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3" y="1187847"/>
            <a:ext cx="7429500" cy="2971403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4400" dirty="0"/>
              <a:t>No single place </a:t>
            </a:r>
            <a:r>
              <a:rPr lang="en-GB" sz="4400" dirty="0" smtClean="0"/>
              <a:t>lists </a:t>
            </a:r>
            <a:r>
              <a:rPr lang="en-GB" sz="4400" dirty="0"/>
              <a:t>which publishers have mobile </a:t>
            </a:r>
            <a:r>
              <a:rPr lang="en-GB" sz="4400" dirty="0" smtClean="0"/>
              <a:t>offerings </a:t>
            </a:r>
            <a:endParaRPr lang="en-GB" sz="44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4400" dirty="0"/>
              <a:t>How to make users aware of the mobile sites/apps available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4400" dirty="0"/>
              <a:t>Support for large number of interfaces - lack of standardisation. How do you test access problems on multiple devices? Budgets don't extend to purchasing all types of devices let alone ensure these are up to date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51743"/>
            <a:ext cx="7429500" cy="94364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/>
              <a:t>The librarians’ view March 2012</a:t>
            </a:r>
            <a:endParaRPr lang="en-GB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49263" y="1187847"/>
            <a:ext cx="7429500" cy="2971403"/>
          </a:xfrm>
        </p:spPr>
        <p:txBody>
          <a:bodyPr/>
          <a:lstStyle/>
          <a:p>
            <a:r>
              <a:rPr lang="en-GB" sz="2800" dirty="0" smtClean="0"/>
              <a:t>Multiple authentication processes, hard to explain to users</a:t>
            </a:r>
          </a:p>
          <a:p>
            <a:r>
              <a:rPr lang="en-GB" sz="2800" dirty="0" smtClean="0"/>
              <a:t>Off campus authentication</a:t>
            </a:r>
          </a:p>
          <a:p>
            <a:r>
              <a:rPr lang="en-GB" sz="2800" dirty="0" smtClean="0"/>
              <a:t>Supporting distance learners </a:t>
            </a:r>
          </a:p>
          <a:p>
            <a:r>
              <a:rPr lang="en-GB" sz="2800" dirty="0" smtClean="0"/>
              <a:t>High student expectations </a:t>
            </a:r>
          </a:p>
          <a:p>
            <a:r>
              <a:rPr lang="en-GB" sz="2800" dirty="0" smtClean="0"/>
              <a:t>Licensing restrictions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49263" y="1"/>
            <a:ext cx="7429500" cy="1115838"/>
          </a:xfrm>
        </p:spPr>
        <p:txBody>
          <a:bodyPr/>
          <a:lstStyle/>
          <a:p>
            <a:r>
              <a:rPr lang="en-GB" dirty="0" smtClean="0"/>
              <a:t>Technical i</a:t>
            </a:r>
            <a:r>
              <a:rPr lang="en-GB" b="1" dirty="0" smtClean="0"/>
              <a:t>ssues for libraries</a:t>
            </a:r>
            <a:endParaRPr lang="en-GB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49263" y="1115839"/>
            <a:ext cx="7429500" cy="3043411"/>
          </a:xfrm>
        </p:spPr>
        <p:txBody>
          <a:bodyPr/>
          <a:lstStyle/>
          <a:p>
            <a:r>
              <a:rPr lang="en-GB" sz="2400" dirty="0" smtClean="0"/>
              <a:t>How to integrate mobile optimised links in the library catalogue</a:t>
            </a:r>
          </a:p>
          <a:p>
            <a:r>
              <a:rPr lang="en-GB" sz="2400" dirty="0" smtClean="0"/>
              <a:t>Integration with other systems</a:t>
            </a:r>
          </a:p>
          <a:p>
            <a:r>
              <a:rPr lang="en-GB" sz="2400" dirty="0" smtClean="0"/>
              <a:t>No way to search across apps</a:t>
            </a:r>
          </a:p>
          <a:p>
            <a:r>
              <a:rPr lang="en-GB" sz="2400" dirty="0" smtClean="0"/>
              <a:t>Connectivity issues. Not everyone has or can afford 3G and wireless can be unreliable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/>
              <a:t>The </a:t>
            </a:r>
            <a:r>
              <a:rPr lang="en-GB" b="1" dirty="0" smtClean="0"/>
              <a:t>publishers</a:t>
            </a:r>
            <a:r>
              <a:rPr lang="en-GB" b="1" dirty="0"/>
              <a:t>’ view March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Cost of development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Pace of technology change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Whether to create device specific </a:t>
            </a:r>
            <a:r>
              <a:rPr lang="en-GB" dirty="0" smtClean="0"/>
              <a:t>apps…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GB" dirty="0" smtClean="0"/>
              <a:t>	…or mobile websites</a:t>
            </a:r>
            <a:endParaRPr lang="en-GB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Providing user friendly tools to allow libraries and users to get the most out of mobile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What features to include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275580" y="179735"/>
            <a:ext cx="7776864" cy="864096"/>
          </a:xfrm>
        </p:spPr>
        <p:txBody>
          <a:bodyPr/>
          <a:lstStyle/>
          <a:p>
            <a:r>
              <a:rPr lang="en-GB" b="1" dirty="0" smtClean="0"/>
              <a:t>Over to you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67" t="32102" r="51555" b="12255"/>
          <a:stretch>
            <a:fillRect/>
          </a:stretch>
        </p:blipFill>
        <p:spPr bwMode="auto">
          <a:xfrm>
            <a:off x="1715740" y="1547887"/>
            <a:ext cx="5289477" cy="34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03772" y="1043831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chemeClr val="accent6"/>
                </a:solidFill>
              </a:rPr>
              <a:t>Design your own App</a:t>
            </a:r>
            <a:endParaRPr lang="en-GB" sz="32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251743"/>
            <a:ext cx="7429500" cy="792089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49263" y="1043831"/>
            <a:ext cx="7429500" cy="3115419"/>
          </a:xfrm>
        </p:spPr>
        <p:txBody>
          <a:bodyPr/>
          <a:lstStyle/>
          <a:p>
            <a:r>
              <a:rPr lang="en-GB" sz="2800" dirty="0" smtClean="0"/>
              <a:t>More (academic) Apps for Android</a:t>
            </a:r>
          </a:p>
          <a:p>
            <a:pPr lvl="1"/>
            <a:r>
              <a:rPr lang="en-GB" sz="2400" dirty="0" smtClean="0"/>
              <a:t>But what about Amazon, Blackberry and Windows devices?</a:t>
            </a:r>
          </a:p>
          <a:p>
            <a:r>
              <a:rPr lang="en-GB" sz="2800" dirty="0" smtClean="0"/>
              <a:t>More websites developed or maximised for mobile access</a:t>
            </a:r>
          </a:p>
          <a:p>
            <a:r>
              <a:rPr lang="en-GB" sz="2800" dirty="0" smtClean="0"/>
              <a:t>Continued development of mobile e-textbooks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49263" y="415926"/>
            <a:ext cx="7429500" cy="627906"/>
          </a:xfrm>
        </p:spPr>
        <p:txBody>
          <a:bodyPr/>
          <a:lstStyle/>
          <a:p>
            <a:r>
              <a:rPr lang="en-GB" dirty="0" smtClean="0"/>
              <a:t>References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49263" y="1043831"/>
            <a:ext cx="7429500" cy="3115419"/>
          </a:xfrm>
        </p:spPr>
        <p:txBody>
          <a:bodyPr/>
          <a:lstStyle/>
          <a:p>
            <a:r>
              <a:rPr lang="en-GB" sz="2000" dirty="0" smtClean="0"/>
              <a:t>International Telecommunication Union </a:t>
            </a:r>
            <a:r>
              <a:rPr lang="en-GB" sz="2000" i="1" dirty="0" smtClean="0"/>
              <a:t>The</a:t>
            </a:r>
            <a:r>
              <a:rPr lang="en-GB" sz="2000" dirty="0" smtClean="0"/>
              <a:t> </a:t>
            </a:r>
            <a:r>
              <a:rPr lang="en-GB" sz="2000" i="1" dirty="0" smtClean="0"/>
              <a:t>World in 2011: ICT Facts and Figures</a:t>
            </a:r>
          </a:p>
          <a:p>
            <a:pPr lvl="1">
              <a:buFont typeface="Wingdings 2" pitchFamily="18" charset="2"/>
              <a:buNone/>
            </a:pPr>
            <a:r>
              <a:rPr lang="en-GB" sz="2000" dirty="0" smtClean="0">
                <a:solidFill>
                  <a:srgbClr val="000000"/>
                </a:solidFill>
              </a:rPr>
              <a:t>http://bit.ly/KI9rtn </a:t>
            </a:r>
          </a:p>
          <a:p>
            <a:r>
              <a:rPr lang="en-GB" sz="2000" dirty="0" smtClean="0"/>
              <a:t>NMC</a:t>
            </a:r>
            <a:r>
              <a:rPr lang="en-GB" sz="2000" i="1" dirty="0" smtClean="0"/>
              <a:t> Horizon Report: 2012 Higher Education Edition  </a:t>
            </a:r>
            <a:r>
              <a:rPr lang="en-GB" sz="2000" dirty="0" smtClean="0">
                <a:solidFill>
                  <a:srgbClr val="000000"/>
                </a:solidFill>
              </a:rPr>
              <a:t>http://bit.ly/II2hsn  </a:t>
            </a:r>
          </a:p>
          <a:p>
            <a:r>
              <a:rPr lang="en-GB" sz="2000" dirty="0" smtClean="0"/>
              <a:t>J. Anderson &amp; L. </a:t>
            </a:r>
            <a:r>
              <a:rPr lang="en-GB" sz="2000" dirty="0" err="1" smtClean="0"/>
              <a:t>Rainie</a:t>
            </a:r>
            <a:r>
              <a:rPr lang="en-GB" sz="2000" dirty="0" smtClean="0"/>
              <a:t> </a:t>
            </a:r>
            <a:r>
              <a:rPr lang="en-GB" sz="2000" i="1" dirty="0" smtClean="0"/>
              <a:t>The Future of Apps and Web </a:t>
            </a:r>
            <a:r>
              <a:rPr lang="en-GB" sz="2000" dirty="0" smtClean="0"/>
              <a:t> (Pew Internet)  </a:t>
            </a:r>
            <a:r>
              <a:rPr lang="en-GB" sz="2000" dirty="0" smtClean="0">
                <a:solidFill>
                  <a:srgbClr val="000000"/>
                </a:solidFill>
              </a:rPr>
              <a:t>http://bit.ly/KfE7F3 </a:t>
            </a:r>
          </a:p>
          <a:p>
            <a:pPr lvl="1"/>
            <a:r>
              <a:rPr lang="en-GB" sz="2000" dirty="0" smtClean="0"/>
              <a:t>Gartner and Cisco statistics taken from above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5013" y="2268538"/>
            <a:ext cx="7078662" cy="708025"/>
          </a:xfrm>
        </p:spPr>
        <p:txBody>
          <a:bodyPr/>
          <a:lstStyle/>
          <a:p>
            <a:pPr algn="ctr">
              <a:defRPr/>
            </a:pPr>
            <a:r>
              <a:rPr lang="en-GB" sz="2000" dirty="0" smtClean="0">
                <a:latin typeface="+mn-lt"/>
              </a:rPr>
              <a:t>Any questions?</a:t>
            </a:r>
            <a:endParaRPr lang="en-GB" sz="2000" dirty="0">
              <a:latin typeface="+mn-lt"/>
            </a:endParaRPr>
          </a:p>
        </p:txBody>
      </p:sp>
      <p:sp>
        <p:nvSpPr>
          <p:cNvPr id="27651" name="Text Placeholder 4"/>
          <p:cNvSpPr>
            <a:spLocks noGrp="1"/>
          </p:cNvSpPr>
          <p:nvPr>
            <p:ph type="body" idx="1"/>
          </p:nvPr>
        </p:nvSpPr>
        <p:spPr>
          <a:xfrm>
            <a:off x="754063" y="619125"/>
            <a:ext cx="7078662" cy="885825"/>
          </a:xfrm>
        </p:spPr>
        <p:txBody>
          <a:bodyPr/>
          <a:lstStyle/>
          <a:p>
            <a:pPr algn="ctr"/>
            <a:r>
              <a:rPr lang="en-GB" sz="3900" b="1" smtClean="0"/>
              <a:t>Thank you for listening</a:t>
            </a: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754063" y="2625725"/>
            <a:ext cx="71088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322" tIns="37161" rIns="74322" bIns="37161">
            <a:spAutoFit/>
          </a:bodyPr>
          <a:lstStyle/>
          <a:p>
            <a:pPr algn="r"/>
            <a:endParaRPr lang="en-GB" b="1"/>
          </a:p>
          <a:p>
            <a:pPr algn="r"/>
            <a:r>
              <a:rPr lang="en-GB" b="1"/>
              <a:t>Alison McNab</a:t>
            </a:r>
          </a:p>
          <a:p>
            <a:pPr algn="r"/>
            <a:r>
              <a:rPr lang="en-GB" b="1">
                <a:hlinkClick r:id="rId2"/>
              </a:rPr>
              <a:t>amcnab@dmu.ac.uk</a:t>
            </a:r>
            <a:endParaRPr lang="en-GB" b="1"/>
          </a:p>
          <a:p>
            <a:pPr algn="r"/>
            <a:r>
              <a:rPr lang="en-GB" b="1"/>
              <a:t>#AlisonMcNab</a:t>
            </a:r>
          </a:p>
        </p:txBody>
      </p:sp>
      <p:pic>
        <p:nvPicPr>
          <p:cNvPr id="7" name="Picture 2" descr="C:\Users\amcnab\AppData\Local\Microsoft\Windows\Temporary Internet Files\Content.IE5\F1JHCUQH\MC90043840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798" y="1411281"/>
            <a:ext cx="17478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Collaboration with Ruth Jenkins, Loughborough University</a:t>
            </a:r>
          </a:p>
          <a:p>
            <a:pPr>
              <a:buNone/>
            </a:pPr>
            <a:r>
              <a:rPr lang="en-GB" sz="2800" dirty="0" smtClean="0"/>
              <a:t>	 E: r.jenkins@lboro.ac.uk</a:t>
            </a:r>
          </a:p>
          <a:p>
            <a:pPr lvl="1">
              <a:buNone/>
            </a:pPr>
            <a:r>
              <a:rPr lang="en-GB" sz="2800" dirty="0" smtClean="0"/>
              <a:t>T: @</a:t>
            </a:r>
            <a:r>
              <a:rPr lang="en-GB" sz="2800" dirty="0" err="1" smtClean="0"/>
              <a:t>rjlib</a:t>
            </a:r>
            <a:endParaRPr lang="en-GB" sz="2800" dirty="0" smtClean="0"/>
          </a:p>
          <a:p>
            <a:r>
              <a:rPr lang="en-GB" sz="2800" dirty="0" smtClean="0"/>
              <a:t>Input from delegates at UKSG 2012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79463" y="2987675"/>
            <a:ext cx="6769100" cy="78105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49263" y="251743"/>
            <a:ext cx="7429500" cy="943645"/>
          </a:xfrm>
        </p:spPr>
        <p:txBody>
          <a:bodyPr/>
          <a:lstStyle/>
          <a:p>
            <a:r>
              <a:rPr lang="en-GB" b="1" dirty="0" smtClean="0"/>
              <a:t>Why mobile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3" y="1115839"/>
            <a:ext cx="7429500" cy="3043411"/>
          </a:xfrm>
        </p:spPr>
        <p:txBody>
          <a:bodyPr/>
          <a:lstStyle/>
          <a:p>
            <a:r>
              <a:rPr lang="en-GB" sz="2000" dirty="0" smtClean="0"/>
              <a:t>There are 5.9 billion global mobile subscribers: 87% of world’s population [International Telecommunications Union]</a:t>
            </a:r>
          </a:p>
          <a:p>
            <a:r>
              <a:rPr lang="en-GB" sz="2000" dirty="0" smtClean="0"/>
              <a:t>An estimated 1 billion </a:t>
            </a:r>
            <a:r>
              <a:rPr lang="en-GB" sz="2000" dirty="0" err="1" smtClean="0"/>
              <a:t>smartphones</a:t>
            </a:r>
            <a:r>
              <a:rPr lang="en-GB" sz="2000" dirty="0" smtClean="0"/>
              <a:t> will be sold in 2014 [Gartner Group]</a:t>
            </a:r>
          </a:p>
          <a:p>
            <a:r>
              <a:rPr lang="en-GB" sz="2000" dirty="0" smtClean="0"/>
              <a:t>An estimated 10 billion mobile Internet devices by 2016 (with world pop of </a:t>
            </a:r>
            <a:r>
              <a:rPr lang="en-GB" sz="2000" dirty="0" err="1" smtClean="0"/>
              <a:t>est</a:t>
            </a:r>
            <a:r>
              <a:rPr lang="en-GB" sz="2000" dirty="0" smtClean="0"/>
              <a:t> 7.3 billion) [Cisco]</a:t>
            </a:r>
          </a:p>
          <a:p>
            <a:r>
              <a:rPr lang="en-GB" sz="2000" i="1" dirty="0" smtClean="0"/>
              <a:t>Horizon Report: 2012 Higher Education Edition</a:t>
            </a:r>
          </a:p>
          <a:p>
            <a:pPr lvl="1"/>
            <a:r>
              <a:rPr lang="en-GB" sz="2000" dirty="0" smtClean="0"/>
              <a:t>Time-to-Adoption Horizon: One Year or Less:</a:t>
            </a:r>
          </a:p>
          <a:p>
            <a:pPr lvl="1">
              <a:buFont typeface="Wingdings 2" pitchFamily="18" charset="2"/>
              <a:buNone/>
            </a:pPr>
            <a:r>
              <a:rPr lang="en-GB" sz="2000" b="1" dirty="0" smtClean="0"/>
              <a:t>    - Mobile Apps </a:t>
            </a:r>
            <a:r>
              <a:rPr lang="en-GB" sz="2000" dirty="0" smtClean="0"/>
              <a:t>/ </a:t>
            </a:r>
            <a:r>
              <a:rPr lang="en-GB" sz="2000" b="1" dirty="0" smtClean="0"/>
              <a:t>Tablet Computing</a:t>
            </a:r>
          </a:p>
          <a:p>
            <a:endParaRPr lang="en-GB" sz="2300" dirty="0" smtClean="0"/>
          </a:p>
          <a:p>
            <a:endParaRPr lang="en-GB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49263" y="251743"/>
            <a:ext cx="7429500" cy="94364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Why is mobilising academic content so important?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06388" y="1331863"/>
            <a:ext cx="7715250" cy="2827387"/>
          </a:xfrm>
        </p:spPr>
        <p:txBody>
          <a:bodyPr/>
          <a:lstStyle/>
          <a:p>
            <a:pPr eaLnBrk="1" hangingPunct="1"/>
            <a:r>
              <a:rPr lang="en-GB" sz="2800" dirty="0" smtClean="0"/>
              <a:t>The student experience</a:t>
            </a:r>
          </a:p>
          <a:p>
            <a:pPr lvl="1" eaLnBrk="1" hangingPunct="1"/>
            <a:r>
              <a:rPr lang="en-GB" sz="2800" dirty="0" smtClean="0"/>
              <a:t>Ease of access</a:t>
            </a:r>
          </a:p>
          <a:p>
            <a:pPr lvl="1" eaLnBrk="1" hangingPunct="1"/>
            <a:r>
              <a:rPr lang="en-GB" sz="2800" dirty="0" smtClean="0"/>
              <a:t>Productivity</a:t>
            </a:r>
          </a:p>
          <a:p>
            <a:pPr eaLnBrk="1" hangingPunct="1"/>
            <a:r>
              <a:rPr lang="en-GB" sz="2800" dirty="0" smtClean="0"/>
              <a:t>Maximising usage of subscription e-resources</a:t>
            </a:r>
          </a:p>
          <a:p>
            <a:pPr eaLnBrk="1" hangingPunct="1"/>
            <a:r>
              <a:rPr lang="en-GB" sz="2800" dirty="0" smtClean="0"/>
              <a:t>Drawing users to your created content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63" y="415925"/>
            <a:ext cx="7429500" cy="987946"/>
          </a:xfrm>
        </p:spPr>
        <p:txBody>
          <a:bodyPr/>
          <a:lstStyle/>
          <a:p>
            <a:pPr>
              <a:defRPr/>
            </a:pPr>
            <a:r>
              <a:rPr lang="en-GB" dirty="0" err="1" smtClean="0"/>
              <a:t>Curating</a:t>
            </a:r>
            <a:r>
              <a:rPr lang="en-GB" dirty="0" smtClean="0"/>
              <a:t> academic mobile content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8195" name="Content Placeholder 4"/>
          <p:cNvSpPr>
            <a:spLocks noGrp="1"/>
          </p:cNvSpPr>
          <p:nvPr>
            <p:ph sz="half" idx="1"/>
          </p:nvPr>
        </p:nvSpPr>
        <p:spPr>
          <a:xfrm>
            <a:off x="449236" y="1547886"/>
            <a:ext cx="3645376" cy="2612069"/>
          </a:xfrm>
        </p:spPr>
        <p:txBody>
          <a:bodyPr/>
          <a:lstStyle/>
          <a:p>
            <a:r>
              <a:rPr lang="en-GB" sz="2400" b="1" dirty="0" err="1" smtClean="0"/>
              <a:t>Subcription</a:t>
            </a:r>
            <a:r>
              <a:rPr lang="en-GB" sz="2400" b="1" dirty="0" smtClean="0"/>
              <a:t> content</a:t>
            </a:r>
          </a:p>
          <a:p>
            <a:pPr lvl="1"/>
            <a:r>
              <a:rPr lang="en-GB" sz="2400" dirty="0" smtClean="0"/>
              <a:t>Databases</a:t>
            </a:r>
          </a:p>
          <a:p>
            <a:pPr lvl="1"/>
            <a:r>
              <a:rPr lang="en-GB" sz="2400" dirty="0" smtClean="0"/>
              <a:t>E-journals</a:t>
            </a:r>
          </a:p>
          <a:p>
            <a:pPr lvl="1"/>
            <a:r>
              <a:rPr lang="en-GB" sz="2400" dirty="0" smtClean="0"/>
              <a:t>E-books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8028" y="1547887"/>
            <a:ext cx="3645375" cy="2612069"/>
          </a:xfrm>
        </p:spPr>
        <p:txBody>
          <a:bodyPr/>
          <a:lstStyle/>
          <a:p>
            <a:r>
              <a:rPr lang="en-GB" sz="2600" b="1" dirty="0" smtClean="0"/>
              <a:t>Created content</a:t>
            </a:r>
          </a:p>
          <a:p>
            <a:pPr lvl="1"/>
            <a:r>
              <a:rPr lang="en-GB" sz="2400" dirty="0" smtClean="0"/>
              <a:t>Institutional repositories</a:t>
            </a:r>
          </a:p>
          <a:p>
            <a:pPr lvl="1"/>
            <a:r>
              <a:rPr lang="en-GB" sz="2400" dirty="0" smtClean="0"/>
              <a:t>Data</a:t>
            </a:r>
          </a:p>
          <a:p>
            <a:pPr lvl="1"/>
            <a:r>
              <a:rPr lang="en-GB" sz="2400" dirty="0" smtClean="0"/>
              <a:t>Digitised content</a:t>
            </a:r>
          </a:p>
          <a:p>
            <a:pPr lvl="1"/>
            <a:r>
              <a:rPr lang="en-GB" sz="2400" dirty="0" smtClean="0"/>
              <a:t>User interaction</a:t>
            </a:r>
          </a:p>
          <a:p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19596" y="179735"/>
            <a:ext cx="7429500" cy="943645"/>
          </a:xfrm>
        </p:spPr>
        <p:txBody>
          <a:bodyPr/>
          <a:lstStyle/>
          <a:p>
            <a:r>
              <a:rPr lang="en-GB" sz="2900" dirty="0" smtClean="0"/>
              <a:t>Publisher apps are great but…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28443" y="935990"/>
            <a:ext cx="7683181" cy="3429797"/>
          </a:xfrm>
        </p:spPr>
        <p:txBody>
          <a:bodyPr/>
          <a:lstStyle/>
          <a:p>
            <a:r>
              <a:rPr lang="en-GB" sz="2200" dirty="0" smtClean="0"/>
              <a:t>Users have to know who publishes the journals they read &amp; download the right app</a:t>
            </a:r>
          </a:p>
          <a:p>
            <a:r>
              <a:rPr lang="en-GB" sz="2200" dirty="0" smtClean="0"/>
              <a:t>They are often designed for browsing</a:t>
            </a:r>
          </a:p>
          <a:p>
            <a:r>
              <a:rPr lang="en-GB" sz="2200" dirty="0" smtClean="0"/>
              <a:t>Unlikely to integrate with discovery tools and reference management software</a:t>
            </a:r>
          </a:p>
          <a:p>
            <a:r>
              <a:rPr lang="en-GB" sz="2200" dirty="0" smtClean="0"/>
              <a:t>May not be available for all platforms</a:t>
            </a:r>
          </a:p>
          <a:p>
            <a:r>
              <a:rPr lang="en-GB" sz="2200" dirty="0" smtClean="0"/>
              <a:t>Off-campus access can be limited (so not a truly mobile service!)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888" y="1012825"/>
            <a:ext cx="7080250" cy="3146425"/>
          </a:xfrm>
        </p:spPr>
        <p:txBody>
          <a:bodyPr/>
          <a:lstStyle/>
          <a:p>
            <a:pPr eaLnBrk="1" hangingPunct="1"/>
            <a:r>
              <a:rPr lang="en-GB" sz="2400" smtClean="0"/>
              <a:t>E-books</a:t>
            </a:r>
          </a:p>
          <a:p>
            <a:pPr lvl="1" eaLnBrk="1" hangingPunct="1"/>
            <a:r>
              <a:rPr lang="en-GB" sz="2400" smtClean="0"/>
              <a:t>Current</a:t>
            </a:r>
          </a:p>
          <a:p>
            <a:pPr lvl="1" eaLnBrk="1" hangingPunct="1"/>
            <a:r>
              <a:rPr lang="en-GB" sz="2400" smtClean="0"/>
              <a:t>Out-of-copyright</a:t>
            </a:r>
          </a:p>
          <a:p>
            <a:pPr eaLnBrk="1" hangingPunct="1"/>
            <a:r>
              <a:rPr lang="en-GB" sz="2400" smtClean="0"/>
              <a:t>Podcasts</a:t>
            </a:r>
            <a:r>
              <a:rPr lang="en-US" sz="2400" smtClean="0"/>
              <a:t> </a:t>
            </a:r>
          </a:p>
          <a:p>
            <a:pPr lvl="1" eaLnBrk="1" hangingPunct="1"/>
            <a:r>
              <a:rPr lang="en-US" sz="2400" smtClean="0"/>
              <a:t>Consuming podcasts</a:t>
            </a:r>
          </a:p>
          <a:p>
            <a:pPr lvl="1" eaLnBrk="1" hangingPunct="1"/>
            <a:r>
              <a:rPr lang="en-US" sz="2400" smtClean="0"/>
              <a:t>Creating podcasts / audio feedback </a:t>
            </a:r>
          </a:p>
          <a:p>
            <a:pPr eaLnBrk="1" hangingPunct="1"/>
            <a:r>
              <a:rPr lang="en-GB" sz="2400" smtClean="0"/>
              <a:t>RSS feeds</a:t>
            </a:r>
          </a:p>
          <a:p>
            <a:pPr eaLnBrk="1" hangingPunct="1"/>
            <a:endParaRPr lang="en-GB" sz="700" smtClean="0"/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858838" y="0"/>
            <a:ext cx="65055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322" tIns="37161" rIns="74322" bIns="37161" anchor="ctr"/>
          <a:lstStyle/>
          <a:p>
            <a:pPr algn="ctr"/>
            <a:r>
              <a:rPr lang="en-GB" sz="3600" b="1" dirty="0" smtClean="0"/>
              <a:t>Resources (1)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888" y="963613"/>
            <a:ext cx="7080250" cy="3195637"/>
          </a:xfrm>
        </p:spPr>
        <p:txBody>
          <a:bodyPr/>
          <a:lstStyle/>
          <a:p>
            <a:pPr eaLnBrk="1" hangingPunct="1"/>
            <a:r>
              <a:rPr lang="en-GB" dirty="0" smtClean="0"/>
              <a:t>Augmented reality</a:t>
            </a:r>
          </a:p>
          <a:p>
            <a:pPr eaLnBrk="1" hangingPunct="1"/>
            <a:r>
              <a:rPr lang="en-GB" dirty="0" err="1" smtClean="0"/>
              <a:t>Crowdsourcing</a:t>
            </a:r>
            <a:endParaRPr lang="en-GB" dirty="0" smtClean="0"/>
          </a:p>
          <a:p>
            <a:pPr eaLnBrk="1" hangingPunct="1"/>
            <a:r>
              <a:rPr lang="en-GB" dirty="0" smtClean="0"/>
              <a:t>Data / Statistics</a:t>
            </a:r>
          </a:p>
          <a:p>
            <a:pPr eaLnBrk="1" hangingPunct="1"/>
            <a:r>
              <a:rPr lang="en-GB" dirty="0" smtClean="0"/>
              <a:t>Media / News</a:t>
            </a:r>
          </a:p>
          <a:p>
            <a:pPr lvl="1" eaLnBrk="1" hangingPunct="1"/>
            <a:r>
              <a:rPr lang="en-GB" dirty="0" smtClean="0"/>
              <a:t>Government</a:t>
            </a:r>
          </a:p>
          <a:p>
            <a:pPr lvl="1" eaLnBrk="1" hangingPunct="1"/>
            <a:r>
              <a:rPr lang="en-GB" dirty="0" smtClean="0"/>
              <a:t>Social media </a:t>
            </a:r>
            <a:r>
              <a:rPr lang="en-GB" dirty="0" err="1" smtClean="0"/>
              <a:t>curation</a:t>
            </a:r>
            <a:endParaRPr lang="en-GB" dirty="0" smtClean="0"/>
          </a:p>
          <a:p>
            <a:pPr lvl="1" eaLnBrk="1" hangingPunct="1"/>
            <a:endParaRPr lang="en-GB" dirty="0" smtClean="0"/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858838" y="0"/>
            <a:ext cx="65055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322" tIns="37161" rIns="74322" bIns="37161" anchor="ctr"/>
          <a:lstStyle/>
          <a:p>
            <a:pPr algn="ctr"/>
            <a:r>
              <a:rPr lang="en-GB" sz="3600" b="1" dirty="0" smtClean="0">
                <a:latin typeface="+mj-lt"/>
              </a:rPr>
              <a:t>Resources (2)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888" y="1012825"/>
            <a:ext cx="7080250" cy="3146425"/>
          </a:xfrm>
        </p:spPr>
        <p:txBody>
          <a:bodyPr/>
          <a:lstStyle/>
          <a:p>
            <a:pPr eaLnBrk="1" hangingPunct="1"/>
            <a:endParaRPr lang="en-GB" sz="700" smtClean="0"/>
          </a:p>
          <a:p>
            <a:pPr eaLnBrk="1" hangingPunct="1"/>
            <a:r>
              <a:rPr lang="en-GB" smtClean="0"/>
              <a:t>Document sharing / Cloud storage</a:t>
            </a:r>
          </a:p>
          <a:p>
            <a:pPr eaLnBrk="1" hangingPunct="1"/>
            <a:r>
              <a:rPr lang="en-GB" smtClean="0"/>
              <a:t>Concept (mind) mapping</a:t>
            </a:r>
          </a:p>
          <a:p>
            <a:pPr eaLnBrk="1" hangingPunct="1"/>
            <a:r>
              <a:rPr lang="en-GB" smtClean="0"/>
              <a:t>Social Networking</a:t>
            </a:r>
          </a:p>
          <a:p>
            <a:pPr eaLnBrk="1" hangingPunct="1"/>
            <a:r>
              <a:rPr lang="en-GB" smtClean="0"/>
              <a:t>QR codes</a:t>
            </a:r>
          </a:p>
          <a:p>
            <a:pPr eaLnBrk="1" hangingPunct="1"/>
            <a:endParaRPr lang="en-GB" smtClean="0"/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858838" y="0"/>
            <a:ext cx="65055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322" tIns="37161" rIns="74322" bIns="37161" anchor="ctr"/>
          <a:lstStyle/>
          <a:p>
            <a:pPr algn="ctr"/>
            <a:r>
              <a:rPr lang="en-GB" sz="3600" b="1" dirty="0" smtClean="0"/>
              <a:t>Resources </a:t>
            </a:r>
            <a:r>
              <a:rPr lang="en-GB" sz="3600" b="1" dirty="0"/>
              <a:t>(3)</a:t>
            </a:r>
            <a:endParaRPr lang="en-US" sz="3600" dirty="0"/>
          </a:p>
        </p:txBody>
      </p:sp>
      <p:pic>
        <p:nvPicPr>
          <p:cNvPr id="5" name="Picture 4" descr="QRcod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2825" y="2411413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571</Words>
  <Application>Microsoft Office PowerPoint</Application>
  <PresentationFormat>Custom</PresentationFormat>
  <Paragraphs>131</Paragraphs>
  <Slides>20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 Presentation</vt:lpstr>
      <vt:lpstr>Mobilising your e-content: scholarly information on the move </vt:lpstr>
      <vt:lpstr>acknowledgements</vt:lpstr>
      <vt:lpstr>Why mobile matters</vt:lpstr>
      <vt:lpstr>  Why is mobilising academic content so important?  </vt:lpstr>
      <vt:lpstr>Curating academic mobile content </vt:lpstr>
      <vt:lpstr>Publisher apps are great but…</vt:lpstr>
      <vt:lpstr>PowerPoint Presentation</vt:lpstr>
      <vt:lpstr>PowerPoint Presentation</vt:lpstr>
      <vt:lpstr>PowerPoint Presentation</vt:lpstr>
      <vt:lpstr>Assistive technology</vt:lpstr>
      <vt:lpstr>The challenges</vt:lpstr>
      <vt:lpstr>The librarians’ view March 2012</vt:lpstr>
      <vt:lpstr>The librarians’ view March 2012</vt:lpstr>
      <vt:lpstr>Technical issues for libraries</vt:lpstr>
      <vt:lpstr>The publishers’ view March 2012</vt:lpstr>
      <vt:lpstr>Over to you</vt:lpstr>
      <vt:lpstr>What next?</vt:lpstr>
      <vt:lpstr>References</vt:lpstr>
      <vt:lpstr>Any questions?</vt:lpstr>
      <vt:lpstr>PowerPoint Presentation</vt:lpstr>
    </vt:vector>
  </TitlesOfParts>
  <Company>DMU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Alison McNab</dc:creator>
  <cp:lastModifiedBy>Liam ODwyer</cp:lastModifiedBy>
  <cp:revision>196</cp:revision>
  <dcterms:created xsi:type="dcterms:W3CDTF">2008-02-11T14:52:51Z</dcterms:created>
  <dcterms:modified xsi:type="dcterms:W3CDTF">2012-11-21T12:30:15Z</dcterms:modified>
</cp:coreProperties>
</file>