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3" r:id="rId3"/>
    <p:sldId id="268" r:id="rId4"/>
    <p:sldId id="262" r:id="rId5"/>
    <p:sldId id="270" r:id="rId6"/>
    <p:sldId id="265" r:id="rId7"/>
    <p:sldId id="264" r:id="rId8"/>
    <p:sldId id="258" r:id="rId9"/>
    <p:sldId id="271" r:id="rId10"/>
    <p:sldId id="272" r:id="rId11"/>
    <p:sldId id="273" r:id="rId12"/>
    <p:sldId id="274" r:id="rId13"/>
    <p:sldId id="275" r:id="rId14"/>
    <p:sldId id="277" r:id="rId15"/>
    <p:sldId id="279" r:id="rId16"/>
    <p:sldId id="284" r:id="rId17"/>
    <p:sldId id="260" r:id="rId18"/>
    <p:sldId id="280" r:id="rId19"/>
    <p:sldId id="259" r:id="rId20"/>
    <p:sldId id="278" r:id="rId21"/>
    <p:sldId id="276" r:id="rId22"/>
    <p:sldId id="281" r:id="rId23"/>
    <p:sldId id="266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3291" autoAdjust="0"/>
  </p:normalViewPr>
  <p:slideViewPr>
    <p:cSldViewPr>
      <p:cViewPr varScale="1">
        <p:scale>
          <a:sx n="85" d="100"/>
          <a:sy n="85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F5DAD-FA41-49E2-B38F-F8EFAE80CBE7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B3F3C-DF55-47E8-99E1-A17F9DB0D49C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1</a:t>
            </a:fld>
            <a:endParaRPr lang="en-I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11</a:t>
            </a:fld>
            <a:endParaRPr lang="en-I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12</a:t>
            </a:fld>
            <a:endParaRPr lang="en-I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13</a:t>
            </a:fld>
            <a:endParaRPr lang="en-I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19</a:t>
            </a:fld>
            <a:endParaRPr lang="en-I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22</a:t>
            </a:fld>
            <a:endParaRPr lang="en-I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23</a:t>
            </a:fld>
            <a:endParaRPr lang="en-IE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24</a:t>
            </a:fld>
            <a:endParaRPr lang="en-IE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25</a:t>
            </a:fld>
            <a:endParaRPr lang="en-I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2</a:t>
            </a:fld>
            <a:endParaRPr lang="en-I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4</a:t>
            </a:fld>
            <a:endParaRPr lang="en-I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5</a:t>
            </a:fld>
            <a:endParaRPr lang="en-I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6</a:t>
            </a:fld>
            <a:endParaRPr lang="en-I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7</a:t>
            </a:fld>
            <a:endParaRPr lang="en-I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8</a:t>
            </a:fld>
            <a:endParaRPr lang="en-I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3F3C-DF55-47E8-99E1-A17F9DB0D49C}" type="slidenum">
              <a:rPr lang="en-IE" smtClean="0"/>
              <a:pPr/>
              <a:t>10</a:t>
            </a:fld>
            <a:endParaRPr lang="en-I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90D4E-4F06-45CD-B806-ECDD7786D8EA}" type="datetimeFigureOut">
              <a:rPr lang="en-IE" smtClean="0"/>
              <a:pPr/>
              <a:t>21/11/2012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7E9D4-D760-461F-BDB6-2BF59D38CFB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Hugh.murphy@nuim.i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endaguina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hyperlink" Target="https://twitter.com/endaguinan/status/26957328779588403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Getting a handle on handheld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AGI/LIR Symposium on Mobile Technologies</a:t>
            </a:r>
          </a:p>
          <a:p>
            <a:r>
              <a:rPr lang="en-GB" b="1" dirty="0" smtClean="0"/>
              <a:t>22 November 2012</a:t>
            </a:r>
            <a:endParaRPr lang="en-IE" dirty="0"/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So: </a:t>
            </a:r>
            <a:br>
              <a:rPr lang="en-IE" dirty="0" smtClean="0"/>
            </a:br>
            <a:r>
              <a:rPr lang="en-IE" dirty="0" smtClean="0"/>
              <a:t>why do we do the things we do?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If we are a service</a:t>
            </a:r>
            <a:endParaRPr lang="en-IE" dirty="0"/>
          </a:p>
        </p:txBody>
      </p:sp>
      <p:pic>
        <p:nvPicPr>
          <p:cNvPr id="4" name="Picture 4" descr="http://library.nuim.ie/sites/library.nuim.ie/files/the%20library%20welcomes%20you_1.jpg?134727723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700808"/>
            <a:ext cx="5072980" cy="4826903"/>
          </a:xfrm>
          <a:prstGeom prst="rect">
            <a:avLst/>
          </a:prstGeom>
          <a:noFill/>
        </p:spPr>
      </p:pic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Then mobile is </a:t>
            </a:r>
            <a:r>
              <a:rPr lang="en-IE" b="1" i="1" u="sng" dirty="0" smtClean="0"/>
              <a:t>all</a:t>
            </a:r>
            <a:r>
              <a:rPr lang="en-IE" dirty="0" smtClean="0"/>
              <a:t> about the service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Finding </a:t>
            </a:r>
            <a:r>
              <a:rPr lang="en-IE" dirty="0" smtClean="0"/>
              <a:t>resources</a:t>
            </a:r>
            <a:endParaRPr lang="en-IE" dirty="0" smtClean="0"/>
          </a:p>
          <a:p>
            <a:r>
              <a:rPr lang="en-IE" dirty="0" smtClean="0"/>
              <a:t>Alternate formats</a:t>
            </a:r>
          </a:p>
          <a:p>
            <a:r>
              <a:rPr lang="en-IE" dirty="0" smtClean="0"/>
              <a:t>Enhanced formats</a:t>
            </a:r>
          </a:p>
          <a:p>
            <a:r>
              <a:rPr lang="en-IE" dirty="0" smtClean="0"/>
              <a:t>Expansion of off campus</a:t>
            </a:r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Mobile helps find..</a:t>
            </a: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7919" r="38920" b="8639"/>
          <a:stretch>
            <a:fillRect/>
          </a:stretch>
        </p:blipFill>
        <p:spPr bwMode="auto">
          <a:xfrm>
            <a:off x="1619672" y="1268760"/>
            <a:ext cx="5616624" cy="4795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Then mobile is </a:t>
            </a:r>
            <a:r>
              <a:rPr lang="en-IE" b="1" i="1" u="sng" dirty="0" smtClean="0"/>
              <a:t>all</a:t>
            </a:r>
            <a:r>
              <a:rPr lang="en-IE" dirty="0" smtClean="0"/>
              <a:t> about the service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Finding </a:t>
            </a:r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resources</a:t>
            </a:r>
            <a:endParaRPr lang="en-IE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IE" dirty="0" smtClean="0"/>
              <a:t>Alternate formats</a:t>
            </a:r>
          </a:p>
          <a:p>
            <a:r>
              <a:rPr lang="en-IE" dirty="0" smtClean="0"/>
              <a:t>Enhanced formats</a:t>
            </a:r>
          </a:p>
          <a:p>
            <a:r>
              <a:rPr lang="en-IE" dirty="0" smtClean="0"/>
              <a:t>Less traditional media</a:t>
            </a:r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Alternate format</a:t>
            </a:r>
            <a:endParaRPr lang="en-IE" dirty="0"/>
          </a:p>
        </p:txBody>
      </p:sp>
      <p:pic>
        <p:nvPicPr>
          <p:cNvPr id="4" name="Content Placeholder 3" descr="Kindle   NUI Maynooth Librar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7895"/>
          <a:stretch>
            <a:fillRect/>
          </a:stretch>
        </p:blipFill>
        <p:spPr>
          <a:xfrm>
            <a:off x="25462" y="1626549"/>
            <a:ext cx="9097648" cy="4250723"/>
          </a:xfrm>
        </p:spPr>
      </p:pic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smtClean="0"/>
              <a:t>Alternate format – audio over mobile</a:t>
            </a:r>
            <a:endParaRPr lang="en-I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Format, not tech</a:t>
            </a:r>
            <a:endParaRPr lang="en-IE" dirty="0"/>
          </a:p>
        </p:txBody>
      </p:sp>
      <p:pic>
        <p:nvPicPr>
          <p:cNvPr id="4" name="Content Placeholder 3" descr="Fictionwise Sites to Shut Down December 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19145" y="1600200"/>
            <a:ext cx="4905710" cy="4525963"/>
          </a:xfrm>
        </p:spPr>
      </p:pic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Then mobile is </a:t>
            </a:r>
            <a:r>
              <a:rPr lang="en-IE" b="1" i="1" u="sng" dirty="0" smtClean="0"/>
              <a:t>all</a:t>
            </a:r>
            <a:r>
              <a:rPr lang="en-IE" dirty="0" smtClean="0"/>
              <a:t> about the service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Finding </a:t>
            </a:r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resources</a:t>
            </a:r>
            <a:endParaRPr lang="en-IE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Alternate formats</a:t>
            </a:r>
          </a:p>
          <a:p>
            <a:r>
              <a:rPr lang="en-IE" dirty="0" smtClean="0"/>
              <a:t>Enhanced formats</a:t>
            </a:r>
          </a:p>
          <a:p>
            <a:r>
              <a:rPr lang="en-IE" dirty="0" smtClean="0"/>
              <a:t>Less traditional media</a:t>
            </a:r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7576" y="188640"/>
            <a:ext cx="3816424" cy="1944216"/>
          </a:xfrm>
        </p:spPr>
        <p:txBody>
          <a:bodyPr>
            <a:normAutofit/>
          </a:bodyPr>
          <a:lstStyle/>
          <a:p>
            <a:r>
              <a:rPr lang="en-IE" dirty="0" smtClean="0"/>
              <a:t>Mobile enhances..</a:t>
            </a:r>
            <a:endParaRPr lang="en-IE" dirty="0"/>
          </a:p>
        </p:txBody>
      </p:sp>
      <p:pic>
        <p:nvPicPr>
          <p:cNvPr id="4" name="Content Placeholder 3" descr="University of Exeter to create app showcasing Anglo Saxon manuscript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5940152" cy="6807983"/>
          </a:xfrm>
        </p:spPr>
      </p:pic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hristinarosendahl.files.wordpress.com/2012/07/la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8096"/>
            <a:ext cx="3744416" cy="54231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587727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What follows may not conform with </a:t>
            </a:r>
            <a:r>
              <a:rPr lang="en-IE" b="1" i="1" u="sng" dirty="0" smtClean="0"/>
              <a:t>your</a:t>
            </a:r>
            <a:r>
              <a:rPr lang="en-IE" dirty="0" smtClean="0"/>
              <a:t> precise definition of ‘the truth’</a:t>
            </a:r>
            <a:endParaRPr lang="en-IE" dirty="0"/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Then mobile is </a:t>
            </a:r>
            <a:r>
              <a:rPr lang="en-IE" b="1" i="1" u="sng" dirty="0" smtClean="0"/>
              <a:t>all</a:t>
            </a:r>
            <a:r>
              <a:rPr lang="en-IE" dirty="0" smtClean="0"/>
              <a:t> about the service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Finding </a:t>
            </a:r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resources</a:t>
            </a:r>
            <a:endParaRPr lang="en-IE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Alternate formats</a:t>
            </a:r>
          </a:p>
          <a:p>
            <a:r>
              <a:rPr lang="en-IE" dirty="0" smtClean="0">
                <a:solidFill>
                  <a:schemeClr val="bg1">
                    <a:lumMod val="75000"/>
                  </a:schemeClr>
                </a:solidFill>
              </a:rPr>
              <a:t>Enhanced formats</a:t>
            </a:r>
          </a:p>
          <a:p>
            <a:r>
              <a:rPr lang="en-IE" dirty="0" smtClean="0"/>
              <a:t>Less traditional media</a:t>
            </a:r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Less traditional?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3450507" y="3244334"/>
            <a:ext cx="2242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Less traditional media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10039" t="17480" r="11220" b="18898"/>
          <a:stretch>
            <a:fillRect/>
          </a:stretch>
        </p:blipFill>
        <p:spPr bwMode="auto">
          <a:xfrm>
            <a:off x="0" y="1484783"/>
            <a:ext cx="8892480" cy="449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79512" y="609329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900" dirty="0" smtClean="0"/>
              <a:t>https://itunes.apple.com/us/app/ludwig-ii-walking-in-footsteps/id463331755?mt=8</a:t>
            </a:r>
            <a:endParaRPr lang="en-IE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brary Of Congress   Virtual Tour for iPhone  iPod touch  and iPad on the iTunes App Stor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7" y="0"/>
            <a:ext cx="4828495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436812" y="2660948"/>
            <a:ext cx="6744816" cy="936104"/>
          </a:xfrm>
        </p:spPr>
        <p:txBody>
          <a:bodyPr/>
          <a:lstStyle/>
          <a:p>
            <a:r>
              <a:rPr lang="en-IE" dirty="0" smtClean="0"/>
              <a:t>Less traditional?</a:t>
            </a:r>
            <a:endParaRPr lang="en-IE" dirty="0"/>
          </a:p>
        </p:txBody>
      </p:sp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Its not just books	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By 2016, it is estimated that two thirds of all mobile data traffic will be video</a:t>
            </a:r>
          </a:p>
          <a:p>
            <a:endParaRPr lang="en-IE" dirty="0"/>
          </a:p>
          <a:p>
            <a:r>
              <a:rPr lang="en-IE" dirty="0" smtClean="0"/>
              <a:t>What does this mean for us?</a:t>
            </a:r>
          </a:p>
          <a:p>
            <a:pPr lvl="1"/>
            <a:r>
              <a:rPr lang="en-IE" dirty="0" smtClean="0"/>
              <a:t>Boxee</a:t>
            </a:r>
            <a:endParaRPr lang="en-IE" dirty="0" smtClean="0"/>
          </a:p>
          <a:p>
            <a:pPr lvl="1"/>
            <a:r>
              <a:rPr lang="en-IE" dirty="0" smtClean="0"/>
              <a:t>Box of Broadcasts</a:t>
            </a:r>
          </a:p>
          <a:p>
            <a:pPr lvl="1"/>
            <a:r>
              <a:rPr lang="en-IE" dirty="0" smtClean="0"/>
              <a:t>planetestream</a:t>
            </a:r>
            <a:endParaRPr lang="en-IE" dirty="0"/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Conclusion: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 smtClean="0"/>
              <a:t>Mobile is here to stay</a:t>
            </a:r>
          </a:p>
          <a:p>
            <a:r>
              <a:rPr lang="en-IE" dirty="0" smtClean="0"/>
              <a:t>Students want this – we have to be able to provide it.</a:t>
            </a:r>
          </a:p>
          <a:p>
            <a:r>
              <a:rPr lang="en-IE" dirty="0" smtClean="0"/>
              <a:t>Get the idea, then figure out how to do it</a:t>
            </a:r>
          </a:p>
          <a:p>
            <a:r>
              <a:rPr lang="en-IE" dirty="0" smtClean="0"/>
              <a:t>It doesn't have to split the atom</a:t>
            </a:r>
          </a:p>
          <a:p>
            <a:r>
              <a:rPr lang="en-IE" dirty="0" smtClean="0"/>
              <a:t>Don’t assume someone else has done it – but if they have, steal it*</a:t>
            </a:r>
          </a:p>
          <a:p>
            <a:r>
              <a:rPr lang="en-IE" dirty="0" smtClean="0"/>
              <a:t>the medium, is NOT the message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sz="1800" dirty="0" smtClean="0"/>
              <a:t>*ask permission off a grown up first</a:t>
            </a:r>
            <a:endParaRPr lang="en-IE" dirty="0" smtClean="0"/>
          </a:p>
          <a:p>
            <a:endParaRPr lang="en-IE" dirty="0"/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pPr algn="ctr">
              <a:buNone/>
            </a:pP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4077072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Hugh Murphy</a:t>
            </a:r>
          </a:p>
          <a:p>
            <a:r>
              <a:rPr lang="en-IE" sz="2400" dirty="0" smtClean="0">
                <a:hlinkClick r:id="rId3"/>
              </a:rPr>
              <a:t>Hugh.murphy@nuim.ie</a:t>
            </a:r>
            <a:endParaRPr lang="en-IE" sz="2400" dirty="0" smtClean="0"/>
          </a:p>
          <a:p>
            <a:r>
              <a:rPr lang="en-IE" sz="2400" dirty="0" smtClean="0"/>
              <a:t>@hughtweet</a:t>
            </a:r>
          </a:p>
          <a:p>
            <a:endParaRPr lang="en-IE" dirty="0"/>
          </a:p>
        </p:txBody>
      </p:sp>
      <p:pic>
        <p:nvPicPr>
          <p:cNvPr id="2050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4536504"/>
          </a:xfrm>
        </p:spPr>
        <p:txBody>
          <a:bodyPr>
            <a:normAutofit/>
          </a:bodyPr>
          <a:lstStyle/>
          <a:p>
            <a:r>
              <a:rPr lang="en-IE" dirty="0" smtClean="0"/>
              <a:t>It’s not about the tech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(it really isn’t)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(but aren’t we all just a little guilty of this sometimes?)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r>
              <a:rPr lang="en-IE" dirty="0" smtClean="0"/>
              <a:t>Techno determinism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(or)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why do we do the things we do?</a:t>
            </a:r>
            <a:endParaRPr lang="en-IE" dirty="0"/>
          </a:p>
        </p:txBody>
      </p:sp>
      <p:pic>
        <p:nvPicPr>
          <p:cNvPr id="3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470025"/>
          </a:xfrm>
        </p:spPr>
        <p:txBody>
          <a:bodyPr/>
          <a:lstStyle/>
          <a:p>
            <a:r>
              <a:rPr lang="en-IE" dirty="0" smtClean="0"/>
              <a:t>Innovations in libraries link to technology </a:t>
            </a:r>
            <a:endParaRPr lang="en-IE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200800" cy="2351112"/>
          </a:xfrm>
        </p:spPr>
        <p:txBody>
          <a:bodyPr>
            <a:normAutofit lnSpcReduction="10000"/>
          </a:bodyPr>
          <a:lstStyle/>
          <a:p>
            <a:r>
              <a:rPr lang="en-IE" sz="3900" dirty="0" smtClean="0">
                <a:solidFill>
                  <a:schemeClr val="tx1"/>
                </a:solidFill>
              </a:rPr>
              <a:t>“We want our librarians managing information, not servers”</a:t>
            </a:r>
          </a:p>
          <a:p>
            <a:endParaRPr lang="en-IE" sz="2200" dirty="0" smtClean="0"/>
          </a:p>
          <a:p>
            <a:r>
              <a:rPr lang="en-IE" sz="2200" dirty="0" smtClean="0"/>
              <a:t>[paraphrased very loosely from Michael  </a:t>
            </a:r>
            <a:r>
              <a:rPr lang="en-IE" sz="2200" dirty="0" smtClean="0"/>
              <a:t>Dula</a:t>
            </a:r>
            <a:r>
              <a:rPr lang="en-IE" sz="2200" dirty="0" smtClean="0"/>
              <a:t>, Pepperdine University Libraries (CA)]</a:t>
            </a:r>
            <a:endParaRPr lang="en-IE" dirty="0"/>
          </a:p>
        </p:txBody>
      </p:sp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You never know a game changer..</a:t>
            </a:r>
            <a:endParaRPr lang="en-IE" dirty="0"/>
          </a:p>
        </p:txBody>
      </p:sp>
      <p:pic>
        <p:nvPicPr>
          <p:cNvPr id="22530" name="Picture 2" descr="http://www.watch.impress.co.jp/pc/docs/article/990917/sony_m10.jpg"/>
          <p:cNvPicPr>
            <a:picLocks noChangeAspect="1" noChangeArrowheads="1"/>
          </p:cNvPicPr>
          <p:nvPr/>
        </p:nvPicPr>
        <p:blipFill>
          <a:blip r:embed="rId3" cstate="print"/>
          <a:srcRect l="11516" r="8858" b="21260"/>
          <a:stretch>
            <a:fillRect/>
          </a:stretch>
        </p:blipFill>
        <p:spPr bwMode="auto">
          <a:xfrm>
            <a:off x="899592" y="1772816"/>
            <a:ext cx="3898887" cy="3600020"/>
          </a:xfrm>
          <a:prstGeom prst="rect">
            <a:avLst/>
          </a:prstGeom>
          <a:noFill/>
        </p:spPr>
      </p:pic>
      <p:pic>
        <p:nvPicPr>
          <p:cNvPr id="22532" name="Picture 4" descr="http://img.gawkerassets.com/img/17m6fje3utekkjpg/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268760"/>
            <a:ext cx="2752725" cy="4762500"/>
          </a:xfrm>
          <a:prstGeom prst="rect">
            <a:avLst/>
          </a:prstGeom>
          <a:noFill/>
        </p:spPr>
      </p:pic>
      <p:pic>
        <p:nvPicPr>
          <p:cNvPr id="5" name="Picture 2" descr="C:\Users\hmurphy\Pictures\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99592" y="5373216"/>
            <a:ext cx="2952328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600" dirty="0" smtClean="0"/>
              <a:t>http://www.watch.impress.co.jp/pc/docs/article/990917/sony_m10.jpg</a:t>
            </a:r>
            <a:endParaRPr lang="en-IE" sz="600" dirty="0"/>
          </a:p>
        </p:txBody>
      </p:sp>
      <p:sp>
        <p:nvSpPr>
          <p:cNvPr id="7" name="Rectangle 6"/>
          <p:cNvSpPr/>
          <p:nvPr/>
        </p:nvSpPr>
        <p:spPr>
          <a:xfrm>
            <a:off x="4860032" y="5949280"/>
            <a:ext cx="3024336" cy="21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800" dirty="0" smtClean="0"/>
              <a:t>http://img.gawkerassets.com/img/17m6fje3utekkjpg/original.jpg</a:t>
            </a:r>
            <a:endParaRPr lang="en-I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..until its changed the game</a:t>
            </a:r>
            <a:endParaRPr lang="en-IE" dirty="0"/>
          </a:p>
        </p:txBody>
      </p:sp>
      <p:pic>
        <p:nvPicPr>
          <p:cNvPr id="21506" name="Picture 2" descr="http://i.i.com.com/cnwk.1d/i/tim/2011/04/09/ipo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340768"/>
            <a:ext cx="2971800" cy="4714876"/>
          </a:xfrm>
          <a:prstGeom prst="rect">
            <a:avLst/>
          </a:prstGeom>
          <a:noFill/>
        </p:spPr>
      </p:pic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51520" y="630932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400" dirty="0" smtClean="0"/>
              <a:t>http://i.i.com.com/cnwk.1d/i/tim/2011/04/09/ipod.png</a:t>
            </a:r>
            <a:endParaRPr lang="en-I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..but guard against complacency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  <a:p>
            <a:pPr>
              <a:buNone/>
            </a:pPr>
            <a:r>
              <a:rPr lang="en-IE" sz="2800" b="1" dirty="0" smtClean="0"/>
              <a:t>Enda</a:t>
            </a:r>
            <a:r>
              <a:rPr lang="en-IE" sz="2800" b="1" dirty="0" smtClean="0"/>
              <a:t> </a:t>
            </a:r>
            <a:r>
              <a:rPr lang="en-IE" sz="2800" b="1" dirty="0" smtClean="0"/>
              <a:t>Guinan</a:t>
            </a:r>
            <a:r>
              <a:rPr lang="en-IE" sz="2800" b="1" dirty="0" smtClean="0"/>
              <a:t> (</a:t>
            </a:r>
            <a:r>
              <a:rPr lang="en-IE" sz="2800" b="1" u="sng" dirty="0" smtClean="0">
                <a:hlinkClick r:id="rId3"/>
              </a:rPr>
              <a:t>@</a:t>
            </a:r>
            <a:r>
              <a:rPr lang="en-IE" sz="2800" b="1" u="sng" dirty="0" smtClean="0">
                <a:hlinkClick r:id="rId3"/>
              </a:rPr>
              <a:t>endaguinan</a:t>
            </a:r>
            <a:r>
              <a:rPr lang="en-IE" sz="2800" b="1" dirty="0" smtClean="0"/>
              <a:t>) </a:t>
            </a:r>
            <a:r>
              <a:rPr lang="en-IE" sz="2800" u="sng" dirty="0" smtClean="0">
                <a:hlinkClick r:id="rId4"/>
              </a:rPr>
              <a:t>16/11/2012 22:50</a:t>
            </a:r>
            <a:endParaRPr lang="en-IE" sz="2800" dirty="0" smtClean="0"/>
          </a:p>
          <a:p>
            <a:pPr algn="ctr">
              <a:buNone/>
            </a:pPr>
            <a:r>
              <a:rPr lang="en-IE" sz="2800" dirty="0" smtClean="0"/>
              <a:t>The disruptive emergence of the mp3 was a long overdue kick up the arse for the music </a:t>
            </a:r>
            <a:r>
              <a:rPr lang="en-IE" sz="2800" dirty="0" smtClean="0"/>
              <a:t>ind</a:t>
            </a:r>
            <a:r>
              <a:rPr lang="en-IE" sz="2800" dirty="0" smtClean="0"/>
              <a:t>. and cynical marketing.</a:t>
            </a:r>
          </a:p>
          <a:p>
            <a:endParaRPr lang="en-IE" dirty="0"/>
          </a:p>
        </p:txBody>
      </p:sp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murphy\Pictures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1425" y="5572125"/>
            <a:ext cx="1552575" cy="12858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...and mobile isn't going anywhere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IE" sz="2800" dirty="0" smtClean="0"/>
              <a:t>“...but key indicators point to profound implications for delivery of information, access to services, shifts in the demographics of connected users, and broadband access business models.</a:t>
            </a:r>
          </a:p>
          <a:p>
            <a:pPr algn="ctr">
              <a:buNone/>
            </a:pPr>
            <a:r>
              <a:rPr lang="en-IE" sz="2800" dirty="0" smtClean="0"/>
              <a:t> Libraries are uniquely positioned to advocate for the responsible evolution of mobile connectivity, and I would argue are duty-bound to move aggressively into provision of </a:t>
            </a:r>
          </a:p>
          <a:p>
            <a:pPr algn="ctr">
              <a:buNone/>
            </a:pPr>
            <a:r>
              <a:rPr lang="en-IE" sz="2800" dirty="0" smtClean="0"/>
              <a:t>library services in the mobile realm...”</a:t>
            </a:r>
          </a:p>
          <a:p>
            <a:pPr>
              <a:buNone/>
            </a:pPr>
            <a:r>
              <a:rPr lang="en-IE" sz="1600" dirty="0" smtClean="0">
                <a:solidFill>
                  <a:schemeClr val="tx2"/>
                </a:solidFill>
              </a:rPr>
              <a:t>Hanson C. Chapter 1: Why Worry about Mobile?. </a:t>
            </a:r>
            <a:r>
              <a:rPr lang="en-IE" sz="1600" i="1" dirty="0" smtClean="0">
                <a:solidFill>
                  <a:schemeClr val="tx2"/>
                </a:solidFill>
              </a:rPr>
              <a:t>Library Technology Reports</a:t>
            </a:r>
            <a:r>
              <a:rPr lang="en-IE" sz="1600" dirty="0" smtClean="0">
                <a:solidFill>
                  <a:schemeClr val="tx2"/>
                </a:solidFill>
              </a:rPr>
              <a:t> [serial online]. February 2011;47(2):5-10. Available from: Academic Search Complete, Ipswich, MA. Accessed November 20, 2012.</a:t>
            </a:r>
            <a:endParaRPr lang="en-IE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428</Words>
  <Application>Microsoft Office PowerPoint</Application>
  <PresentationFormat>On-screen Show (4:3)</PresentationFormat>
  <Paragraphs>93</Paragraphs>
  <Slides>25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Getting a handle on handheld</vt:lpstr>
      <vt:lpstr>Slide 2</vt:lpstr>
      <vt:lpstr>It’s not about the tech  (it really isn’t)  (but aren’t we all just a little guilty of this sometimes?)</vt:lpstr>
      <vt:lpstr>Techno determinism  (or)  why do we do the things we do?</vt:lpstr>
      <vt:lpstr>Innovations in libraries link to technology </vt:lpstr>
      <vt:lpstr>You never know a game changer..</vt:lpstr>
      <vt:lpstr>..until its changed the game</vt:lpstr>
      <vt:lpstr>..but guard against complacency</vt:lpstr>
      <vt:lpstr>...and mobile isn't going anywhere</vt:lpstr>
      <vt:lpstr>So:  why do we do the things we do?</vt:lpstr>
      <vt:lpstr>If we are a service</vt:lpstr>
      <vt:lpstr>Then mobile is all about the service</vt:lpstr>
      <vt:lpstr>Mobile helps find..</vt:lpstr>
      <vt:lpstr>Then mobile is all about the service</vt:lpstr>
      <vt:lpstr>Alternate format</vt:lpstr>
      <vt:lpstr>Alternate format – audio over mobile</vt:lpstr>
      <vt:lpstr>Format, not tech</vt:lpstr>
      <vt:lpstr>Then mobile is all about the service</vt:lpstr>
      <vt:lpstr>Mobile enhances..</vt:lpstr>
      <vt:lpstr>Then mobile is all about the service</vt:lpstr>
      <vt:lpstr>Less traditional?</vt:lpstr>
      <vt:lpstr>Less traditional?</vt:lpstr>
      <vt:lpstr>Its not just books </vt:lpstr>
      <vt:lpstr>Conclusion: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Hugh Murphy</dc:creator>
  <cp:lastModifiedBy>Hugh Murphy</cp:lastModifiedBy>
  <cp:revision>32</cp:revision>
  <dcterms:created xsi:type="dcterms:W3CDTF">2012-11-19T13:34:43Z</dcterms:created>
  <dcterms:modified xsi:type="dcterms:W3CDTF">2012-11-21T15:20:16Z</dcterms:modified>
</cp:coreProperties>
</file>