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305" r:id="rId3"/>
    <p:sldId id="370" r:id="rId4"/>
    <p:sldId id="362" r:id="rId5"/>
    <p:sldId id="364" r:id="rId6"/>
    <p:sldId id="306" r:id="rId7"/>
    <p:sldId id="357" r:id="rId8"/>
    <p:sldId id="378" r:id="rId9"/>
    <p:sldId id="307" r:id="rId10"/>
    <p:sldId id="377" r:id="rId11"/>
    <p:sldId id="347" r:id="rId12"/>
    <p:sldId id="315" r:id="rId13"/>
    <p:sldId id="367" r:id="rId14"/>
    <p:sldId id="337" r:id="rId15"/>
    <p:sldId id="365" r:id="rId16"/>
    <p:sldId id="366" r:id="rId17"/>
    <p:sldId id="348" r:id="rId18"/>
    <p:sldId id="371" r:id="rId19"/>
    <p:sldId id="369" r:id="rId20"/>
    <p:sldId id="372" r:id="rId21"/>
    <p:sldId id="374" r:id="rId22"/>
    <p:sldId id="355" r:id="rId23"/>
    <p:sldId id="350" r:id="rId24"/>
    <p:sldId id="345" r:id="rId25"/>
    <p:sldId id="376" r:id="rId26"/>
    <p:sldId id="341" r:id="rId27"/>
    <p:sldId id="352" r:id="rId28"/>
    <p:sldId id="343" r:id="rId29"/>
    <p:sldId id="380" r:id="rId30"/>
    <p:sldId id="329" r:id="rId31"/>
    <p:sldId id="368" r:id="rId32"/>
    <p:sldId id="276" r:id="rId3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7C18"/>
    <a:srgbClr val="D33F3B"/>
    <a:srgbClr val="E52D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83292" autoAdjust="0"/>
  </p:normalViewPr>
  <p:slideViewPr>
    <p:cSldViewPr>
      <p:cViewPr varScale="1">
        <p:scale>
          <a:sx n="90" d="100"/>
          <a:sy n="90" d="100"/>
        </p:scale>
        <p:origin x="-5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818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C5B04-F66B-4BEC-AA6B-B8F43BF27290}" type="doc">
      <dgm:prSet loTypeId="urn:microsoft.com/office/officeart/2005/8/layout/cycle5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IE"/>
        </a:p>
      </dgm:t>
    </dgm:pt>
    <dgm:pt modelId="{AC7AD712-7CEB-46F2-BC0F-02F1EA7BE155}">
      <dgm:prSet phldrT="[Text]"/>
      <dgm:spPr/>
      <dgm:t>
        <a:bodyPr/>
        <a:lstStyle/>
        <a:p>
          <a:r>
            <a:rPr lang="en-IE" dirty="0" smtClean="0"/>
            <a:t>10GB 12 month contract </a:t>
          </a:r>
          <a:endParaRPr lang="en-IE" dirty="0"/>
        </a:p>
      </dgm:t>
    </dgm:pt>
    <dgm:pt modelId="{1675799D-21D8-4260-896F-01EAD6718F21}" type="parTrans" cxnId="{C4819A50-352F-4766-AFA8-B28AEDA75F20}">
      <dgm:prSet/>
      <dgm:spPr/>
      <dgm:t>
        <a:bodyPr/>
        <a:lstStyle/>
        <a:p>
          <a:endParaRPr lang="en-IE"/>
        </a:p>
      </dgm:t>
    </dgm:pt>
    <dgm:pt modelId="{25BB5DB4-DF24-4675-B98C-342E17217F34}" type="sibTrans" cxnId="{C4819A50-352F-4766-AFA8-B28AEDA75F20}">
      <dgm:prSet/>
      <dgm:spPr/>
      <dgm:t>
        <a:bodyPr/>
        <a:lstStyle/>
        <a:p>
          <a:endParaRPr lang="en-IE"/>
        </a:p>
      </dgm:t>
    </dgm:pt>
    <dgm:pt modelId="{2B23009E-D31C-4727-AFB9-DF0FB31D9D9A}">
      <dgm:prSet phldrT="[Text]"/>
      <dgm:spPr/>
      <dgm:t>
        <a:bodyPr/>
        <a:lstStyle/>
        <a:p>
          <a:r>
            <a:rPr lang="en-IE" dirty="0" err="1" smtClean="0"/>
            <a:t>Postpay</a:t>
          </a:r>
          <a:r>
            <a:rPr lang="en-IE" dirty="0" smtClean="0"/>
            <a:t> data bundle</a:t>
          </a:r>
        </a:p>
        <a:p>
          <a:r>
            <a:rPr lang="en-IE" dirty="0" smtClean="0"/>
            <a:t>2GB shareable</a:t>
          </a:r>
          <a:endParaRPr lang="en-IE" dirty="0"/>
        </a:p>
      </dgm:t>
    </dgm:pt>
    <dgm:pt modelId="{67B910F1-068F-49BB-9148-39B504A44089}" type="parTrans" cxnId="{7C2EF4DE-6CC4-4D9B-9541-408116B1C05B}">
      <dgm:prSet/>
      <dgm:spPr/>
      <dgm:t>
        <a:bodyPr/>
        <a:lstStyle/>
        <a:p>
          <a:endParaRPr lang="en-IE"/>
        </a:p>
      </dgm:t>
    </dgm:pt>
    <dgm:pt modelId="{1DA1337B-D5BA-488C-9899-C96E0617565D}" type="sibTrans" cxnId="{7C2EF4DE-6CC4-4D9B-9541-408116B1C05B}">
      <dgm:prSet/>
      <dgm:spPr/>
      <dgm:t>
        <a:bodyPr/>
        <a:lstStyle/>
        <a:p>
          <a:endParaRPr lang="en-IE"/>
        </a:p>
      </dgm:t>
    </dgm:pt>
    <dgm:pt modelId="{9E444309-92F5-4293-971E-6E29F963A655}">
      <dgm:prSet phldrT="[Text]"/>
      <dgm:spPr/>
      <dgm:t>
        <a:bodyPr/>
        <a:lstStyle/>
        <a:p>
          <a:r>
            <a:rPr lang="en-IE" dirty="0" smtClean="0"/>
            <a:t>Prepay data bundle  700MB every second month free </a:t>
          </a:r>
          <a:endParaRPr lang="en-IE" dirty="0"/>
        </a:p>
      </dgm:t>
    </dgm:pt>
    <dgm:pt modelId="{E8AB2E53-A05B-44A8-8D24-718A3188C324}" type="parTrans" cxnId="{6E44D2E6-6E4C-46E2-BE35-2B4E925C7340}">
      <dgm:prSet/>
      <dgm:spPr/>
      <dgm:t>
        <a:bodyPr/>
        <a:lstStyle/>
        <a:p>
          <a:endParaRPr lang="en-IE"/>
        </a:p>
      </dgm:t>
    </dgm:pt>
    <dgm:pt modelId="{16F346C2-4B9A-44FD-AA05-0DF4CAEE40C8}" type="sibTrans" cxnId="{6E44D2E6-6E4C-46E2-BE35-2B4E925C7340}">
      <dgm:prSet/>
      <dgm:spPr/>
      <dgm:t>
        <a:bodyPr/>
        <a:lstStyle/>
        <a:p>
          <a:endParaRPr lang="en-IE"/>
        </a:p>
      </dgm:t>
    </dgm:pt>
    <dgm:pt modelId="{A3456FAD-8FC0-4A68-A545-FB3F3D3A7521}">
      <dgm:prSet phldrT="[Text]"/>
      <dgm:spPr/>
      <dgm:t>
        <a:bodyPr/>
        <a:lstStyle/>
        <a:p>
          <a:r>
            <a:rPr lang="en-IE" dirty="0" smtClean="0"/>
            <a:t>30 day rolling contract 5GB</a:t>
          </a:r>
          <a:endParaRPr lang="en-IE" dirty="0"/>
        </a:p>
      </dgm:t>
    </dgm:pt>
    <dgm:pt modelId="{30DB016F-7672-4F75-867C-DB5E3E708FAE}" type="parTrans" cxnId="{5C747ACD-4482-4C23-B097-C7262EBE87CE}">
      <dgm:prSet/>
      <dgm:spPr/>
      <dgm:t>
        <a:bodyPr/>
        <a:lstStyle/>
        <a:p>
          <a:endParaRPr lang="en-IE"/>
        </a:p>
      </dgm:t>
    </dgm:pt>
    <dgm:pt modelId="{85510EBC-6504-4E83-A776-2FDF7611033E}" type="sibTrans" cxnId="{5C747ACD-4482-4C23-B097-C7262EBE87CE}">
      <dgm:prSet/>
      <dgm:spPr/>
      <dgm:t>
        <a:bodyPr/>
        <a:lstStyle/>
        <a:p>
          <a:endParaRPr lang="en-IE"/>
        </a:p>
      </dgm:t>
    </dgm:pt>
    <dgm:pt modelId="{A2C6FC2B-A925-464E-B5C4-E1383FBC08DF}">
      <dgm:prSet phldrT="[Text]"/>
      <dgm:spPr/>
      <dgm:t>
        <a:bodyPr/>
        <a:lstStyle/>
        <a:p>
          <a:r>
            <a:rPr lang="en-IE" dirty="0" smtClean="0"/>
            <a:t>Prepay upfront €99.90 for 10mths</a:t>
          </a:r>
          <a:endParaRPr lang="en-IE" dirty="0"/>
        </a:p>
      </dgm:t>
    </dgm:pt>
    <dgm:pt modelId="{B8C4E772-023A-4545-9991-43BA50EED88B}" type="parTrans" cxnId="{A3A59CF3-38D4-4D7C-9671-654664AA2098}">
      <dgm:prSet/>
      <dgm:spPr/>
      <dgm:t>
        <a:bodyPr/>
        <a:lstStyle/>
        <a:p>
          <a:endParaRPr lang="en-IE"/>
        </a:p>
      </dgm:t>
    </dgm:pt>
    <dgm:pt modelId="{04E95BB8-DFBE-491A-9CAC-10DB6A8578ED}" type="sibTrans" cxnId="{A3A59CF3-38D4-4D7C-9671-654664AA2098}">
      <dgm:prSet/>
      <dgm:spPr/>
      <dgm:t>
        <a:bodyPr/>
        <a:lstStyle/>
        <a:p>
          <a:endParaRPr lang="en-IE"/>
        </a:p>
      </dgm:t>
    </dgm:pt>
    <dgm:pt modelId="{F9B9EA7A-8E26-459E-A830-4FA25EC18EEC}" type="pres">
      <dgm:prSet presAssocID="{2DDC5B04-F66B-4BEC-AA6B-B8F43BF2729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24A697-2CDD-4213-90DF-584C9ADAAC67}" type="pres">
      <dgm:prSet presAssocID="{AC7AD712-7CEB-46F2-BC0F-02F1EA7BE155}" presName="node" presStyleLbl="node1" presStyleIdx="0" presStyleCnt="5" custRadScaleRad="101693" custRadScaleInc="6589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A97D5B8-8710-45F0-980D-D98E223BACF4}" type="pres">
      <dgm:prSet presAssocID="{AC7AD712-7CEB-46F2-BC0F-02F1EA7BE155}" presName="spNode" presStyleCnt="0"/>
      <dgm:spPr/>
    </dgm:pt>
    <dgm:pt modelId="{E9369AA8-4F6F-48C2-980E-E866DAA206FF}" type="pres">
      <dgm:prSet presAssocID="{25BB5DB4-DF24-4675-B98C-342E17217F34}" presName="sibTrans" presStyleLbl="sibTrans1D1" presStyleIdx="0" presStyleCnt="5"/>
      <dgm:spPr/>
      <dgm:t>
        <a:bodyPr/>
        <a:lstStyle/>
        <a:p>
          <a:endParaRPr lang="en-IE"/>
        </a:p>
      </dgm:t>
    </dgm:pt>
    <dgm:pt modelId="{979CA8B0-6E40-46A3-B3AC-D0A071E16BA2}" type="pres">
      <dgm:prSet presAssocID="{2B23009E-D31C-4727-AFB9-DF0FB31D9D9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451EBEB-F064-4C47-8940-13BF3E3B57D4}" type="pres">
      <dgm:prSet presAssocID="{2B23009E-D31C-4727-AFB9-DF0FB31D9D9A}" presName="spNode" presStyleCnt="0"/>
      <dgm:spPr/>
    </dgm:pt>
    <dgm:pt modelId="{3B592531-A99A-4202-BD87-5F77D8C53C79}" type="pres">
      <dgm:prSet presAssocID="{1DA1337B-D5BA-488C-9899-C96E0617565D}" presName="sibTrans" presStyleLbl="sibTrans1D1" presStyleIdx="1" presStyleCnt="5"/>
      <dgm:spPr/>
      <dgm:t>
        <a:bodyPr/>
        <a:lstStyle/>
        <a:p>
          <a:endParaRPr lang="en-IE"/>
        </a:p>
      </dgm:t>
    </dgm:pt>
    <dgm:pt modelId="{9338C6C3-1EF6-4464-8F11-D84D056AC476}" type="pres">
      <dgm:prSet presAssocID="{9E444309-92F5-4293-971E-6E29F963A65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5E78788-3301-416D-A3D3-746248014CD7}" type="pres">
      <dgm:prSet presAssocID="{9E444309-92F5-4293-971E-6E29F963A655}" presName="spNode" presStyleCnt="0"/>
      <dgm:spPr/>
    </dgm:pt>
    <dgm:pt modelId="{1266746D-CA6E-4FC7-859C-0D3FD37EA6D6}" type="pres">
      <dgm:prSet presAssocID="{16F346C2-4B9A-44FD-AA05-0DF4CAEE40C8}" presName="sibTrans" presStyleLbl="sibTrans1D1" presStyleIdx="2" presStyleCnt="5"/>
      <dgm:spPr/>
      <dgm:t>
        <a:bodyPr/>
        <a:lstStyle/>
        <a:p>
          <a:endParaRPr lang="en-IE"/>
        </a:p>
      </dgm:t>
    </dgm:pt>
    <dgm:pt modelId="{226CC159-0645-45E3-B5E3-0F1A2DD78ABD}" type="pres">
      <dgm:prSet presAssocID="{A3456FAD-8FC0-4A68-A545-FB3F3D3A752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2AB66BA-FD40-43C8-806B-A80C235CEE49}" type="pres">
      <dgm:prSet presAssocID="{A3456FAD-8FC0-4A68-A545-FB3F3D3A7521}" presName="spNode" presStyleCnt="0"/>
      <dgm:spPr/>
    </dgm:pt>
    <dgm:pt modelId="{AFBC7812-CB55-4AA6-BB73-D988A43C4D16}" type="pres">
      <dgm:prSet presAssocID="{85510EBC-6504-4E83-A776-2FDF7611033E}" presName="sibTrans" presStyleLbl="sibTrans1D1" presStyleIdx="3" presStyleCnt="5"/>
      <dgm:spPr/>
      <dgm:t>
        <a:bodyPr/>
        <a:lstStyle/>
        <a:p>
          <a:endParaRPr lang="en-IE"/>
        </a:p>
      </dgm:t>
    </dgm:pt>
    <dgm:pt modelId="{7527E5F9-7ABE-4FB6-A365-3D06868A0177}" type="pres">
      <dgm:prSet presAssocID="{A2C6FC2B-A925-464E-B5C4-E1383FBC08DF}" presName="node" presStyleLbl="node1" presStyleIdx="4" presStyleCnt="5" custRadScaleRad="97352" custRadScaleInc="-610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BB47A6C-5AC2-43AD-9B5E-1321576E61E3}" type="pres">
      <dgm:prSet presAssocID="{A2C6FC2B-A925-464E-B5C4-E1383FBC08DF}" presName="spNode" presStyleCnt="0"/>
      <dgm:spPr/>
    </dgm:pt>
    <dgm:pt modelId="{3C1FEA6F-DC91-40C5-9DAF-4D0051B41A25}" type="pres">
      <dgm:prSet presAssocID="{04E95BB8-DFBE-491A-9CAC-10DB6A8578ED}" presName="sibTrans" presStyleLbl="sibTrans1D1" presStyleIdx="4" presStyleCnt="5"/>
      <dgm:spPr/>
      <dgm:t>
        <a:bodyPr/>
        <a:lstStyle/>
        <a:p>
          <a:endParaRPr lang="en-IE"/>
        </a:p>
      </dgm:t>
    </dgm:pt>
  </dgm:ptLst>
  <dgm:cxnLst>
    <dgm:cxn modelId="{07CCED4F-3C12-4C9E-AC0A-D55E93DC9FF1}" type="presOf" srcId="{2B23009E-D31C-4727-AFB9-DF0FB31D9D9A}" destId="{979CA8B0-6E40-46A3-B3AC-D0A071E16BA2}" srcOrd="0" destOrd="0" presId="urn:microsoft.com/office/officeart/2005/8/layout/cycle5"/>
    <dgm:cxn modelId="{A3A59CF3-38D4-4D7C-9671-654664AA2098}" srcId="{2DDC5B04-F66B-4BEC-AA6B-B8F43BF27290}" destId="{A2C6FC2B-A925-464E-B5C4-E1383FBC08DF}" srcOrd="4" destOrd="0" parTransId="{B8C4E772-023A-4545-9991-43BA50EED88B}" sibTransId="{04E95BB8-DFBE-491A-9CAC-10DB6A8578ED}"/>
    <dgm:cxn modelId="{3EE9F47F-16ED-4B1F-BAE8-C18AD392D54A}" type="presOf" srcId="{9E444309-92F5-4293-971E-6E29F963A655}" destId="{9338C6C3-1EF6-4464-8F11-D84D056AC476}" srcOrd="0" destOrd="0" presId="urn:microsoft.com/office/officeart/2005/8/layout/cycle5"/>
    <dgm:cxn modelId="{0CB1EDA7-26B3-42A6-AA0D-9BD2FA70AAF5}" type="presOf" srcId="{25BB5DB4-DF24-4675-B98C-342E17217F34}" destId="{E9369AA8-4F6F-48C2-980E-E866DAA206FF}" srcOrd="0" destOrd="0" presId="urn:microsoft.com/office/officeart/2005/8/layout/cycle5"/>
    <dgm:cxn modelId="{B53A882F-9828-4942-BC95-B8EEADC4E3C0}" type="presOf" srcId="{A2C6FC2B-A925-464E-B5C4-E1383FBC08DF}" destId="{7527E5F9-7ABE-4FB6-A365-3D06868A0177}" srcOrd="0" destOrd="0" presId="urn:microsoft.com/office/officeart/2005/8/layout/cycle5"/>
    <dgm:cxn modelId="{575F2A41-A1A8-49F8-999E-701BFC147DEC}" type="presOf" srcId="{16F346C2-4B9A-44FD-AA05-0DF4CAEE40C8}" destId="{1266746D-CA6E-4FC7-859C-0D3FD37EA6D6}" srcOrd="0" destOrd="0" presId="urn:microsoft.com/office/officeart/2005/8/layout/cycle5"/>
    <dgm:cxn modelId="{7C2EF4DE-6CC4-4D9B-9541-408116B1C05B}" srcId="{2DDC5B04-F66B-4BEC-AA6B-B8F43BF27290}" destId="{2B23009E-D31C-4727-AFB9-DF0FB31D9D9A}" srcOrd="1" destOrd="0" parTransId="{67B910F1-068F-49BB-9148-39B504A44089}" sibTransId="{1DA1337B-D5BA-488C-9899-C96E0617565D}"/>
    <dgm:cxn modelId="{17F2A80E-BD77-4B62-883A-1610871E88C0}" type="presOf" srcId="{04E95BB8-DFBE-491A-9CAC-10DB6A8578ED}" destId="{3C1FEA6F-DC91-40C5-9DAF-4D0051B41A25}" srcOrd="0" destOrd="0" presId="urn:microsoft.com/office/officeart/2005/8/layout/cycle5"/>
    <dgm:cxn modelId="{297A3A4B-B5B3-4B13-96E9-D125F677CE36}" type="presOf" srcId="{A3456FAD-8FC0-4A68-A545-FB3F3D3A7521}" destId="{226CC159-0645-45E3-B5E3-0F1A2DD78ABD}" srcOrd="0" destOrd="0" presId="urn:microsoft.com/office/officeart/2005/8/layout/cycle5"/>
    <dgm:cxn modelId="{5C747ACD-4482-4C23-B097-C7262EBE87CE}" srcId="{2DDC5B04-F66B-4BEC-AA6B-B8F43BF27290}" destId="{A3456FAD-8FC0-4A68-A545-FB3F3D3A7521}" srcOrd="3" destOrd="0" parTransId="{30DB016F-7672-4F75-867C-DB5E3E708FAE}" sibTransId="{85510EBC-6504-4E83-A776-2FDF7611033E}"/>
    <dgm:cxn modelId="{6E44D2E6-6E4C-46E2-BE35-2B4E925C7340}" srcId="{2DDC5B04-F66B-4BEC-AA6B-B8F43BF27290}" destId="{9E444309-92F5-4293-971E-6E29F963A655}" srcOrd="2" destOrd="0" parTransId="{E8AB2E53-A05B-44A8-8D24-718A3188C324}" sibTransId="{16F346C2-4B9A-44FD-AA05-0DF4CAEE40C8}"/>
    <dgm:cxn modelId="{C4819A50-352F-4766-AFA8-B28AEDA75F20}" srcId="{2DDC5B04-F66B-4BEC-AA6B-B8F43BF27290}" destId="{AC7AD712-7CEB-46F2-BC0F-02F1EA7BE155}" srcOrd="0" destOrd="0" parTransId="{1675799D-21D8-4260-896F-01EAD6718F21}" sibTransId="{25BB5DB4-DF24-4675-B98C-342E17217F34}"/>
    <dgm:cxn modelId="{60E39F1F-F370-47E2-9545-7FB78373D07B}" type="presOf" srcId="{AC7AD712-7CEB-46F2-BC0F-02F1EA7BE155}" destId="{4F24A697-2CDD-4213-90DF-584C9ADAAC67}" srcOrd="0" destOrd="0" presId="urn:microsoft.com/office/officeart/2005/8/layout/cycle5"/>
    <dgm:cxn modelId="{39EFBBF5-2012-4495-B153-EA7A425CCDC0}" type="presOf" srcId="{1DA1337B-D5BA-488C-9899-C96E0617565D}" destId="{3B592531-A99A-4202-BD87-5F77D8C53C79}" srcOrd="0" destOrd="0" presId="urn:microsoft.com/office/officeart/2005/8/layout/cycle5"/>
    <dgm:cxn modelId="{215F902E-813A-4206-B8C9-14855C46B185}" type="presOf" srcId="{85510EBC-6504-4E83-A776-2FDF7611033E}" destId="{AFBC7812-CB55-4AA6-BB73-D988A43C4D16}" srcOrd="0" destOrd="0" presId="urn:microsoft.com/office/officeart/2005/8/layout/cycle5"/>
    <dgm:cxn modelId="{F49E2490-3E64-4776-B1D0-E8DA2140D881}" type="presOf" srcId="{2DDC5B04-F66B-4BEC-AA6B-B8F43BF27290}" destId="{F9B9EA7A-8E26-459E-A830-4FA25EC18EEC}" srcOrd="0" destOrd="0" presId="urn:microsoft.com/office/officeart/2005/8/layout/cycle5"/>
    <dgm:cxn modelId="{B4ED9D21-0833-466C-810E-41E3C2B25065}" type="presParOf" srcId="{F9B9EA7A-8E26-459E-A830-4FA25EC18EEC}" destId="{4F24A697-2CDD-4213-90DF-584C9ADAAC67}" srcOrd="0" destOrd="0" presId="urn:microsoft.com/office/officeart/2005/8/layout/cycle5"/>
    <dgm:cxn modelId="{837D7078-84C3-4570-839F-8E7EB6D59018}" type="presParOf" srcId="{F9B9EA7A-8E26-459E-A830-4FA25EC18EEC}" destId="{0A97D5B8-8710-45F0-980D-D98E223BACF4}" srcOrd="1" destOrd="0" presId="urn:microsoft.com/office/officeart/2005/8/layout/cycle5"/>
    <dgm:cxn modelId="{1B4F55D6-552E-4701-B045-842D8CE12EF6}" type="presParOf" srcId="{F9B9EA7A-8E26-459E-A830-4FA25EC18EEC}" destId="{E9369AA8-4F6F-48C2-980E-E866DAA206FF}" srcOrd="2" destOrd="0" presId="urn:microsoft.com/office/officeart/2005/8/layout/cycle5"/>
    <dgm:cxn modelId="{1C93D4A3-A470-435C-AFF1-89A929A4227A}" type="presParOf" srcId="{F9B9EA7A-8E26-459E-A830-4FA25EC18EEC}" destId="{979CA8B0-6E40-46A3-B3AC-D0A071E16BA2}" srcOrd="3" destOrd="0" presId="urn:microsoft.com/office/officeart/2005/8/layout/cycle5"/>
    <dgm:cxn modelId="{563FD5B1-6FB3-4D7F-95B7-D7E7A3692574}" type="presParOf" srcId="{F9B9EA7A-8E26-459E-A830-4FA25EC18EEC}" destId="{3451EBEB-F064-4C47-8940-13BF3E3B57D4}" srcOrd="4" destOrd="0" presId="urn:microsoft.com/office/officeart/2005/8/layout/cycle5"/>
    <dgm:cxn modelId="{8915BC16-F2BC-48E8-BC63-1BAAC3FEA866}" type="presParOf" srcId="{F9B9EA7A-8E26-459E-A830-4FA25EC18EEC}" destId="{3B592531-A99A-4202-BD87-5F77D8C53C79}" srcOrd="5" destOrd="0" presId="urn:microsoft.com/office/officeart/2005/8/layout/cycle5"/>
    <dgm:cxn modelId="{77898C86-571B-4D97-A1D2-A3D22C8BEDA2}" type="presParOf" srcId="{F9B9EA7A-8E26-459E-A830-4FA25EC18EEC}" destId="{9338C6C3-1EF6-4464-8F11-D84D056AC476}" srcOrd="6" destOrd="0" presId="urn:microsoft.com/office/officeart/2005/8/layout/cycle5"/>
    <dgm:cxn modelId="{73716596-14D3-4049-8972-68A7AE6D7D28}" type="presParOf" srcId="{F9B9EA7A-8E26-459E-A830-4FA25EC18EEC}" destId="{D5E78788-3301-416D-A3D3-746248014CD7}" srcOrd="7" destOrd="0" presId="urn:microsoft.com/office/officeart/2005/8/layout/cycle5"/>
    <dgm:cxn modelId="{E712A317-BDB0-47BC-B599-9E6AA89AEC36}" type="presParOf" srcId="{F9B9EA7A-8E26-459E-A830-4FA25EC18EEC}" destId="{1266746D-CA6E-4FC7-859C-0D3FD37EA6D6}" srcOrd="8" destOrd="0" presId="urn:microsoft.com/office/officeart/2005/8/layout/cycle5"/>
    <dgm:cxn modelId="{E65BC974-3E99-4D75-9A1B-CB8A44209444}" type="presParOf" srcId="{F9B9EA7A-8E26-459E-A830-4FA25EC18EEC}" destId="{226CC159-0645-45E3-B5E3-0F1A2DD78ABD}" srcOrd="9" destOrd="0" presId="urn:microsoft.com/office/officeart/2005/8/layout/cycle5"/>
    <dgm:cxn modelId="{66B06905-8740-41A9-87AB-CD5B0D16B262}" type="presParOf" srcId="{F9B9EA7A-8E26-459E-A830-4FA25EC18EEC}" destId="{F2AB66BA-FD40-43C8-806B-A80C235CEE49}" srcOrd="10" destOrd="0" presId="urn:microsoft.com/office/officeart/2005/8/layout/cycle5"/>
    <dgm:cxn modelId="{E7E1F5DB-3587-4065-83E7-26BCE9167C50}" type="presParOf" srcId="{F9B9EA7A-8E26-459E-A830-4FA25EC18EEC}" destId="{AFBC7812-CB55-4AA6-BB73-D988A43C4D16}" srcOrd="11" destOrd="0" presId="urn:microsoft.com/office/officeart/2005/8/layout/cycle5"/>
    <dgm:cxn modelId="{56B6687F-96AB-4CA1-AC3D-17A7E83B56BA}" type="presParOf" srcId="{F9B9EA7A-8E26-459E-A830-4FA25EC18EEC}" destId="{7527E5F9-7ABE-4FB6-A365-3D06868A0177}" srcOrd="12" destOrd="0" presId="urn:microsoft.com/office/officeart/2005/8/layout/cycle5"/>
    <dgm:cxn modelId="{A8C16C5E-7FB6-4521-9CED-7BB31910393E}" type="presParOf" srcId="{F9B9EA7A-8E26-459E-A830-4FA25EC18EEC}" destId="{6BB47A6C-5AC2-43AD-9B5E-1321576E61E3}" srcOrd="13" destOrd="0" presId="urn:microsoft.com/office/officeart/2005/8/layout/cycle5"/>
    <dgm:cxn modelId="{4C1F5F3D-918C-47F8-86D4-71BF34B0909D}" type="presParOf" srcId="{F9B9EA7A-8E26-459E-A830-4FA25EC18EEC}" destId="{3C1FEA6F-DC91-40C5-9DAF-4D0051B41A2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B65D18-DED8-4F51-8752-8BD7DFB4647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468E23-8C86-4B26-A2BD-29AEBC0A1302}">
      <dgm:prSet phldrT="[Text]" custT="1"/>
      <dgm:spPr>
        <a:solidFill>
          <a:schemeClr val="tx2">
            <a:lumMod val="20000"/>
            <a:lumOff val="80000"/>
          </a:schemeClr>
        </a:solidFill>
        <a:ln w="635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IE" sz="1050" b="1" i="1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100 </a:t>
          </a:r>
          <a:r>
            <a:rPr lang="en-IE" sz="1050" b="1" i="1" dirty="0" err="1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Mbit</a:t>
          </a:r>
          <a:r>
            <a:rPr lang="en-IE" sz="1050" b="1" i="1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/s</a:t>
          </a:r>
          <a:endParaRPr lang="en-IE" sz="1050" b="1" i="1" dirty="0">
            <a:solidFill>
              <a:schemeClr val="accent1">
                <a:lumMod val="50000"/>
              </a:schemeClr>
            </a:solidFill>
            <a:latin typeface="Verdana" pitchFamily="34" charset="0"/>
          </a:endParaRPr>
        </a:p>
      </dgm:t>
    </dgm:pt>
    <dgm:pt modelId="{2E89B644-5D35-472F-9663-EFBC8F93AEAF}" type="parTrans" cxnId="{ABEFF167-15DB-421B-84B3-B3AFC22650C6}">
      <dgm:prSet/>
      <dgm:spPr/>
      <dgm:t>
        <a:bodyPr/>
        <a:lstStyle/>
        <a:p>
          <a:endParaRPr lang="en-IE"/>
        </a:p>
      </dgm:t>
    </dgm:pt>
    <dgm:pt modelId="{D23E58BB-1FFE-4A03-BBC1-3AB85BB8A858}" type="sibTrans" cxnId="{ABEFF167-15DB-421B-84B3-B3AFC22650C6}">
      <dgm:prSet/>
      <dgm:spPr/>
      <dgm:t>
        <a:bodyPr/>
        <a:lstStyle/>
        <a:p>
          <a:endParaRPr lang="en-IE"/>
        </a:p>
      </dgm:t>
    </dgm:pt>
    <dgm:pt modelId="{841557C0-5A72-4C77-9120-60B5EE675113}">
      <dgm:prSet phldrT="[Text]" custT="1"/>
      <dgm:spPr>
        <a:solidFill>
          <a:schemeClr val="accent1">
            <a:lumMod val="60000"/>
            <a:lumOff val="40000"/>
          </a:schemeClr>
        </a:solidFill>
        <a:ln w="635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IE" sz="1050" b="1" i="1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1 </a:t>
          </a:r>
          <a:r>
            <a:rPr lang="en-IE" sz="1050" b="1" i="1" dirty="0" err="1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Gbit</a:t>
          </a:r>
          <a:r>
            <a:rPr lang="en-IE" sz="1050" b="1" i="1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/s</a:t>
          </a:r>
          <a:endParaRPr lang="en-IE" sz="1050" b="1" i="1" dirty="0">
            <a:solidFill>
              <a:schemeClr val="accent1">
                <a:lumMod val="50000"/>
              </a:schemeClr>
            </a:solidFill>
            <a:latin typeface="Verdana" pitchFamily="34" charset="0"/>
          </a:endParaRPr>
        </a:p>
      </dgm:t>
    </dgm:pt>
    <dgm:pt modelId="{F5D9A1AA-F13D-452D-8EBD-4CE196801A1F}" type="parTrans" cxnId="{1DDA7077-C0AB-4EED-BB84-BE5E813FF80F}">
      <dgm:prSet/>
      <dgm:spPr/>
      <dgm:t>
        <a:bodyPr/>
        <a:lstStyle/>
        <a:p>
          <a:endParaRPr lang="en-IE"/>
        </a:p>
      </dgm:t>
    </dgm:pt>
    <dgm:pt modelId="{69DC0F1B-AD49-498D-AEDB-2D76F9B44C7F}" type="sibTrans" cxnId="{1DDA7077-C0AB-4EED-BB84-BE5E813FF80F}">
      <dgm:prSet/>
      <dgm:spPr/>
      <dgm:t>
        <a:bodyPr/>
        <a:lstStyle/>
        <a:p>
          <a:endParaRPr lang="en-IE"/>
        </a:p>
      </dgm:t>
    </dgm:pt>
    <dgm:pt modelId="{7029214C-0524-437C-BBD8-927541E70E35}">
      <dgm:prSet phldrT="[Text]" custT="1"/>
      <dgm:spPr>
        <a:solidFill>
          <a:schemeClr val="accent1">
            <a:lumMod val="75000"/>
          </a:schemeClr>
        </a:solidFill>
        <a:ln w="635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IE" sz="1050" b="1" i="1" dirty="0" smtClean="0">
              <a:solidFill>
                <a:schemeClr val="bg1"/>
              </a:solidFill>
              <a:latin typeface="Verdana" pitchFamily="34" charset="0"/>
            </a:rPr>
            <a:t>10 </a:t>
          </a:r>
          <a:r>
            <a:rPr lang="en-IE" sz="1050" b="1" i="1" dirty="0" err="1" smtClean="0">
              <a:solidFill>
                <a:schemeClr val="bg1"/>
              </a:solidFill>
              <a:latin typeface="Verdana" pitchFamily="34" charset="0"/>
            </a:rPr>
            <a:t>Gbit</a:t>
          </a:r>
          <a:r>
            <a:rPr lang="en-IE" sz="1050" b="1" i="1" dirty="0" smtClean="0">
              <a:solidFill>
                <a:schemeClr val="bg1"/>
              </a:solidFill>
              <a:latin typeface="Verdana" pitchFamily="34" charset="0"/>
            </a:rPr>
            <a:t>/s</a:t>
          </a:r>
          <a:endParaRPr lang="en-IE" sz="1050" b="1" i="1" dirty="0">
            <a:solidFill>
              <a:schemeClr val="bg1"/>
            </a:solidFill>
            <a:latin typeface="Verdana" pitchFamily="34" charset="0"/>
          </a:endParaRPr>
        </a:p>
      </dgm:t>
    </dgm:pt>
    <dgm:pt modelId="{F30A2C0A-7A3E-4858-83DA-F5D0EF436A5F}" type="parTrans" cxnId="{26953DA3-B8EB-4A87-9D06-9D1D9CACCFB7}">
      <dgm:prSet/>
      <dgm:spPr/>
      <dgm:t>
        <a:bodyPr/>
        <a:lstStyle/>
        <a:p>
          <a:endParaRPr lang="en-IE"/>
        </a:p>
      </dgm:t>
    </dgm:pt>
    <dgm:pt modelId="{367D4FBD-1E03-4B04-83F9-3146D3C975E0}" type="sibTrans" cxnId="{26953DA3-B8EB-4A87-9D06-9D1D9CACCFB7}">
      <dgm:prSet/>
      <dgm:spPr/>
      <dgm:t>
        <a:bodyPr/>
        <a:lstStyle/>
        <a:p>
          <a:endParaRPr lang="en-IE"/>
        </a:p>
      </dgm:t>
    </dgm:pt>
    <dgm:pt modelId="{406DF795-EDD7-4C47-B742-2B9E8E02B360}">
      <dgm:prSet phldrT="[Text]" custT="1"/>
      <dgm:spPr>
        <a:solidFill>
          <a:schemeClr val="tx2"/>
        </a:solidFill>
        <a:ln w="635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n-IE" sz="1050" b="1" i="1" dirty="0" smtClean="0">
              <a:latin typeface="Verdana" pitchFamily="34" charset="0"/>
            </a:rPr>
            <a:t>Global Reach</a:t>
          </a:r>
          <a:endParaRPr lang="en-IE" sz="1050" b="1" i="1" dirty="0">
            <a:latin typeface="Verdana" pitchFamily="34" charset="0"/>
          </a:endParaRPr>
        </a:p>
      </dgm:t>
    </dgm:pt>
    <dgm:pt modelId="{BC519560-800A-453B-8341-E5868F8092D7}" type="parTrans" cxnId="{4A29B200-E017-411F-85E8-0B1C3A412AF8}">
      <dgm:prSet/>
      <dgm:spPr/>
      <dgm:t>
        <a:bodyPr/>
        <a:lstStyle/>
        <a:p>
          <a:endParaRPr lang="en-IE"/>
        </a:p>
      </dgm:t>
    </dgm:pt>
    <dgm:pt modelId="{312D9AFB-7BA5-471B-9124-D2F92141D07A}" type="sibTrans" cxnId="{4A29B200-E017-411F-85E8-0B1C3A412AF8}">
      <dgm:prSet/>
      <dgm:spPr/>
      <dgm:t>
        <a:bodyPr/>
        <a:lstStyle/>
        <a:p>
          <a:endParaRPr lang="en-IE"/>
        </a:p>
      </dgm:t>
    </dgm:pt>
    <dgm:pt modelId="{E38095D5-59B7-4ED4-A721-6358D1E2162F}" type="pres">
      <dgm:prSet presAssocID="{89B65D18-DED8-4F51-8752-8BD7DFB46473}" presName="Name0" presStyleCnt="0">
        <dgm:presLayoutVars>
          <dgm:dir/>
          <dgm:animLvl val="lvl"/>
          <dgm:resizeHandles val="exact"/>
        </dgm:presLayoutVars>
      </dgm:prSet>
      <dgm:spPr/>
    </dgm:pt>
    <dgm:pt modelId="{9DF98049-83CC-43CE-9D76-CAD598397AA8}" type="pres">
      <dgm:prSet presAssocID="{27468E23-8C86-4B26-A2BD-29AEBC0A130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2F1E2E9-229C-48D0-9F26-46FF36819027}" type="pres">
      <dgm:prSet presAssocID="{D23E58BB-1FFE-4A03-BBC1-3AB85BB8A858}" presName="parTxOnlySpace" presStyleCnt="0"/>
      <dgm:spPr/>
    </dgm:pt>
    <dgm:pt modelId="{5D943377-B0E5-474F-863A-1E74EEBE49D9}" type="pres">
      <dgm:prSet presAssocID="{841557C0-5A72-4C77-9120-60B5EE675113}" presName="parTxOnly" presStyleLbl="node1" presStyleIdx="1" presStyleCnt="4" custLinFactNeighborX="-39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05EB20B-91CE-42C3-9CE3-B3C74344BFCC}" type="pres">
      <dgm:prSet presAssocID="{69DC0F1B-AD49-498D-AEDB-2D76F9B44C7F}" presName="parTxOnlySpace" presStyleCnt="0"/>
      <dgm:spPr/>
    </dgm:pt>
    <dgm:pt modelId="{D5A7C737-C93C-4F8A-A0BF-0CFBF1736AEC}" type="pres">
      <dgm:prSet presAssocID="{7029214C-0524-437C-BBD8-927541E70E3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F049F63-EBD6-4843-8DED-B9215B93974A}" type="pres">
      <dgm:prSet presAssocID="{367D4FBD-1E03-4B04-83F9-3146D3C975E0}" presName="parTxOnlySpace" presStyleCnt="0"/>
      <dgm:spPr/>
    </dgm:pt>
    <dgm:pt modelId="{6267FD09-FFFA-41FA-A8B8-11B7396B8A07}" type="pres">
      <dgm:prSet presAssocID="{406DF795-EDD7-4C47-B742-2B9E8E02B360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4A29B200-E017-411F-85E8-0B1C3A412AF8}" srcId="{89B65D18-DED8-4F51-8752-8BD7DFB46473}" destId="{406DF795-EDD7-4C47-B742-2B9E8E02B360}" srcOrd="3" destOrd="0" parTransId="{BC519560-800A-453B-8341-E5868F8092D7}" sibTransId="{312D9AFB-7BA5-471B-9124-D2F92141D07A}"/>
    <dgm:cxn modelId="{1DDA7077-C0AB-4EED-BB84-BE5E813FF80F}" srcId="{89B65D18-DED8-4F51-8752-8BD7DFB46473}" destId="{841557C0-5A72-4C77-9120-60B5EE675113}" srcOrd="1" destOrd="0" parTransId="{F5D9A1AA-F13D-452D-8EBD-4CE196801A1F}" sibTransId="{69DC0F1B-AD49-498D-AEDB-2D76F9B44C7F}"/>
    <dgm:cxn modelId="{ABEFF167-15DB-421B-84B3-B3AFC22650C6}" srcId="{89B65D18-DED8-4F51-8752-8BD7DFB46473}" destId="{27468E23-8C86-4B26-A2BD-29AEBC0A1302}" srcOrd="0" destOrd="0" parTransId="{2E89B644-5D35-472F-9663-EFBC8F93AEAF}" sibTransId="{D23E58BB-1FFE-4A03-BBC1-3AB85BB8A858}"/>
    <dgm:cxn modelId="{3C415E31-9610-46C9-8F7B-1758FA0D848F}" type="presOf" srcId="{27468E23-8C86-4B26-A2BD-29AEBC0A1302}" destId="{9DF98049-83CC-43CE-9D76-CAD598397AA8}" srcOrd="0" destOrd="0" presId="urn:microsoft.com/office/officeart/2005/8/layout/chevron1"/>
    <dgm:cxn modelId="{99154D38-8EAD-4BFA-8E76-634E5881D235}" type="presOf" srcId="{7029214C-0524-437C-BBD8-927541E70E35}" destId="{D5A7C737-C93C-4F8A-A0BF-0CFBF1736AEC}" srcOrd="0" destOrd="0" presId="urn:microsoft.com/office/officeart/2005/8/layout/chevron1"/>
    <dgm:cxn modelId="{40D6B3C1-7DBE-4F4D-AD86-9641C920FEB0}" type="presOf" srcId="{841557C0-5A72-4C77-9120-60B5EE675113}" destId="{5D943377-B0E5-474F-863A-1E74EEBE49D9}" srcOrd="0" destOrd="0" presId="urn:microsoft.com/office/officeart/2005/8/layout/chevron1"/>
    <dgm:cxn modelId="{377C89F6-970C-4073-947F-AA29443B63FF}" type="presOf" srcId="{406DF795-EDD7-4C47-B742-2B9E8E02B360}" destId="{6267FD09-FFFA-41FA-A8B8-11B7396B8A07}" srcOrd="0" destOrd="0" presId="urn:microsoft.com/office/officeart/2005/8/layout/chevron1"/>
    <dgm:cxn modelId="{3FA9138F-72D0-4D37-BE27-68B8F6F41EFE}" type="presOf" srcId="{89B65D18-DED8-4F51-8752-8BD7DFB46473}" destId="{E38095D5-59B7-4ED4-A721-6358D1E2162F}" srcOrd="0" destOrd="0" presId="urn:microsoft.com/office/officeart/2005/8/layout/chevron1"/>
    <dgm:cxn modelId="{26953DA3-B8EB-4A87-9D06-9D1D9CACCFB7}" srcId="{89B65D18-DED8-4F51-8752-8BD7DFB46473}" destId="{7029214C-0524-437C-BBD8-927541E70E35}" srcOrd="2" destOrd="0" parTransId="{F30A2C0A-7A3E-4858-83DA-F5D0EF436A5F}" sibTransId="{367D4FBD-1E03-4B04-83F9-3146D3C975E0}"/>
    <dgm:cxn modelId="{7434EEDC-195E-4720-BC96-7787E070B6E3}" type="presParOf" srcId="{E38095D5-59B7-4ED4-A721-6358D1E2162F}" destId="{9DF98049-83CC-43CE-9D76-CAD598397AA8}" srcOrd="0" destOrd="0" presId="urn:microsoft.com/office/officeart/2005/8/layout/chevron1"/>
    <dgm:cxn modelId="{58DA31CB-4E6B-438C-9839-18B325A6AF23}" type="presParOf" srcId="{E38095D5-59B7-4ED4-A721-6358D1E2162F}" destId="{72F1E2E9-229C-48D0-9F26-46FF36819027}" srcOrd="1" destOrd="0" presId="urn:microsoft.com/office/officeart/2005/8/layout/chevron1"/>
    <dgm:cxn modelId="{247994B2-40FC-4915-AFE6-2DD0246FB7EF}" type="presParOf" srcId="{E38095D5-59B7-4ED4-A721-6358D1E2162F}" destId="{5D943377-B0E5-474F-863A-1E74EEBE49D9}" srcOrd="2" destOrd="0" presId="urn:microsoft.com/office/officeart/2005/8/layout/chevron1"/>
    <dgm:cxn modelId="{648D7AA8-FE6F-42B1-9BF7-8196892DCE3A}" type="presParOf" srcId="{E38095D5-59B7-4ED4-A721-6358D1E2162F}" destId="{E05EB20B-91CE-42C3-9CE3-B3C74344BFCC}" srcOrd="3" destOrd="0" presId="urn:microsoft.com/office/officeart/2005/8/layout/chevron1"/>
    <dgm:cxn modelId="{67DD5E28-9254-4E3F-B595-8A4230DB1C71}" type="presParOf" srcId="{E38095D5-59B7-4ED4-A721-6358D1E2162F}" destId="{D5A7C737-C93C-4F8A-A0BF-0CFBF1736AEC}" srcOrd="4" destOrd="0" presId="urn:microsoft.com/office/officeart/2005/8/layout/chevron1"/>
    <dgm:cxn modelId="{0A3CCFC8-5148-4E09-BC25-822F92D0F0BA}" type="presParOf" srcId="{E38095D5-59B7-4ED4-A721-6358D1E2162F}" destId="{6F049F63-EBD6-4843-8DED-B9215B93974A}" srcOrd="5" destOrd="0" presId="urn:microsoft.com/office/officeart/2005/8/layout/chevron1"/>
    <dgm:cxn modelId="{8B3C2BF9-4133-4BAA-83A8-53A8EB814840}" type="presParOf" srcId="{E38095D5-59B7-4ED4-A721-6358D1E2162F}" destId="{6267FD09-FFFA-41FA-A8B8-11B7396B8A0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B65D18-DED8-4F51-8752-8BD7DFB4647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468E23-8C86-4B26-A2BD-29AEBC0A1302}">
      <dgm:prSet phldrT="[Text]" custT="1"/>
      <dgm:spPr>
        <a:solidFill>
          <a:schemeClr val="tx2">
            <a:lumMod val="75000"/>
          </a:schemeClr>
        </a:solidFill>
        <a:ln cmpd="dbl">
          <a:solidFill>
            <a:schemeClr val="bg1"/>
          </a:solidFill>
        </a:ln>
      </dgm:spPr>
      <dgm:t>
        <a:bodyPr/>
        <a:lstStyle/>
        <a:p>
          <a:r>
            <a:rPr lang="en-IE" sz="1200" i="0" dirty="0" smtClean="0">
              <a:latin typeface="Verdana" pitchFamily="34" charset="0"/>
            </a:rPr>
            <a:t>Learning</a:t>
          </a:r>
          <a:endParaRPr lang="en-IE" sz="1200" i="0" dirty="0">
            <a:latin typeface="Verdana" pitchFamily="34" charset="0"/>
          </a:endParaRPr>
        </a:p>
      </dgm:t>
    </dgm:pt>
    <dgm:pt modelId="{2E89B644-5D35-472F-9663-EFBC8F93AEAF}" type="parTrans" cxnId="{ABEFF167-15DB-421B-84B3-B3AFC22650C6}">
      <dgm:prSet/>
      <dgm:spPr/>
      <dgm:t>
        <a:bodyPr/>
        <a:lstStyle/>
        <a:p>
          <a:endParaRPr lang="en-IE"/>
        </a:p>
      </dgm:t>
    </dgm:pt>
    <dgm:pt modelId="{D23E58BB-1FFE-4A03-BBC1-3AB85BB8A858}" type="sibTrans" cxnId="{ABEFF167-15DB-421B-84B3-B3AFC22650C6}">
      <dgm:prSet/>
      <dgm:spPr/>
      <dgm:t>
        <a:bodyPr/>
        <a:lstStyle/>
        <a:p>
          <a:endParaRPr lang="en-IE"/>
        </a:p>
      </dgm:t>
    </dgm:pt>
    <dgm:pt modelId="{841557C0-5A72-4C77-9120-60B5EE675113}">
      <dgm:prSet phldrT="[Text]" custT="1"/>
      <dgm:spPr>
        <a:solidFill>
          <a:schemeClr val="tx2">
            <a:lumMod val="75000"/>
          </a:schemeClr>
        </a:solidFill>
        <a:ln cmpd="dbl">
          <a:solidFill>
            <a:schemeClr val="bg1"/>
          </a:solidFill>
        </a:ln>
      </dgm:spPr>
      <dgm:t>
        <a:bodyPr/>
        <a:lstStyle/>
        <a:p>
          <a:r>
            <a:rPr lang="en-IE" sz="1200" b="0" i="0" dirty="0" smtClean="0">
              <a:latin typeface="Verdana" pitchFamily="34" charset="0"/>
            </a:rPr>
            <a:t>Collaboration</a:t>
          </a:r>
          <a:endParaRPr lang="en-IE" sz="1200" b="0" i="0" dirty="0">
            <a:latin typeface="Verdana" pitchFamily="34" charset="0"/>
          </a:endParaRPr>
        </a:p>
      </dgm:t>
    </dgm:pt>
    <dgm:pt modelId="{F5D9A1AA-F13D-452D-8EBD-4CE196801A1F}" type="parTrans" cxnId="{1DDA7077-C0AB-4EED-BB84-BE5E813FF80F}">
      <dgm:prSet/>
      <dgm:spPr/>
      <dgm:t>
        <a:bodyPr/>
        <a:lstStyle/>
        <a:p>
          <a:endParaRPr lang="en-IE"/>
        </a:p>
      </dgm:t>
    </dgm:pt>
    <dgm:pt modelId="{69DC0F1B-AD49-498D-AEDB-2D76F9B44C7F}" type="sibTrans" cxnId="{1DDA7077-C0AB-4EED-BB84-BE5E813FF80F}">
      <dgm:prSet/>
      <dgm:spPr/>
      <dgm:t>
        <a:bodyPr/>
        <a:lstStyle/>
        <a:p>
          <a:endParaRPr lang="en-IE"/>
        </a:p>
      </dgm:t>
    </dgm:pt>
    <dgm:pt modelId="{7029214C-0524-437C-BBD8-927541E70E35}">
      <dgm:prSet phldrT="[Text]" custT="1"/>
      <dgm:spPr>
        <a:solidFill>
          <a:schemeClr val="tx2">
            <a:lumMod val="75000"/>
          </a:schemeClr>
        </a:solidFill>
        <a:ln cmpd="dbl">
          <a:solidFill>
            <a:schemeClr val="bg1"/>
          </a:solidFill>
        </a:ln>
      </dgm:spPr>
      <dgm:t>
        <a:bodyPr/>
        <a:lstStyle/>
        <a:p>
          <a:r>
            <a:rPr lang="en-IE" sz="1200" i="0" dirty="0" smtClean="0">
              <a:latin typeface="Verdana" pitchFamily="34" charset="0"/>
            </a:rPr>
            <a:t>Research</a:t>
          </a:r>
          <a:endParaRPr lang="en-IE" sz="1200" i="0" dirty="0">
            <a:latin typeface="Verdana" pitchFamily="34" charset="0"/>
          </a:endParaRPr>
        </a:p>
      </dgm:t>
    </dgm:pt>
    <dgm:pt modelId="{F30A2C0A-7A3E-4858-83DA-F5D0EF436A5F}" type="parTrans" cxnId="{26953DA3-B8EB-4A87-9D06-9D1D9CACCFB7}">
      <dgm:prSet/>
      <dgm:spPr/>
      <dgm:t>
        <a:bodyPr/>
        <a:lstStyle/>
        <a:p>
          <a:endParaRPr lang="en-IE"/>
        </a:p>
      </dgm:t>
    </dgm:pt>
    <dgm:pt modelId="{367D4FBD-1E03-4B04-83F9-3146D3C975E0}" type="sibTrans" cxnId="{26953DA3-B8EB-4A87-9D06-9D1D9CACCFB7}">
      <dgm:prSet/>
      <dgm:spPr/>
      <dgm:t>
        <a:bodyPr/>
        <a:lstStyle/>
        <a:p>
          <a:endParaRPr lang="en-IE"/>
        </a:p>
      </dgm:t>
    </dgm:pt>
    <dgm:pt modelId="{406DF795-EDD7-4C47-B742-2B9E8E02B360}">
      <dgm:prSet phldrT="[Text]" custT="1"/>
      <dgm:spPr>
        <a:solidFill>
          <a:schemeClr val="tx2">
            <a:lumMod val="75000"/>
          </a:schemeClr>
        </a:solidFill>
        <a:ln cmpd="dbl">
          <a:solidFill>
            <a:schemeClr val="bg1"/>
          </a:solidFill>
        </a:ln>
      </dgm:spPr>
      <dgm:t>
        <a:bodyPr/>
        <a:lstStyle/>
        <a:p>
          <a:r>
            <a:rPr lang="en-IE" sz="1200" i="0" dirty="0" smtClean="0">
              <a:latin typeface="Verdana" pitchFamily="34" charset="0"/>
            </a:rPr>
            <a:t>Innovation</a:t>
          </a:r>
          <a:endParaRPr lang="en-IE" sz="1200" i="0" dirty="0">
            <a:latin typeface="Verdana" pitchFamily="34" charset="0"/>
          </a:endParaRPr>
        </a:p>
      </dgm:t>
    </dgm:pt>
    <dgm:pt modelId="{BC519560-800A-453B-8341-E5868F8092D7}" type="parTrans" cxnId="{4A29B200-E017-411F-85E8-0B1C3A412AF8}">
      <dgm:prSet/>
      <dgm:spPr/>
      <dgm:t>
        <a:bodyPr/>
        <a:lstStyle/>
        <a:p>
          <a:endParaRPr lang="en-IE"/>
        </a:p>
      </dgm:t>
    </dgm:pt>
    <dgm:pt modelId="{312D9AFB-7BA5-471B-9124-D2F92141D07A}" type="sibTrans" cxnId="{4A29B200-E017-411F-85E8-0B1C3A412AF8}">
      <dgm:prSet/>
      <dgm:spPr/>
      <dgm:t>
        <a:bodyPr/>
        <a:lstStyle/>
        <a:p>
          <a:endParaRPr lang="en-IE"/>
        </a:p>
      </dgm:t>
    </dgm:pt>
    <dgm:pt modelId="{E38095D5-59B7-4ED4-A721-6358D1E2162F}" type="pres">
      <dgm:prSet presAssocID="{89B65D18-DED8-4F51-8752-8BD7DFB46473}" presName="Name0" presStyleCnt="0">
        <dgm:presLayoutVars>
          <dgm:dir/>
          <dgm:animLvl val="lvl"/>
          <dgm:resizeHandles val="exact"/>
        </dgm:presLayoutVars>
      </dgm:prSet>
      <dgm:spPr/>
    </dgm:pt>
    <dgm:pt modelId="{9DF98049-83CC-43CE-9D76-CAD598397AA8}" type="pres">
      <dgm:prSet presAssocID="{27468E23-8C86-4B26-A2BD-29AEBC0A130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2F1E2E9-229C-48D0-9F26-46FF36819027}" type="pres">
      <dgm:prSet presAssocID="{D23E58BB-1FFE-4A03-BBC1-3AB85BB8A858}" presName="parTxOnlySpace" presStyleCnt="0"/>
      <dgm:spPr/>
    </dgm:pt>
    <dgm:pt modelId="{5D943377-B0E5-474F-863A-1E74EEBE49D9}" type="pres">
      <dgm:prSet presAssocID="{841557C0-5A72-4C77-9120-60B5EE675113}" presName="parTxOnly" presStyleLbl="node1" presStyleIdx="1" presStyleCnt="4" custLinFactNeighborX="-39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05EB20B-91CE-42C3-9CE3-B3C74344BFCC}" type="pres">
      <dgm:prSet presAssocID="{69DC0F1B-AD49-498D-AEDB-2D76F9B44C7F}" presName="parTxOnlySpace" presStyleCnt="0"/>
      <dgm:spPr/>
    </dgm:pt>
    <dgm:pt modelId="{D5A7C737-C93C-4F8A-A0BF-0CFBF1736AEC}" type="pres">
      <dgm:prSet presAssocID="{7029214C-0524-437C-BBD8-927541E70E3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F049F63-EBD6-4843-8DED-B9215B93974A}" type="pres">
      <dgm:prSet presAssocID="{367D4FBD-1E03-4B04-83F9-3146D3C975E0}" presName="parTxOnlySpace" presStyleCnt="0"/>
      <dgm:spPr/>
    </dgm:pt>
    <dgm:pt modelId="{6267FD09-FFFA-41FA-A8B8-11B7396B8A07}" type="pres">
      <dgm:prSet presAssocID="{406DF795-EDD7-4C47-B742-2B9E8E02B360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436E82C2-F8F3-49E8-999D-A477142E2CC8}" type="presOf" srcId="{406DF795-EDD7-4C47-B742-2B9E8E02B360}" destId="{6267FD09-FFFA-41FA-A8B8-11B7396B8A07}" srcOrd="0" destOrd="0" presId="urn:microsoft.com/office/officeart/2005/8/layout/chevron1"/>
    <dgm:cxn modelId="{4A29B200-E017-411F-85E8-0B1C3A412AF8}" srcId="{89B65D18-DED8-4F51-8752-8BD7DFB46473}" destId="{406DF795-EDD7-4C47-B742-2B9E8E02B360}" srcOrd="3" destOrd="0" parTransId="{BC519560-800A-453B-8341-E5868F8092D7}" sibTransId="{312D9AFB-7BA5-471B-9124-D2F92141D07A}"/>
    <dgm:cxn modelId="{1DDA7077-C0AB-4EED-BB84-BE5E813FF80F}" srcId="{89B65D18-DED8-4F51-8752-8BD7DFB46473}" destId="{841557C0-5A72-4C77-9120-60B5EE675113}" srcOrd="1" destOrd="0" parTransId="{F5D9A1AA-F13D-452D-8EBD-4CE196801A1F}" sibTransId="{69DC0F1B-AD49-498D-AEDB-2D76F9B44C7F}"/>
    <dgm:cxn modelId="{ABEFF167-15DB-421B-84B3-B3AFC22650C6}" srcId="{89B65D18-DED8-4F51-8752-8BD7DFB46473}" destId="{27468E23-8C86-4B26-A2BD-29AEBC0A1302}" srcOrd="0" destOrd="0" parTransId="{2E89B644-5D35-472F-9663-EFBC8F93AEAF}" sibTransId="{D23E58BB-1FFE-4A03-BBC1-3AB85BB8A858}"/>
    <dgm:cxn modelId="{C736C56F-2017-4731-8FFD-C15A996E0218}" type="presOf" srcId="{7029214C-0524-437C-BBD8-927541E70E35}" destId="{D5A7C737-C93C-4F8A-A0BF-0CFBF1736AEC}" srcOrd="0" destOrd="0" presId="urn:microsoft.com/office/officeart/2005/8/layout/chevron1"/>
    <dgm:cxn modelId="{78DF0DC3-DFC3-40D5-BA64-E72889D8716E}" type="presOf" srcId="{89B65D18-DED8-4F51-8752-8BD7DFB46473}" destId="{E38095D5-59B7-4ED4-A721-6358D1E2162F}" srcOrd="0" destOrd="0" presId="urn:microsoft.com/office/officeart/2005/8/layout/chevron1"/>
    <dgm:cxn modelId="{7B6280B9-5C81-4E03-AAF2-557ADAC64F44}" type="presOf" srcId="{27468E23-8C86-4B26-A2BD-29AEBC0A1302}" destId="{9DF98049-83CC-43CE-9D76-CAD598397AA8}" srcOrd="0" destOrd="0" presId="urn:microsoft.com/office/officeart/2005/8/layout/chevron1"/>
    <dgm:cxn modelId="{0FB360F6-225F-43BA-A54B-8DBD9C1467FF}" type="presOf" srcId="{841557C0-5A72-4C77-9120-60B5EE675113}" destId="{5D943377-B0E5-474F-863A-1E74EEBE49D9}" srcOrd="0" destOrd="0" presId="urn:microsoft.com/office/officeart/2005/8/layout/chevron1"/>
    <dgm:cxn modelId="{26953DA3-B8EB-4A87-9D06-9D1D9CACCFB7}" srcId="{89B65D18-DED8-4F51-8752-8BD7DFB46473}" destId="{7029214C-0524-437C-BBD8-927541E70E35}" srcOrd="2" destOrd="0" parTransId="{F30A2C0A-7A3E-4858-83DA-F5D0EF436A5F}" sibTransId="{367D4FBD-1E03-4B04-83F9-3146D3C975E0}"/>
    <dgm:cxn modelId="{8A71B51D-548D-49C5-9C49-532F1010EF61}" type="presParOf" srcId="{E38095D5-59B7-4ED4-A721-6358D1E2162F}" destId="{9DF98049-83CC-43CE-9D76-CAD598397AA8}" srcOrd="0" destOrd="0" presId="urn:microsoft.com/office/officeart/2005/8/layout/chevron1"/>
    <dgm:cxn modelId="{6E01EE7A-FF8E-471D-A0CC-C5E1BB6DB2D2}" type="presParOf" srcId="{E38095D5-59B7-4ED4-A721-6358D1E2162F}" destId="{72F1E2E9-229C-48D0-9F26-46FF36819027}" srcOrd="1" destOrd="0" presId="urn:microsoft.com/office/officeart/2005/8/layout/chevron1"/>
    <dgm:cxn modelId="{6C892FA9-3052-40F8-992F-77CB9ECB5386}" type="presParOf" srcId="{E38095D5-59B7-4ED4-A721-6358D1E2162F}" destId="{5D943377-B0E5-474F-863A-1E74EEBE49D9}" srcOrd="2" destOrd="0" presId="urn:microsoft.com/office/officeart/2005/8/layout/chevron1"/>
    <dgm:cxn modelId="{4578539A-A7D1-4394-8520-F07E8A166CE8}" type="presParOf" srcId="{E38095D5-59B7-4ED4-A721-6358D1E2162F}" destId="{E05EB20B-91CE-42C3-9CE3-B3C74344BFCC}" srcOrd="3" destOrd="0" presId="urn:microsoft.com/office/officeart/2005/8/layout/chevron1"/>
    <dgm:cxn modelId="{284DE078-DE10-4A4B-B571-28D2D6FD7BA8}" type="presParOf" srcId="{E38095D5-59B7-4ED4-A721-6358D1E2162F}" destId="{D5A7C737-C93C-4F8A-A0BF-0CFBF1736AEC}" srcOrd="4" destOrd="0" presId="urn:microsoft.com/office/officeart/2005/8/layout/chevron1"/>
    <dgm:cxn modelId="{4D10B2C5-87EF-4384-BD44-9EFCFE3ADFA7}" type="presParOf" srcId="{E38095D5-59B7-4ED4-A721-6358D1E2162F}" destId="{6F049F63-EBD6-4843-8DED-B9215B93974A}" srcOrd="5" destOrd="0" presId="urn:microsoft.com/office/officeart/2005/8/layout/chevron1"/>
    <dgm:cxn modelId="{1BC7F5C6-587F-41A9-B936-3B6A99E57E49}" type="presParOf" srcId="{E38095D5-59B7-4ED4-A721-6358D1E2162F}" destId="{6267FD09-FFFA-41FA-A8B8-11B7396B8A0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24A697-2CDD-4213-90DF-584C9ADAAC67}">
      <dsp:nvSpPr>
        <dsp:cNvPr id="0" name=""/>
        <dsp:cNvSpPr/>
      </dsp:nvSpPr>
      <dsp:spPr>
        <a:xfrm>
          <a:off x="1907523" y="238261"/>
          <a:ext cx="1499578" cy="974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300" kern="1200" dirty="0" smtClean="0"/>
            <a:t>10GB 12 month contract </a:t>
          </a:r>
          <a:endParaRPr lang="en-IE" sz="1300" kern="1200" dirty="0"/>
        </a:p>
      </dsp:txBody>
      <dsp:txXfrm>
        <a:off x="1907523" y="238261"/>
        <a:ext cx="1499578" cy="974725"/>
      </dsp:txXfrm>
    </dsp:sp>
    <dsp:sp modelId="{E9369AA8-4F6F-48C2-980E-E866DAA206FF}">
      <dsp:nvSpPr>
        <dsp:cNvPr id="0" name=""/>
        <dsp:cNvSpPr/>
      </dsp:nvSpPr>
      <dsp:spPr>
        <a:xfrm>
          <a:off x="621319" y="705975"/>
          <a:ext cx="3895068" cy="3895068"/>
        </a:xfrm>
        <a:custGeom>
          <a:avLst/>
          <a:gdLst/>
          <a:ahLst/>
          <a:cxnLst/>
          <a:rect l="0" t="0" r="0" b="0"/>
          <a:pathLst>
            <a:path>
              <a:moveTo>
                <a:pt x="2975908" y="293649"/>
              </a:moveTo>
              <a:arcTo wR="1947534" hR="1947534" stAng="18112383" swAng="11738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CA8B0-6E40-46A3-B3AC-D0A071E16BA2}">
      <dsp:nvSpPr>
        <dsp:cNvPr id="0" name=""/>
        <dsp:cNvSpPr/>
      </dsp:nvSpPr>
      <dsp:spPr>
        <a:xfrm>
          <a:off x="3705084" y="1616192"/>
          <a:ext cx="1499578" cy="974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300" kern="1200" dirty="0" err="1" smtClean="0"/>
            <a:t>Postpay</a:t>
          </a:r>
          <a:r>
            <a:rPr lang="en-IE" sz="1300" kern="1200" dirty="0" smtClean="0"/>
            <a:t> data bundle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300" kern="1200" dirty="0" smtClean="0"/>
            <a:t>2GB shareable</a:t>
          </a:r>
          <a:endParaRPr lang="en-IE" sz="1300" kern="1200" dirty="0"/>
        </a:p>
      </dsp:txBody>
      <dsp:txXfrm>
        <a:off x="3705084" y="1616192"/>
        <a:ext cx="1499578" cy="974725"/>
      </dsp:txXfrm>
    </dsp:sp>
    <dsp:sp modelId="{3B592531-A99A-4202-BD87-5F77D8C53C79}">
      <dsp:nvSpPr>
        <dsp:cNvPr id="0" name=""/>
        <dsp:cNvSpPr/>
      </dsp:nvSpPr>
      <dsp:spPr>
        <a:xfrm>
          <a:off x="655123" y="757841"/>
          <a:ext cx="3895068" cy="3895068"/>
        </a:xfrm>
        <a:custGeom>
          <a:avLst/>
          <a:gdLst/>
          <a:ahLst/>
          <a:cxnLst/>
          <a:rect l="0" t="0" r="0" b="0"/>
          <a:pathLst>
            <a:path>
              <a:moveTo>
                <a:pt x="3890401" y="2082278"/>
              </a:moveTo>
              <a:arcTo wR="1947534" hR="1947534" stAng="21838038" swAng="136001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38C6C3-1EF6-4464-8F11-D84D056AC476}">
      <dsp:nvSpPr>
        <dsp:cNvPr id="0" name=""/>
        <dsp:cNvSpPr/>
      </dsp:nvSpPr>
      <dsp:spPr>
        <a:xfrm>
          <a:off x="2997600" y="3793601"/>
          <a:ext cx="1499578" cy="974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300" kern="1200" dirty="0" smtClean="0"/>
            <a:t>Prepay data bundle  700MB every second month free </a:t>
          </a:r>
          <a:endParaRPr lang="en-IE" sz="1300" kern="1200" dirty="0"/>
        </a:p>
      </dsp:txBody>
      <dsp:txXfrm>
        <a:off x="2997600" y="3793601"/>
        <a:ext cx="1499578" cy="974725"/>
      </dsp:txXfrm>
    </dsp:sp>
    <dsp:sp modelId="{1266746D-CA6E-4FC7-859C-0D3FD37EA6D6}">
      <dsp:nvSpPr>
        <dsp:cNvPr id="0" name=""/>
        <dsp:cNvSpPr/>
      </dsp:nvSpPr>
      <dsp:spPr>
        <a:xfrm>
          <a:off x="655123" y="757841"/>
          <a:ext cx="3895068" cy="3895068"/>
        </a:xfrm>
        <a:custGeom>
          <a:avLst/>
          <a:gdLst/>
          <a:ahLst/>
          <a:cxnLst/>
          <a:rect l="0" t="0" r="0" b="0"/>
          <a:pathLst>
            <a:path>
              <a:moveTo>
                <a:pt x="2186653" y="3880333"/>
              </a:moveTo>
              <a:arcTo wR="1947534" hR="1947534" stAng="4976844" swAng="8463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C159-0645-45E3-B5E3-0F1A2DD78ABD}">
      <dsp:nvSpPr>
        <dsp:cNvPr id="0" name=""/>
        <dsp:cNvSpPr/>
      </dsp:nvSpPr>
      <dsp:spPr>
        <a:xfrm>
          <a:off x="708136" y="3793601"/>
          <a:ext cx="1499578" cy="974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300" kern="1200" dirty="0" smtClean="0"/>
            <a:t>30 day rolling contract 5GB</a:t>
          </a:r>
          <a:endParaRPr lang="en-IE" sz="1300" kern="1200" dirty="0"/>
        </a:p>
      </dsp:txBody>
      <dsp:txXfrm>
        <a:off x="708136" y="3793601"/>
        <a:ext cx="1499578" cy="974725"/>
      </dsp:txXfrm>
    </dsp:sp>
    <dsp:sp modelId="{AFBC7812-CB55-4AA6-BB73-D988A43C4D16}">
      <dsp:nvSpPr>
        <dsp:cNvPr id="0" name=""/>
        <dsp:cNvSpPr/>
      </dsp:nvSpPr>
      <dsp:spPr>
        <a:xfrm>
          <a:off x="703248" y="832921"/>
          <a:ext cx="3895068" cy="3895068"/>
        </a:xfrm>
        <a:custGeom>
          <a:avLst/>
          <a:gdLst/>
          <a:ahLst/>
          <a:cxnLst/>
          <a:rect l="0" t="0" r="0" b="0"/>
          <a:pathLst>
            <a:path>
              <a:moveTo>
                <a:pt x="174468" y="2753218"/>
              </a:moveTo>
              <a:arcTo wR="1947534" hR="1947534" stAng="9333772" swAng="12765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7E5F9-7ABE-4FB6-A365-3D06868A0177}">
      <dsp:nvSpPr>
        <dsp:cNvPr id="0" name=""/>
        <dsp:cNvSpPr/>
      </dsp:nvSpPr>
      <dsp:spPr>
        <a:xfrm>
          <a:off x="35313" y="1678411"/>
          <a:ext cx="1499578" cy="974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300" kern="1200" dirty="0" smtClean="0"/>
            <a:t>Prepay upfront €99.90 for 10mths</a:t>
          </a:r>
          <a:endParaRPr lang="en-IE" sz="1300" kern="1200" dirty="0"/>
        </a:p>
      </dsp:txBody>
      <dsp:txXfrm>
        <a:off x="35313" y="1678411"/>
        <a:ext cx="1499578" cy="974725"/>
      </dsp:txXfrm>
    </dsp:sp>
    <dsp:sp modelId="{3C1FEA6F-DC91-40C5-9DAF-4D0051B41A25}">
      <dsp:nvSpPr>
        <dsp:cNvPr id="0" name=""/>
        <dsp:cNvSpPr/>
      </dsp:nvSpPr>
      <dsp:spPr>
        <a:xfrm>
          <a:off x="763418" y="677424"/>
          <a:ext cx="3895068" cy="3895068"/>
        </a:xfrm>
        <a:custGeom>
          <a:avLst/>
          <a:gdLst/>
          <a:ahLst/>
          <a:cxnLst/>
          <a:rect l="0" t="0" r="0" b="0"/>
          <a:pathLst>
            <a:path>
              <a:moveTo>
                <a:pt x="377305" y="795461"/>
              </a:moveTo>
              <a:arcTo wR="1947534" hR="1947534" stAng="12976045" swAng="13308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F98049-83CC-43CE-9D76-CAD598397AA8}">
      <dsp:nvSpPr>
        <dsp:cNvPr id="0" name=""/>
        <dsp:cNvSpPr/>
      </dsp:nvSpPr>
      <dsp:spPr>
        <a:xfrm>
          <a:off x="3206" y="0"/>
          <a:ext cx="1866582" cy="216024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635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50" b="1" i="1" kern="1200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100 </a:t>
          </a:r>
          <a:r>
            <a:rPr lang="en-IE" sz="1050" b="1" i="1" kern="1200" dirty="0" err="1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Mbit</a:t>
          </a:r>
          <a:r>
            <a:rPr lang="en-IE" sz="1050" b="1" i="1" kern="1200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/s</a:t>
          </a:r>
          <a:endParaRPr lang="en-IE" sz="1050" b="1" i="1" kern="1200" dirty="0">
            <a:solidFill>
              <a:schemeClr val="accent1">
                <a:lumMod val="50000"/>
              </a:schemeClr>
            </a:solidFill>
            <a:latin typeface="Verdana" pitchFamily="34" charset="0"/>
          </a:endParaRPr>
        </a:p>
      </dsp:txBody>
      <dsp:txXfrm>
        <a:off x="3206" y="0"/>
        <a:ext cx="1866582" cy="216024"/>
      </dsp:txXfrm>
    </dsp:sp>
    <dsp:sp modelId="{5D943377-B0E5-474F-863A-1E74EEBE49D9}">
      <dsp:nvSpPr>
        <dsp:cNvPr id="0" name=""/>
        <dsp:cNvSpPr/>
      </dsp:nvSpPr>
      <dsp:spPr>
        <a:xfrm>
          <a:off x="1675823" y="0"/>
          <a:ext cx="1866582" cy="216024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635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50" b="1" i="1" kern="1200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1 </a:t>
          </a:r>
          <a:r>
            <a:rPr lang="en-IE" sz="1050" b="1" i="1" kern="1200" dirty="0" err="1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Gbit</a:t>
          </a:r>
          <a:r>
            <a:rPr lang="en-IE" sz="1050" b="1" i="1" kern="1200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</a:rPr>
            <a:t>/s</a:t>
          </a:r>
          <a:endParaRPr lang="en-IE" sz="1050" b="1" i="1" kern="1200" dirty="0">
            <a:solidFill>
              <a:schemeClr val="accent1">
                <a:lumMod val="50000"/>
              </a:schemeClr>
            </a:solidFill>
            <a:latin typeface="Verdana" pitchFamily="34" charset="0"/>
          </a:endParaRPr>
        </a:p>
      </dsp:txBody>
      <dsp:txXfrm>
        <a:off x="1675823" y="0"/>
        <a:ext cx="1866582" cy="216024"/>
      </dsp:txXfrm>
    </dsp:sp>
    <dsp:sp modelId="{D5A7C737-C93C-4F8A-A0BF-0CFBF1736AEC}">
      <dsp:nvSpPr>
        <dsp:cNvPr id="0" name=""/>
        <dsp:cNvSpPr/>
      </dsp:nvSpPr>
      <dsp:spPr>
        <a:xfrm>
          <a:off x="3363054" y="0"/>
          <a:ext cx="1866582" cy="216024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50" b="1" i="1" kern="1200" dirty="0" smtClean="0">
              <a:solidFill>
                <a:schemeClr val="bg1"/>
              </a:solidFill>
              <a:latin typeface="Verdana" pitchFamily="34" charset="0"/>
            </a:rPr>
            <a:t>10 </a:t>
          </a:r>
          <a:r>
            <a:rPr lang="en-IE" sz="1050" b="1" i="1" kern="1200" dirty="0" err="1" smtClean="0">
              <a:solidFill>
                <a:schemeClr val="bg1"/>
              </a:solidFill>
              <a:latin typeface="Verdana" pitchFamily="34" charset="0"/>
            </a:rPr>
            <a:t>Gbit</a:t>
          </a:r>
          <a:r>
            <a:rPr lang="en-IE" sz="1050" b="1" i="1" kern="1200" dirty="0" smtClean="0">
              <a:solidFill>
                <a:schemeClr val="bg1"/>
              </a:solidFill>
              <a:latin typeface="Verdana" pitchFamily="34" charset="0"/>
            </a:rPr>
            <a:t>/s</a:t>
          </a:r>
          <a:endParaRPr lang="en-IE" sz="1050" b="1" i="1" kern="1200" dirty="0">
            <a:solidFill>
              <a:schemeClr val="bg1"/>
            </a:solidFill>
            <a:latin typeface="Verdana" pitchFamily="34" charset="0"/>
          </a:endParaRPr>
        </a:p>
      </dsp:txBody>
      <dsp:txXfrm>
        <a:off x="3363054" y="0"/>
        <a:ext cx="1866582" cy="216024"/>
      </dsp:txXfrm>
    </dsp:sp>
    <dsp:sp modelId="{6267FD09-FFFA-41FA-A8B8-11B7396B8A07}">
      <dsp:nvSpPr>
        <dsp:cNvPr id="0" name=""/>
        <dsp:cNvSpPr/>
      </dsp:nvSpPr>
      <dsp:spPr>
        <a:xfrm>
          <a:off x="5042979" y="0"/>
          <a:ext cx="1866582" cy="216024"/>
        </a:xfrm>
        <a:prstGeom prst="chevron">
          <a:avLst/>
        </a:prstGeom>
        <a:solidFill>
          <a:schemeClr val="tx2"/>
        </a:solidFill>
        <a:ln w="635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50" b="1" i="1" kern="1200" dirty="0" smtClean="0">
              <a:latin typeface="Verdana" pitchFamily="34" charset="0"/>
            </a:rPr>
            <a:t>Global Reach</a:t>
          </a:r>
          <a:endParaRPr lang="en-IE" sz="1050" b="1" i="1" kern="1200" dirty="0">
            <a:latin typeface="Verdana" pitchFamily="34" charset="0"/>
          </a:endParaRPr>
        </a:p>
      </dsp:txBody>
      <dsp:txXfrm>
        <a:off x="5042979" y="0"/>
        <a:ext cx="1866582" cy="21602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F98049-83CC-43CE-9D76-CAD598397AA8}">
      <dsp:nvSpPr>
        <dsp:cNvPr id="0" name=""/>
        <dsp:cNvSpPr/>
      </dsp:nvSpPr>
      <dsp:spPr>
        <a:xfrm>
          <a:off x="3273" y="0"/>
          <a:ext cx="1905469" cy="33265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dbl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i="0" kern="1200" dirty="0" smtClean="0">
              <a:latin typeface="Verdana" pitchFamily="34" charset="0"/>
            </a:rPr>
            <a:t>Learning</a:t>
          </a:r>
          <a:endParaRPr lang="en-IE" sz="1200" i="0" kern="1200" dirty="0">
            <a:latin typeface="Verdana" pitchFamily="34" charset="0"/>
          </a:endParaRPr>
        </a:p>
      </dsp:txBody>
      <dsp:txXfrm>
        <a:off x="3273" y="0"/>
        <a:ext cx="1905469" cy="332656"/>
      </dsp:txXfrm>
    </dsp:sp>
    <dsp:sp modelId="{5D943377-B0E5-474F-863A-1E74EEBE49D9}">
      <dsp:nvSpPr>
        <dsp:cNvPr id="0" name=""/>
        <dsp:cNvSpPr/>
      </dsp:nvSpPr>
      <dsp:spPr>
        <a:xfrm>
          <a:off x="1710736" y="0"/>
          <a:ext cx="1905469" cy="33265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dbl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b="0" i="0" kern="1200" dirty="0" smtClean="0">
              <a:latin typeface="Verdana" pitchFamily="34" charset="0"/>
            </a:rPr>
            <a:t>Collaboration</a:t>
          </a:r>
          <a:endParaRPr lang="en-IE" sz="1200" b="0" i="0" kern="1200" dirty="0">
            <a:latin typeface="Verdana" pitchFamily="34" charset="0"/>
          </a:endParaRPr>
        </a:p>
      </dsp:txBody>
      <dsp:txXfrm>
        <a:off x="1710736" y="0"/>
        <a:ext cx="1905469" cy="332656"/>
      </dsp:txXfrm>
    </dsp:sp>
    <dsp:sp modelId="{D5A7C737-C93C-4F8A-A0BF-0CFBF1736AEC}">
      <dsp:nvSpPr>
        <dsp:cNvPr id="0" name=""/>
        <dsp:cNvSpPr/>
      </dsp:nvSpPr>
      <dsp:spPr>
        <a:xfrm>
          <a:off x="3433118" y="0"/>
          <a:ext cx="1905469" cy="33265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dbl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i="0" kern="1200" dirty="0" smtClean="0">
              <a:latin typeface="Verdana" pitchFamily="34" charset="0"/>
            </a:rPr>
            <a:t>Research</a:t>
          </a:r>
          <a:endParaRPr lang="en-IE" sz="1200" i="0" kern="1200" dirty="0">
            <a:latin typeface="Verdana" pitchFamily="34" charset="0"/>
          </a:endParaRPr>
        </a:p>
      </dsp:txBody>
      <dsp:txXfrm>
        <a:off x="3433118" y="0"/>
        <a:ext cx="1905469" cy="332656"/>
      </dsp:txXfrm>
    </dsp:sp>
    <dsp:sp modelId="{6267FD09-FFFA-41FA-A8B8-11B7396B8A07}">
      <dsp:nvSpPr>
        <dsp:cNvPr id="0" name=""/>
        <dsp:cNvSpPr/>
      </dsp:nvSpPr>
      <dsp:spPr>
        <a:xfrm>
          <a:off x="5148041" y="0"/>
          <a:ext cx="1905469" cy="33265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dbl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i="0" kern="1200" dirty="0" smtClean="0">
              <a:latin typeface="Verdana" pitchFamily="34" charset="0"/>
            </a:rPr>
            <a:t>Innovation</a:t>
          </a:r>
          <a:endParaRPr lang="en-IE" sz="1200" i="0" kern="1200" dirty="0">
            <a:latin typeface="Verdana" pitchFamily="34" charset="0"/>
          </a:endParaRPr>
        </a:p>
      </dsp:txBody>
      <dsp:txXfrm>
        <a:off x="5148041" y="0"/>
        <a:ext cx="1905469" cy="332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EA28669-FEC5-468C-9283-7CBB4F9C8B2F}" type="datetimeFigureOut">
              <a:rPr lang="en-IE"/>
              <a:pPr>
                <a:defRPr/>
              </a:pPr>
              <a:t>29/03/2012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7A3EFC1-8023-4C21-9895-FAC05663CBC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24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HEAnet’s</a:t>
            </a:r>
            <a:r>
              <a:rPr lang="en-IE" dirty="0" smtClean="0"/>
              <a:t> Data storage service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26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27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9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E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27202A-63B7-4D14-8641-BD12B735A98C}" type="slidenum">
              <a:rPr lang="en-IE" smtClean="0"/>
              <a:pPr/>
              <a:t>12</a:t>
            </a:fld>
            <a:endParaRPr lang="en-I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E" dirty="0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09A80E-E9E2-46FC-B795-18353305EEE2}" type="slidenum">
              <a:rPr lang="en-IE" smtClean="0"/>
              <a:pPr/>
              <a:t>14</a:t>
            </a:fld>
            <a:endParaRPr lang="en-I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18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19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21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Three service models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3EFC1-8023-4C21-9895-FAC05663CBCE}" type="slidenum">
              <a:rPr lang="en-IE" smtClean="0"/>
              <a:pPr>
                <a:defRPr/>
              </a:pPr>
              <a:t>22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 cstate="print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F71D4-7E7D-46B5-BE3E-159123E71D50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97959-93C7-4BAD-A091-8DEA346241C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0AFFB-F824-4FDA-9A56-6C96E8B60A4B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643B-A1E1-4F6F-87D0-0F3F6948AA7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5914"/>
            <a:ext cx="8226425" cy="5343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87450"/>
            <a:ext cx="4038600" cy="497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95801" y="1187450"/>
            <a:ext cx="4038600" cy="241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495801" y="3752850"/>
            <a:ext cx="4038600" cy="241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582613" y="6465888"/>
            <a:ext cx="6221412" cy="282575"/>
          </a:xfr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       Author's name        </a:t>
            </a:r>
            <a:fld id="{3E0A3551-6D6D-4DF5-8369-37319114018C}" type="datetime3">
              <a:rPr lang="en-US"/>
              <a:pPr>
                <a:defRPr/>
              </a:pPr>
              <a:t>29 March 2012</a:t>
            </a:fld>
            <a:r>
              <a:rPr lang="en-US"/>
              <a:t>       Confidential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>
              <a:buFont typeface="Wingdings" pitchFamily="2" charset="2"/>
              <a:buChar char="§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5544-97A9-4A92-AE36-50D15DE548F4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A028-61FE-467A-BB6E-4B21FE6005A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 i="1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25FEF-56FA-47CC-BEC0-DAD175343B74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F4FD5-0D11-4249-BA26-ACCBFF51D3E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816E5-4C78-4F3E-B322-593A200BDA54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1236-1E08-498D-A489-B31D6CD4D8A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D9AA5-AECF-4428-B56D-75CAC28FA2AB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6FF87-69FA-41B9-AB23-2CC66AED32A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B0BA-C561-456B-AFD5-4E8E9419D91E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25005-7FC4-47F7-8FE6-20A6A9327F2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7CC1-4EAA-4D35-8389-9FF335320322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A5FA0-E47F-4891-8A6B-552F602F5C6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E2F8C-15E7-4E49-8095-3F32AD3B89E3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6D75-551F-42E9-8DEF-F5ADB8F497E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8757-BD32-4EE5-8B23-7A6296A5C4D1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C469B-BC7D-488C-9970-A2E98971F85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477A3A-D3D2-4CA4-AA34-FA2F3FCAF88A}" type="datetimeFigureOut">
              <a:rPr lang="en-US"/>
              <a:pPr>
                <a:defRPr/>
              </a:pPr>
              <a:t>3/29/2012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CC29A8-2837-4334-BCB4-9372E8801DF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8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6.png"/><Relationship Id="rId5" Type="http://schemas.openxmlformats.org/officeDocument/2006/relationships/image" Target="../media/image22.jpeg"/><Relationship Id="rId15" Type="http://schemas.openxmlformats.org/officeDocument/2006/relationships/image" Target="../media/image34.jpeg"/><Relationship Id="rId10" Type="http://schemas.openxmlformats.org/officeDocument/2006/relationships/image" Target="../media/image33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Relationship Id="rId1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klossner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I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Strategies for Clouds &amp; Mobility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IE" sz="3600" dirty="0" err="1" smtClean="0"/>
              <a:t>Eoin</a:t>
            </a:r>
            <a:r>
              <a:rPr lang="en-IE" sz="3600" dirty="0" smtClean="0"/>
              <a:t> Kenny</a:t>
            </a:r>
          </a:p>
          <a:p>
            <a:pPr eaLnBrk="1" hangingPunct="1"/>
            <a:r>
              <a:rPr lang="en-IE" sz="3600" dirty="0" err="1" smtClean="0"/>
              <a:t>HEAnet</a:t>
            </a:r>
            <a:endParaRPr lang="en-IE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643438" y="6237288"/>
            <a:ext cx="3976687" cy="4127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3FD02574-ACE3-408E-92FB-052D18B5B1E9}" type="datetime3">
              <a:rPr lang="en-IE" sz="2800" smtClean="0">
                <a:solidFill>
                  <a:schemeClr val="tx1"/>
                </a:solidFill>
              </a:rPr>
              <a:pPr algn="r">
                <a:defRPr/>
              </a:pPr>
              <a:t>29 March 2012</a:t>
            </a:fld>
            <a:endParaRPr lang="en-IE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2841625"/>
          </a:xfrm>
        </p:spPr>
        <p:txBody>
          <a:bodyPr/>
          <a:lstStyle/>
          <a:p>
            <a:endParaRPr lang="en-IE" dirty="0" smtClean="0"/>
          </a:p>
          <a:p>
            <a:pPr algn="ctr">
              <a:buFont typeface="Arial" charset="0"/>
              <a:buNone/>
            </a:pPr>
            <a:r>
              <a:rPr lang="en-IE" sz="6000" dirty="0" err="1" smtClean="0"/>
              <a:t>HEAnet’s</a:t>
            </a:r>
            <a:r>
              <a:rPr lang="en-IE" sz="6000" dirty="0" smtClean="0"/>
              <a:t> Mobility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E" dirty="0" smtClean="0"/>
              <a:t>Mobility Strategy</a:t>
            </a:r>
            <a:endParaRPr lang="en-IE" dirty="0"/>
          </a:p>
        </p:txBody>
      </p:sp>
      <p:grpSp>
        <p:nvGrpSpPr>
          <p:cNvPr id="24579" name="Group 23"/>
          <p:cNvGrpSpPr>
            <a:grpSpLocks/>
          </p:cNvGrpSpPr>
          <p:nvPr/>
        </p:nvGrpSpPr>
        <p:grpSpPr bwMode="auto">
          <a:xfrm>
            <a:off x="1116013" y="2205038"/>
            <a:ext cx="7862887" cy="2817812"/>
            <a:chOff x="1010" y="1401"/>
            <a:chExt cx="4953" cy="1775"/>
          </a:xfrm>
        </p:grpSpPr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2059" y="2417"/>
              <a:ext cx="390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Ericsson Capital TT"/>
                </a:rPr>
                <a:t>Advise and promote WLAN solution on/off campus</a:t>
              </a:r>
            </a:p>
            <a:p>
              <a:r>
                <a:rPr lang="en-US" sz="2000" b="1">
                  <a:solidFill>
                    <a:schemeClr val="tx2"/>
                  </a:solidFill>
                  <a:latin typeface="Ericsson Capital TT"/>
                </a:rPr>
                <a:t> </a:t>
              </a:r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2008" y="1628"/>
              <a:ext cx="2928" cy="252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lIns="72000" rIns="72000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chemeClr val="accent6"/>
                  </a:solidFill>
                  <a:latin typeface="Ericsson Capital TT" pitchFamily="2" charset="0"/>
                </a:rPr>
                <a:t>Be on the move and on campus</a:t>
              </a:r>
            </a:p>
          </p:txBody>
        </p:sp>
        <p:sp>
          <p:nvSpPr>
            <p:cNvPr id="24585" name="Rectangle 3"/>
            <p:cNvSpPr>
              <a:spLocks noChangeArrowheads="1"/>
            </p:cNvSpPr>
            <p:nvPr/>
          </p:nvSpPr>
          <p:spPr bwMode="auto">
            <a:xfrm>
              <a:off x="1094" y="1597"/>
              <a:ext cx="907" cy="1323"/>
            </a:xfrm>
            <a:prstGeom prst="rect">
              <a:avLst/>
            </a:prstGeom>
            <a:solidFill>
              <a:srgbClr val="F08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4586" name="Rectangle 4"/>
            <p:cNvSpPr>
              <a:spLocks noChangeArrowheads="1"/>
            </p:cNvSpPr>
            <p:nvPr/>
          </p:nvSpPr>
          <p:spPr bwMode="auto">
            <a:xfrm>
              <a:off x="1251" y="1673"/>
              <a:ext cx="60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FFFFFF"/>
                  </a:solidFill>
                  <a:latin typeface="Ericsson Capital TT"/>
                </a:rPr>
                <a:t>Mobility</a:t>
              </a:r>
              <a:endParaRPr lang="en-US" sz="2000"/>
            </a:p>
          </p:txBody>
        </p:sp>
        <p:sp>
          <p:nvSpPr>
            <p:cNvPr id="24587" name="Rectangle 5"/>
            <p:cNvSpPr>
              <a:spLocks noChangeArrowheads="1"/>
            </p:cNvSpPr>
            <p:nvPr/>
          </p:nvSpPr>
          <p:spPr bwMode="auto">
            <a:xfrm>
              <a:off x="2069" y="2057"/>
              <a:ext cx="3892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Ericsson Capital TT"/>
                </a:rPr>
                <a:t>Provide national mobile broadband access service</a:t>
              </a:r>
              <a:r>
                <a:rPr lang="en-US" sz="2000" b="1">
                  <a:solidFill>
                    <a:srgbClr val="000000"/>
                  </a:solidFill>
                  <a:latin typeface="Ericsson Capital TT"/>
                </a:rPr>
                <a:t> </a:t>
              </a:r>
              <a:endParaRPr lang="en-US" sz="2000" b="1">
                <a:latin typeface="Ericsson Capital TT"/>
              </a:endParaRPr>
            </a:p>
            <a:p>
              <a:r>
                <a:rPr lang="en-US" sz="2000">
                  <a:solidFill>
                    <a:srgbClr val="000000"/>
                  </a:solidFill>
                  <a:latin typeface="Verdana" pitchFamily="34" charset="0"/>
                </a:rPr>
                <a:t> </a:t>
              </a:r>
            </a:p>
          </p:txBody>
        </p:sp>
        <p:sp>
          <p:nvSpPr>
            <p:cNvPr id="24588" name="Rectangle 7"/>
            <p:cNvSpPr>
              <a:spLocks noChangeArrowheads="1"/>
            </p:cNvSpPr>
            <p:nvPr/>
          </p:nvSpPr>
          <p:spPr bwMode="auto">
            <a:xfrm>
              <a:off x="2059" y="2788"/>
              <a:ext cx="306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Ericsson Capital TT"/>
                </a:rPr>
                <a:t>Facilitate the use of new mobile devices</a:t>
              </a:r>
            </a:p>
            <a:p>
              <a:r>
                <a:rPr lang="en-US" sz="2000">
                  <a:solidFill>
                    <a:srgbClr val="000000"/>
                  </a:solidFill>
                  <a:latin typeface="Verdana" pitchFamily="34" charset="0"/>
                </a:rPr>
                <a:t> </a:t>
              </a:r>
            </a:p>
          </p:txBody>
        </p:sp>
        <p:sp>
          <p:nvSpPr>
            <p:cNvPr id="24589" name="Rectangle 8"/>
            <p:cNvSpPr>
              <a:spLocks noChangeArrowheads="1"/>
            </p:cNvSpPr>
            <p:nvPr/>
          </p:nvSpPr>
          <p:spPr bwMode="auto">
            <a:xfrm>
              <a:off x="1010" y="1401"/>
              <a:ext cx="9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4590" name="Rectangle 9"/>
            <p:cNvSpPr>
              <a:spLocks noChangeArrowheads="1"/>
            </p:cNvSpPr>
            <p:nvPr/>
          </p:nvSpPr>
          <p:spPr bwMode="auto">
            <a:xfrm>
              <a:off x="1993" y="1401"/>
              <a:ext cx="8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4591" name="Rectangle 10"/>
            <p:cNvSpPr>
              <a:spLocks noChangeArrowheads="1"/>
            </p:cNvSpPr>
            <p:nvPr/>
          </p:nvSpPr>
          <p:spPr bwMode="auto">
            <a:xfrm>
              <a:off x="3318" y="1401"/>
              <a:ext cx="8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4592" name="Freeform 11"/>
            <p:cNvSpPr>
              <a:spLocks noEditPoints="1"/>
            </p:cNvSpPr>
            <p:nvPr/>
          </p:nvSpPr>
          <p:spPr bwMode="auto">
            <a:xfrm>
              <a:off x="1263" y="2062"/>
              <a:ext cx="481" cy="436"/>
            </a:xfrm>
            <a:custGeom>
              <a:avLst/>
              <a:gdLst>
                <a:gd name="T0" fmla="*/ 2767 w 2800"/>
                <a:gd name="T1" fmla="*/ 600 h 2550"/>
                <a:gd name="T2" fmla="*/ 1396 w 2800"/>
                <a:gd name="T3" fmla="*/ 0 h 2550"/>
                <a:gd name="T4" fmla="*/ 25 w 2800"/>
                <a:gd name="T5" fmla="*/ 600 h 2550"/>
                <a:gd name="T6" fmla="*/ 25 w 2800"/>
                <a:gd name="T7" fmla="*/ 696 h 2550"/>
                <a:gd name="T8" fmla="*/ 66 w 2800"/>
                <a:gd name="T9" fmla="*/ 713 h 2550"/>
                <a:gd name="T10" fmla="*/ 116 w 2800"/>
                <a:gd name="T11" fmla="*/ 696 h 2550"/>
                <a:gd name="T12" fmla="*/ 1396 w 2800"/>
                <a:gd name="T13" fmla="*/ 139 h 2550"/>
                <a:gd name="T14" fmla="*/ 2676 w 2800"/>
                <a:gd name="T15" fmla="*/ 696 h 2550"/>
                <a:gd name="T16" fmla="*/ 2767 w 2800"/>
                <a:gd name="T17" fmla="*/ 696 h 2550"/>
                <a:gd name="T18" fmla="*/ 2767 w 2800"/>
                <a:gd name="T19" fmla="*/ 600 h 2550"/>
                <a:gd name="T20" fmla="*/ 1396 w 2800"/>
                <a:gd name="T21" fmla="*/ 592 h 2550"/>
                <a:gd name="T22" fmla="*/ 421 w 2800"/>
                <a:gd name="T23" fmla="*/ 1018 h 2550"/>
                <a:gd name="T24" fmla="*/ 421 w 2800"/>
                <a:gd name="T25" fmla="*/ 1114 h 2550"/>
                <a:gd name="T26" fmla="*/ 471 w 2800"/>
                <a:gd name="T27" fmla="*/ 1131 h 2550"/>
                <a:gd name="T28" fmla="*/ 512 w 2800"/>
                <a:gd name="T29" fmla="*/ 1114 h 2550"/>
                <a:gd name="T30" fmla="*/ 512 w 2800"/>
                <a:gd name="T31" fmla="*/ 1114 h 2550"/>
                <a:gd name="T32" fmla="*/ 1396 w 2800"/>
                <a:gd name="T33" fmla="*/ 731 h 2550"/>
                <a:gd name="T34" fmla="*/ 2280 w 2800"/>
                <a:gd name="T35" fmla="*/ 1114 h 2550"/>
                <a:gd name="T36" fmla="*/ 2371 w 2800"/>
                <a:gd name="T37" fmla="*/ 1114 h 2550"/>
                <a:gd name="T38" fmla="*/ 2371 w 2800"/>
                <a:gd name="T39" fmla="*/ 1018 h 2550"/>
                <a:gd name="T40" fmla="*/ 1396 w 2800"/>
                <a:gd name="T41" fmla="*/ 592 h 2550"/>
                <a:gd name="T42" fmla="*/ 1396 w 2800"/>
                <a:gd name="T43" fmla="*/ 1183 h 2550"/>
                <a:gd name="T44" fmla="*/ 818 w 2800"/>
                <a:gd name="T45" fmla="*/ 1436 h 2550"/>
                <a:gd name="T46" fmla="*/ 818 w 2800"/>
                <a:gd name="T47" fmla="*/ 1532 h 2550"/>
                <a:gd name="T48" fmla="*/ 909 w 2800"/>
                <a:gd name="T49" fmla="*/ 1532 h 2550"/>
                <a:gd name="T50" fmla="*/ 909 w 2800"/>
                <a:gd name="T51" fmla="*/ 1532 h 2550"/>
                <a:gd name="T52" fmla="*/ 1396 w 2800"/>
                <a:gd name="T53" fmla="*/ 1323 h 2550"/>
                <a:gd name="T54" fmla="*/ 1883 w 2800"/>
                <a:gd name="T55" fmla="*/ 1532 h 2550"/>
                <a:gd name="T56" fmla="*/ 1933 w 2800"/>
                <a:gd name="T57" fmla="*/ 1558 h 2550"/>
                <a:gd name="T58" fmla="*/ 1974 w 2800"/>
                <a:gd name="T59" fmla="*/ 1532 h 2550"/>
                <a:gd name="T60" fmla="*/ 1974 w 2800"/>
                <a:gd name="T61" fmla="*/ 1436 h 2550"/>
                <a:gd name="T62" fmla="*/ 1396 w 2800"/>
                <a:gd name="T63" fmla="*/ 1183 h 2550"/>
                <a:gd name="T64" fmla="*/ 1148 w 2800"/>
                <a:gd name="T65" fmla="*/ 1888 h 2550"/>
                <a:gd name="T66" fmla="*/ 1148 w 2800"/>
                <a:gd name="T67" fmla="*/ 2411 h 2550"/>
                <a:gd name="T68" fmla="*/ 1644 w 2800"/>
                <a:gd name="T69" fmla="*/ 2411 h 2550"/>
                <a:gd name="T70" fmla="*/ 1644 w 2800"/>
                <a:gd name="T71" fmla="*/ 1888 h 2550"/>
                <a:gd name="T72" fmla="*/ 1148 w 2800"/>
                <a:gd name="T73" fmla="*/ 1888 h 25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00"/>
                <a:gd name="T112" fmla="*/ 0 h 2550"/>
                <a:gd name="T113" fmla="*/ 2800 w 2800"/>
                <a:gd name="T114" fmla="*/ 2550 h 25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00" h="2550">
                  <a:moveTo>
                    <a:pt x="2767" y="600"/>
                  </a:moveTo>
                  <a:cubicBezTo>
                    <a:pt x="2395" y="200"/>
                    <a:pt x="1892" y="0"/>
                    <a:pt x="1396" y="0"/>
                  </a:cubicBezTo>
                  <a:cubicBezTo>
                    <a:pt x="900" y="0"/>
                    <a:pt x="405" y="200"/>
                    <a:pt x="25" y="600"/>
                  </a:cubicBezTo>
                  <a:cubicBezTo>
                    <a:pt x="0" y="626"/>
                    <a:pt x="0" y="670"/>
                    <a:pt x="25" y="696"/>
                  </a:cubicBezTo>
                  <a:cubicBezTo>
                    <a:pt x="33" y="713"/>
                    <a:pt x="50" y="713"/>
                    <a:pt x="66" y="713"/>
                  </a:cubicBezTo>
                  <a:cubicBezTo>
                    <a:pt x="83" y="713"/>
                    <a:pt x="108" y="713"/>
                    <a:pt x="116" y="696"/>
                  </a:cubicBezTo>
                  <a:cubicBezTo>
                    <a:pt x="471" y="322"/>
                    <a:pt x="933" y="139"/>
                    <a:pt x="1396" y="139"/>
                  </a:cubicBezTo>
                  <a:cubicBezTo>
                    <a:pt x="1859" y="139"/>
                    <a:pt x="2321" y="322"/>
                    <a:pt x="2676" y="696"/>
                  </a:cubicBezTo>
                  <a:cubicBezTo>
                    <a:pt x="2701" y="722"/>
                    <a:pt x="2742" y="722"/>
                    <a:pt x="2767" y="696"/>
                  </a:cubicBezTo>
                  <a:cubicBezTo>
                    <a:pt x="2800" y="670"/>
                    <a:pt x="2800" y="626"/>
                    <a:pt x="2767" y="600"/>
                  </a:cubicBezTo>
                  <a:close/>
                  <a:moveTo>
                    <a:pt x="1396" y="592"/>
                  </a:moveTo>
                  <a:cubicBezTo>
                    <a:pt x="1041" y="592"/>
                    <a:pt x="694" y="731"/>
                    <a:pt x="421" y="1018"/>
                  </a:cubicBezTo>
                  <a:cubicBezTo>
                    <a:pt x="397" y="1044"/>
                    <a:pt x="397" y="1088"/>
                    <a:pt x="421" y="1114"/>
                  </a:cubicBezTo>
                  <a:cubicBezTo>
                    <a:pt x="430" y="1131"/>
                    <a:pt x="454" y="1131"/>
                    <a:pt x="471" y="1131"/>
                  </a:cubicBezTo>
                  <a:cubicBezTo>
                    <a:pt x="487" y="1131"/>
                    <a:pt x="504" y="1131"/>
                    <a:pt x="512" y="1114"/>
                  </a:cubicBezTo>
                  <a:cubicBezTo>
                    <a:pt x="512" y="1114"/>
                    <a:pt x="512" y="1114"/>
                    <a:pt x="512" y="1114"/>
                  </a:cubicBezTo>
                  <a:cubicBezTo>
                    <a:pt x="760" y="861"/>
                    <a:pt x="1074" y="731"/>
                    <a:pt x="1396" y="731"/>
                  </a:cubicBezTo>
                  <a:cubicBezTo>
                    <a:pt x="1718" y="731"/>
                    <a:pt x="2032" y="861"/>
                    <a:pt x="2280" y="1114"/>
                  </a:cubicBezTo>
                  <a:cubicBezTo>
                    <a:pt x="2305" y="1140"/>
                    <a:pt x="2346" y="1140"/>
                    <a:pt x="2371" y="1114"/>
                  </a:cubicBezTo>
                  <a:cubicBezTo>
                    <a:pt x="2395" y="1088"/>
                    <a:pt x="2395" y="1044"/>
                    <a:pt x="2371" y="1018"/>
                  </a:cubicBezTo>
                  <a:cubicBezTo>
                    <a:pt x="2106" y="731"/>
                    <a:pt x="1751" y="592"/>
                    <a:pt x="1396" y="592"/>
                  </a:cubicBezTo>
                  <a:close/>
                  <a:moveTo>
                    <a:pt x="1396" y="1183"/>
                  </a:moveTo>
                  <a:cubicBezTo>
                    <a:pt x="1190" y="1183"/>
                    <a:pt x="975" y="1270"/>
                    <a:pt x="818" y="1436"/>
                  </a:cubicBezTo>
                  <a:cubicBezTo>
                    <a:pt x="793" y="1462"/>
                    <a:pt x="793" y="1505"/>
                    <a:pt x="818" y="1532"/>
                  </a:cubicBezTo>
                  <a:cubicBezTo>
                    <a:pt x="843" y="1558"/>
                    <a:pt x="884" y="1558"/>
                    <a:pt x="909" y="1532"/>
                  </a:cubicBezTo>
                  <a:cubicBezTo>
                    <a:pt x="909" y="1532"/>
                    <a:pt x="909" y="1532"/>
                    <a:pt x="909" y="1532"/>
                  </a:cubicBezTo>
                  <a:cubicBezTo>
                    <a:pt x="1049" y="1392"/>
                    <a:pt x="1223" y="1323"/>
                    <a:pt x="1396" y="1323"/>
                  </a:cubicBezTo>
                  <a:cubicBezTo>
                    <a:pt x="1569" y="1323"/>
                    <a:pt x="1751" y="1392"/>
                    <a:pt x="1883" y="1532"/>
                  </a:cubicBezTo>
                  <a:cubicBezTo>
                    <a:pt x="1892" y="1549"/>
                    <a:pt x="1908" y="1558"/>
                    <a:pt x="1933" y="1558"/>
                  </a:cubicBezTo>
                  <a:cubicBezTo>
                    <a:pt x="1949" y="1558"/>
                    <a:pt x="1966" y="1549"/>
                    <a:pt x="1974" y="1532"/>
                  </a:cubicBezTo>
                  <a:cubicBezTo>
                    <a:pt x="1999" y="1505"/>
                    <a:pt x="1999" y="1462"/>
                    <a:pt x="1974" y="1436"/>
                  </a:cubicBezTo>
                  <a:cubicBezTo>
                    <a:pt x="1817" y="1270"/>
                    <a:pt x="1602" y="1183"/>
                    <a:pt x="1396" y="1183"/>
                  </a:cubicBezTo>
                  <a:close/>
                  <a:moveTo>
                    <a:pt x="1148" y="1888"/>
                  </a:moveTo>
                  <a:cubicBezTo>
                    <a:pt x="1016" y="2036"/>
                    <a:pt x="1016" y="2263"/>
                    <a:pt x="1148" y="2411"/>
                  </a:cubicBezTo>
                  <a:cubicBezTo>
                    <a:pt x="1289" y="2550"/>
                    <a:pt x="1512" y="2550"/>
                    <a:pt x="1644" y="2411"/>
                  </a:cubicBezTo>
                  <a:cubicBezTo>
                    <a:pt x="1784" y="2263"/>
                    <a:pt x="1784" y="2036"/>
                    <a:pt x="1644" y="1888"/>
                  </a:cubicBezTo>
                  <a:cubicBezTo>
                    <a:pt x="1512" y="1740"/>
                    <a:pt x="1289" y="1740"/>
                    <a:pt x="1148" y="1888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2336800" y="5740400"/>
            <a:ext cx="4686300" cy="3365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72000" rIns="72000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6"/>
                </a:solidFill>
                <a:latin typeface="Comic Sans MS" pitchFamily="66" charset="0"/>
              </a:rPr>
              <a:t>Enabling access Any time Anywhere Any device</a:t>
            </a:r>
            <a:endParaRPr lang="en-US" sz="16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24581" name="Freeform 26"/>
          <p:cNvSpPr>
            <a:spLocks noChangeAspect="1"/>
          </p:cNvSpPr>
          <p:nvPr/>
        </p:nvSpPr>
        <p:spPr bwMode="auto">
          <a:xfrm>
            <a:off x="2184400" y="5637213"/>
            <a:ext cx="273050" cy="534987"/>
          </a:xfrm>
          <a:custGeom>
            <a:avLst/>
            <a:gdLst>
              <a:gd name="T0" fmla="*/ 29 w 73"/>
              <a:gd name="T1" fmla="*/ 227 h 227"/>
              <a:gd name="T2" fmla="*/ 0 w 73"/>
              <a:gd name="T3" fmla="*/ 198 h 227"/>
              <a:gd name="T4" fmla="*/ 0 w 73"/>
              <a:gd name="T5" fmla="*/ 198 h 227"/>
              <a:gd name="T6" fmla="*/ 0 w 73"/>
              <a:gd name="T7" fmla="*/ 29 h 227"/>
              <a:gd name="T8" fmla="*/ 29 w 73"/>
              <a:gd name="T9" fmla="*/ 0 h 227"/>
              <a:gd name="T10" fmla="*/ 29 w 73"/>
              <a:gd name="T11" fmla="*/ 0 h 227"/>
              <a:gd name="T12" fmla="*/ 65 w 73"/>
              <a:gd name="T13" fmla="*/ 0 h 227"/>
              <a:gd name="T14" fmla="*/ 65 w 73"/>
              <a:gd name="T15" fmla="*/ 0 h 227"/>
              <a:gd name="T16" fmla="*/ 65 w 73"/>
              <a:gd name="T17" fmla="*/ 0 h 227"/>
              <a:gd name="T18" fmla="*/ 73 w 73"/>
              <a:gd name="T19" fmla="*/ 8 h 227"/>
              <a:gd name="T20" fmla="*/ 73 w 73"/>
              <a:gd name="T21" fmla="*/ 8 h 227"/>
              <a:gd name="T22" fmla="*/ 65 w 73"/>
              <a:gd name="T23" fmla="*/ 16 h 227"/>
              <a:gd name="T24" fmla="*/ 65 w 73"/>
              <a:gd name="T25" fmla="*/ 16 h 227"/>
              <a:gd name="T26" fmla="*/ 29 w 73"/>
              <a:gd name="T27" fmla="*/ 16 h 227"/>
              <a:gd name="T28" fmla="*/ 29 w 73"/>
              <a:gd name="T29" fmla="*/ 16 h 227"/>
              <a:gd name="T30" fmla="*/ 16 w 73"/>
              <a:gd name="T31" fmla="*/ 29 h 227"/>
              <a:gd name="T32" fmla="*/ 16 w 73"/>
              <a:gd name="T33" fmla="*/ 29 h 227"/>
              <a:gd name="T34" fmla="*/ 16 w 73"/>
              <a:gd name="T35" fmla="*/ 198 h 227"/>
              <a:gd name="T36" fmla="*/ 29 w 73"/>
              <a:gd name="T37" fmla="*/ 211 h 227"/>
              <a:gd name="T38" fmla="*/ 29 w 73"/>
              <a:gd name="T39" fmla="*/ 211 h 227"/>
              <a:gd name="T40" fmla="*/ 65 w 73"/>
              <a:gd name="T41" fmla="*/ 211 h 227"/>
              <a:gd name="T42" fmla="*/ 65 w 73"/>
              <a:gd name="T43" fmla="*/ 211 h 227"/>
              <a:gd name="T44" fmla="*/ 73 w 73"/>
              <a:gd name="T45" fmla="*/ 219 h 227"/>
              <a:gd name="T46" fmla="*/ 73 w 73"/>
              <a:gd name="T47" fmla="*/ 219 h 227"/>
              <a:gd name="T48" fmla="*/ 65 w 73"/>
              <a:gd name="T49" fmla="*/ 227 h 227"/>
              <a:gd name="T50" fmla="*/ 65 w 73"/>
              <a:gd name="T51" fmla="*/ 227 h 227"/>
              <a:gd name="T52" fmla="*/ 29 w 73"/>
              <a:gd name="T53" fmla="*/ 227 h 2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3"/>
              <a:gd name="T82" fmla="*/ 0 h 227"/>
              <a:gd name="T83" fmla="*/ 73 w 73"/>
              <a:gd name="T84" fmla="*/ 227 h 22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3" h="227">
                <a:moveTo>
                  <a:pt x="29" y="227"/>
                </a:moveTo>
                <a:cubicBezTo>
                  <a:pt x="13" y="227"/>
                  <a:pt x="0" y="214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43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9" y="0"/>
                  <a:pt x="73" y="3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12"/>
                  <a:pt x="69" y="16"/>
                  <a:pt x="65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43" y="16"/>
                  <a:pt x="29" y="16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2" y="16"/>
                  <a:pt x="16" y="22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198"/>
                  <a:pt x="16" y="198"/>
                  <a:pt x="16" y="198"/>
                </a:cubicBezTo>
                <a:cubicBezTo>
                  <a:pt x="16" y="205"/>
                  <a:pt x="22" y="211"/>
                  <a:pt x="29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29" y="211"/>
                  <a:pt x="43" y="211"/>
                  <a:pt x="65" y="211"/>
                </a:cubicBezTo>
                <a:cubicBezTo>
                  <a:pt x="65" y="211"/>
                  <a:pt x="65" y="211"/>
                  <a:pt x="65" y="211"/>
                </a:cubicBezTo>
                <a:cubicBezTo>
                  <a:pt x="69" y="211"/>
                  <a:pt x="73" y="215"/>
                  <a:pt x="73" y="219"/>
                </a:cubicBezTo>
                <a:cubicBezTo>
                  <a:pt x="73" y="219"/>
                  <a:pt x="73" y="219"/>
                  <a:pt x="73" y="219"/>
                </a:cubicBezTo>
                <a:cubicBezTo>
                  <a:pt x="73" y="223"/>
                  <a:pt x="69" y="227"/>
                  <a:pt x="65" y="227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43" y="227"/>
                  <a:pt x="29" y="227"/>
                  <a:pt x="29" y="22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2" name="Freeform 27"/>
          <p:cNvSpPr>
            <a:spLocks noChangeAspect="1"/>
          </p:cNvSpPr>
          <p:nvPr/>
        </p:nvSpPr>
        <p:spPr bwMode="auto">
          <a:xfrm>
            <a:off x="7029450" y="5637213"/>
            <a:ext cx="269875" cy="534987"/>
          </a:xfrm>
          <a:custGeom>
            <a:avLst/>
            <a:gdLst>
              <a:gd name="T0" fmla="*/ 0 w 72"/>
              <a:gd name="T1" fmla="*/ 219 h 227"/>
              <a:gd name="T2" fmla="*/ 8 w 72"/>
              <a:gd name="T3" fmla="*/ 211 h 227"/>
              <a:gd name="T4" fmla="*/ 8 w 72"/>
              <a:gd name="T5" fmla="*/ 211 h 227"/>
              <a:gd name="T6" fmla="*/ 43 w 72"/>
              <a:gd name="T7" fmla="*/ 211 h 227"/>
              <a:gd name="T8" fmla="*/ 43 w 72"/>
              <a:gd name="T9" fmla="*/ 211 h 227"/>
              <a:gd name="T10" fmla="*/ 56 w 72"/>
              <a:gd name="T11" fmla="*/ 198 h 227"/>
              <a:gd name="T12" fmla="*/ 56 w 72"/>
              <a:gd name="T13" fmla="*/ 198 h 227"/>
              <a:gd name="T14" fmla="*/ 56 w 72"/>
              <a:gd name="T15" fmla="*/ 29 h 227"/>
              <a:gd name="T16" fmla="*/ 43 w 72"/>
              <a:gd name="T17" fmla="*/ 16 h 227"/>
              <a:gd name="T18" fmla="*/ 43 w 72"/>
              <a:gd name="T19" fmla="*/ 16 h 227"/>
              <a:gd name="T20" fmla="*/ 8 w 72"/>
              <a:gd name="T21" fmla="*/ 16 h 227"/>
              <a:gd name="T22" fmla="*/ 8 w 72"/>
              <a:gd name="T23" fmla="*/ 16 h 227"/>
              <a:gd name="T24" fmla="*/ 8 w 72"/>
              <a:gd name="T25" fmla="*/ 16 h 227"/>
              <a:gd name="T26" fmla="*/ 0 w 72"/>
              <a:gd name="T27" fmla="*/ 8 h 227"/>
              <a:gd name="T28" fmla="*/ 0 w 72"/>
              <a:gd name="T29" fmla="*/ 8 h 227"/>
              <a:gd name="T30" fmla="*/ 8 w 72"/>
              <a:gd name="T31" fmla="*/ 0 h 227"/>
              <a:gd name="T32" fmla="*/ 8 w 72"/>
              <a:gd name="T33" fmla="*/ 0 h 227"/>
              <a:gd name="T34" fmla="*/ 43 w 72"/>
              <a:gd name="T35" fmla="*/ 0 h 227"/>
              <a:gd name="T36" fmla="*/ 43 w 72"/>
              <a:gd name="T37" fmla="*/ 0 h 227"/>
              <a:gd name="T38" fmla="*/ 72 w 72"/>
              <a:gd name="T39" fmla="*/ 29 h 227"/>
              <a:gd name="T40" fmla="*/ 72 w 72"/>
              <a:gd name="T41" fmla="*/ 29 h 227"/>
              <a:gd name="T42" fmla="*/ 72 w 72"/>
              <a:gd name="T43" fmla="*/ 198 h 227"/>
              <a:gd name="T44" fmla="*/ 43 w 72"/>
              <a:gd name="T45" fmla="*/ 227 h 227"/>
              <a:gd name="T46" fmla="*/ 43 w 72"/>
              <a:gd name="T47" fmla="*/ 227 h 227"/>
              <a:gd name="T48" fmla="*/ 8 w 72"/>
              <a:gd name="T49" fmla="*/ 227 h 227"/>
              <a:gd name="T50" fmla="*/ 8 w 72"/>
              <a:gd name="T51" fmla="*/ 227 h 227"/>
              <a:gd name="T52" fmla="*/ 0 w 72"/>
              <a:gd name="T53" fmla="*/ 219 h 2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2"/>
              <a:gd name="T82" fmla="*/ 0 h 227"/>
              <a:gd name="T83" fmla="*/ 72 w 72"/>
              <a:gd name="T84" fmla="*/ 227 h 22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2" h="227">
                <a:moveTo>
                  <a:pt x="0" y="219"/>
                </a:moveTo>
                <a:cubicBezTo>
                  <a:pt x="0" y="215"/>
                  <a:pt x="3" y="211"/>
                  <a:pt x="8" y="211"/>
                </a:cubicBezTo>
                <a:cubicBezTo>
                  <a:pt x="8" y="211"/>
                  <a:pt x="8" y="211"/>
                  <a:pt x="8" y="211"/>
                </a:cubicBezTo>
                <a:cubicBezTo>
                  <a:pt x="30" y="211"/>
                  <a:pt x="43" y="211"/>
                  <a:pt x="43" y="211"/>
                </a:cubicBezTo>
                <a:cubicBezTo>
                  <a:pt x="43" y="211"/>
                  <a:pt x="43" y="211"/>
                  <a:pt x="43" y="211"/>
                </a:cubicBezTo>
                <a:cubicBezTo>
                  <a:pt x="51" y="211"/>
                  <a:pt x="56" y="205"/>
                  <a:pt x="56" y="198"/>
                </a:cubicBezTo>
                <a:cubicBezTo>
                  <a:pt x="56" y="198"/>
                  <a:pt x="56" y="198"/>
                  <a:pt x="56" y="198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2"/>
                  <a:pt x="51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30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2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30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0" y="0"/>
                  <a:pt x="72" y="13"/>
                  <a:pt x="72" y="29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214"/>
                  <a:pt x="59" y="227"/>
                  <a:pt x="43" y="227"/>
                </a:cubicBezTo>
                <a:cubicBezTo>
                  <a:pt x="43" y="227"/>
                  <a:pt x="43" y="227"/>
                  <a:pt x="43" y="227"/>
                </a:cubicBezTo>
                <a:cubicBezTo>
                  <a:pt x="43" y="227"/>
                  <a:pt x="30" y="227"/>
                  <a:pt x="8" y="227"/>
                </a:cubicBezTo>
                <a:cubicBezTo>
                  <a:pt x="8" y="227"/>
                  <a:pt x="8" y="227"/>
                  <a:pt x="8" y="227"/>
                </a:cubicBezTo>
                <a:cubicBezTo>
                  <a:pt x="3" y="227"/>
                  <a:pt x="0" y="223"/>
                  <a:pt x="0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2304437" y="1606570"/>
          <a:ext cx="5205316" cy="5103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588" y="2565400"/>
            <a:ext cx="276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8388" y="2698750"/>
            <a:ext cx="184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4438" y="2565400"/>
            <a:ext cx="407987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3" descr="FotoIcon dark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79838" y="2997200"/>
            <a:ext cx="2117725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12"/>
          <p:cNvSpPr txBox="1">
            <a:spLocks noChangeArrowheads="1"/>
          </p:cNvSpPr>
          <p:nvPr/>
        </p:nvSpPr>
        <p:spPr bwMode="auto">
          <a:xfrm>
            <a:off x="4427538" y="3860800"/>
            <a:ext cx="1231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400" b="1">
                <a:solidFill>
                  <a:schemeClr val="tx2"/>
                </a:solidFill>
              </a:rPr>
              <a:t>€9.99</a:t>
            </a: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375" y="1628775"/>
            <a:ext cx="184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838" y="1557338"/>
            <a:ext cx="40957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975" y="5445125"/>
            <a:ext cx="184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875" y="5373688"/>
            <a:ext cx="40957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488" y="5589588"/>
            <a:ext cx="27622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4875171">
            <a:off x="3593435" y="2160944"/>
            <a:ext cx="40957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4875171">
            <a:off x="2513013" y="5978525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ounded Rectangle 22"/>
          <p:cNvSpPr/>
          <p:nvPr/>
        </p:nvSpPr>
        <p:spPr>
          <a:xfrm>
            <a:off x="2123728" y="1484784"/>
            <a:ext cx="5616624" cy="5112568"/>
          </a:xfrm>
          <a:prstGeom prst="round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E"/>
          </a:p>
        </p:txBody>
      </p:sp>
      <p:sp>
        <p:nvSpPr>
          <p:cNvPr id="27" name="Content Placeholder 15"/>
          <p:cNvSpPr txBox="1">
            <a:spLocks/>
          </p:cNvSpPr>
          <p:nvPr/>
        </p:nvSpPr>
        <p:spPr>
          <a:xfrm>
            <a:off x="4570413" y="5286375"/>
            <a:ext cx="4000500" cy="12858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IE" sz="2000" dirty="0">
              <a:solidFill>
                <a:schemeClr val="tx2"/>
              </a:solidFill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IE" sz="2000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IE" sz="2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8" name="Content Placeholder 15"/>
          <p:cNvSpPr txBox="1">
            <a:spLocks/>
          </p:cNvSpPr>
          <p:nvPr/>
        </p:nvSpPr>
        <p:spPr>
          <a:xfrm>
            <a:off x="4429125" y="5180013"/>
            <a:ext cx="3998913" cy="12858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IE" sz="2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1908175" y="188913"/>
            <a:ext cx="7002463" cy="533400"/>
          </a:xfrm>
        </p:spPr>
        <p:txBody>
          <a:bodyPr/>
          <a:lstStyle/>
          <a:p>
            <a:pPr>
              <a:defRPr/>
            </a:pPr>
            <a:r>
              <a:rPr lang="en-IE" dirty="0" err="1" smtClean="0"/>
              <a:t>HEAnet</a:t>
            </a:r>
            <a:r>
              <a:rPr lang="en-IE" dirty="0" smtClean="0"/>
              <a:t>/O2 Mobile Broadband </a:t>
            </a:r>
            <a:endParaRPr lang="en-IE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4875171">
            <a:off x="2945362" y="2809016"/>
            <a:ext cx="40957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I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Mobility Broadband Traffic</a:t>
            </a:r>
          </a:p>
        </p:txBody>
      </p:sp>
      <p:pic>
        <p:nvPicPr>
          <p:cNvPr id="27650" name="Picture 2" descr="o2-in-ou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6700" y="1612900"/>
            <a:ext cx="60706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IE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eduroam</a:t>
            </a:r>
            <a:r>
              <a:rPr lang="en-IE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, Ireland and Europe</a:t>
            </a:r>
          </a:p>
        </p:txBody>
      </p:sp>
      <p:pic>
        <p:nvPicPr>
          <p:cNvPr id="28674" name="Picture 4" descr="http://monitor.eduroam.org/genpng/eduroam_euww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628775"/>
            <a:ext cx="4373562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9" descr="eduroam-map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557338"/>
            <a:ext cx="3908425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9"/>
          <p:cNvSpPr txBox="1">
            <a:spLocks/>
          </p:cNvSpPr>
          <p:nvPr/>
        </p:nvSpPr>
        <p:spPr>
          <a:xfrm>
            <a:off x="1908175" y="188913"/>
            <a:ext cx="7002463" cy="533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IE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Who uses </a:t>
            </a:r>
            <a:r>
              <a:rPr lang="en-IE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eduroam</a:t>
            </a:r>
            <a:r>
              <a:rPr lang="en-IE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 in Ireland?</a:t>
            </a:r>
            <a:endParaRPr lang="en-IE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3" descr="eduroam-idp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052736"/>
            <a:ext cx="5894040" cy="5031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9"/>
          <p:cNvSpPr txBox="1">
            <a:spLocks/>
          </p:cNvSpPr>
          <p:nvPr/>
        </p:nvSpPr>
        <p:spPr>
          <a:xfrm>
            <a:off x="1583161" y="188640"/>
            <a:ext cx="7560839" cy="533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IE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eduroamers</a:t>
            </a:r>
            <a:r>
              <a:rPr lang="en-IE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 - Where do they go? </a:t>
            </a:r>
            <a:endParaRPr lang="en-IE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5" descr="eduroam-s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97228"/>
            <a:ext cx="6594718" cy="5860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32"/>
          <p:cNvGrpSpPr>
            <a:grpSpLocks/>
          </p:cNvGrpSpPr>
          <p:nvPr/>
        </p:nvGrpSpPr>
        <p:grpSpPr bwMode="auto">
          <a:xfrm>
            <a:off x="323850" y="2420938"/>
            <a:ext cx="8351838" cy="2608262"/>
            <a:chOff x="456" y="1426"/>
            <a:chExt cx="5035" cy="1643"/>
          </a:xfrm>
        </p:grpSpPr>
        <p:sp>
          <p:nvSpPr>
            <p:cNvPr id="32779" name="Rectangle 6"/>
            <p:cNvSpPr>
              <a:spLocks noChangeArrowheads="1"/>
            </p:cNvSpPr>
            <p:nvPr/>
          </p:nvSpPr>
          <p:spPr bwMode="auto">
            <a:xfrm>
              <a:off x="1487" y="2294"/>
              <a:ext cx="4004" cy="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Ericsson Capital TT"/>
                </a:rPr>
                <a:t>Ensure sufficient Quality of Experience for e-learning</a:t>
              </a:r>
            </a:p>
            <a:p>
              <a:endParaRPr lang="en-US" sz="2000" b="1" dirty="0">
                <a:solidFill>
                  <a:schemeClr val="tx2"/>
                </a:solidFill>
                <a:latin typeface="Ericsson Capital TT"/>
              </a:endParaRPr>
            </a:p>
            <a:p>
              <a:endParaRPr lang="en-US" sz="2000" b="1" dirty="0">
                <a:solidFill>
                  <a:schemeClr val="tx2"/>
                </a:solidFill>
                <a:latin typeface="Ericsson Capital TT"/>
              </a:endParaRPr>
            </a:p>
          </p:txBody>
        </p:sp>
        <p:sp>
          <p:nvSpPr>
            <p:cNvPr id="32780" name="Rectangle 3"/>
            <p:cNvSpPr>
              <a:spLocks noChangeArrowheads="1"/>
            </p:cNvSpPr>
            <p:nvPr/>
          </p:nvSpPr>
          <p:spPr bwMode="auto">
            <a:xfrm>
              <a:off x="456" y="1426"/>
              <a:ext cx="985" cy="961"/>
            </a:xfrm>
            <a:prstGeom prst="rect">
              <a:avLst/>
            </a:prstGeom>
            <a:solidFill>
              <a:srgbClr val="00A9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32781" name="Rectangle 4"/>
            <p:cNvSpPr>
              <a:spLocks noChangeArrowheads="1"/>
            </p:cNvSpPr>
            <p:nvPr/>
          </p:nvSpPr>
          <p:spPr bwMode="auto">
            <a:xfrm>
              <a:off x="456" y="2387"/>
              <a:ext cx="985" cy="408"/>
            </a:xfrm>
            <a:prstGeom prst="rect">
              <a:avLst/>
            </a:prstGeom>
            <a:solidFill>
              <a:srgbClr val="00A9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32782" name="Rectangle 5"/>
            <p:cNvSpPr>
              <a:spLocks noChangeArrowheads="1"/>
            </p:cNvSpPr>
            <p:nvPr/>
          </p:nvSpPr>
          <p:spPr bwMode="auto">
            <a:xfrm>
              <a:off x="603" y="1518"/>
              <a:ext cx="79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Ericsson Capital TT"/>
                </a:rPr>
                <a:t>E-learning</a:t>
              </a:r>
              <a:endParaRPr lang="en-US" sz="2000">
                <a:solidFill>
                  <a:schemeClr val="bg1"/>
                </a:solidFill>
              </a:endParaRPr>
            </a:p>
          </p:txBody>
        </p:sp>
        <p:sp>
          <p:nvSpPr>
            <p:cNvPr id="32783" name="Rectangle 7"/>
            <p:cNvSpPr>
              <a:spLocks noChangeArrowheads="1"/>
            </p:cNvSpPr>
            <p:nvPr/>
          </p:nvSpPr>
          <p:spPr bwMode="auto">
            <a:xfrm>
              <a:off x="1479" y="2644"/>
              <a:ext cx="3759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Ericsson Capital TT"/>
                </a:rPr>
                <a:t>Provide support of content delivery from the cloud </a:t>
              </a:r>
            </a:p>
            <a:p>
              <a:r>
                <a:rPr lang="en-US" sz="2000" b="1" dirty="0">
                  <a:solidFill>
                    <a:schemeClr val="tx2"/>
                  </a:solidFill>
                  <a:latin typeface="Ericsson Capital TT"/>
                </a:rPr>
                <a:t> </a:t>
              </a:r>
            </a:p>
          </p:txBody>
        </p:sp>
        <p:sp>
          <p:nvSpPr>
            <p:cNvPr id="32784" name="Rectangle 8"/>
            <p:cNvSpPr>
              <a:spLocks noChangeArrowheads="1"/>
            </p:cNvSpPr>
            <p:nvPr/>
          </p:nvSpPr>
          <p:spPr bwMode="auto">
            <a:xfrm>
              <a:off x="1497" y="1939"/>
              <a:ext cx="3803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Ericsson Capital TT"/>
                </a:rPr>
                <a:t>Provide support for e- learning anytime anywhere</a:t>
              </a:r>
            </a:p>
          </p:txBody>
        </p:sp>
        <p:sp>
          <p:nvSpPr>
            <p:cNvPr id="32785" name="Freeform 9"/>
            <p:cNvSpPr>
              <a:spLocks noEditPoints="1"/>
            </p:cNvSpPr>
            <p:nvPr/>
          </p:nvSpPr>
          <p:spPr bwMode="auto">
            <a:xfrm>
              <a:off x="644" y="2100"/>
              <a:ext cx="554" cy="364"/>
            </a:xfrm>
            <a:custGeom>
              <a:avLst/>
              <a:gdLst>
                <a:gd name="T0" fmla="*/ 509 w 554"/>
                <a:gd name="T1" fmla="*/ 232 h 364"/>
                <a:gd name="T2" fmla="*/ 509 w 554"/>
                <a:gd name="T3" fmla="*/ 88 h 364"/>
                <a:gd name="T4" fmla="*/ 487 w 554"/>
                <a:gd name="T5" fmla="*/ 209 h 364"/>
                <a:gd name="T6" fmla="*/ 487 w 554"/>
                <a:gd name="T7" fmla="*/ 309 h 364"/>
                <a:gd name="T8" fmla="*/ 155 w 554"/>
                <a:gd name="T9" fmla="*/ 309 h 364"/>
                <a:gd name="T10" fmla="*/ 56 w 554"/>
                <a:gd name="T11" fmla="*/ 298 h 364"/>
                <a:gd name="T12" fmla="*/ 56 w 554"/>
                <a:gd name="T13" fmla="*/ 243 h 364"/>
                <a:gd name="T14" fmla="*/ 56 w 554"/>
                <a:gd name="T15" fmla="*/ 22 h 364"/>
                <a:gd name="T16" fmla="*/ 332 w 554"/>
                <a:gd name="T17" fmla="*/ 22 h 364"/>
                <a:gd name="T18" fmla="*/ 487 w 554"/>
                <a:gd name="T19" fmla="*/ 22 h 364"/>
                <a:gd name="T20" fmla="*/ 498 w 554"/>
                <a:gd name="T21" fmla="*/ 55 h 364"/>
                <a:gd name="T22" fmla="*/ 509 w 554"/>
                <a:gd name="T23" fmla="*/ 11 h 364"/>
                <a:gd name="T24" fmla="*/ 211 w 554"/>
                <a:gd name="T25" fmla="*/ 0 h 364"/>
                <a:gd name="T26" fmla="*/ 56 w 554"/>
                <a:gd name="T27" fmla="*/ 0 h 364"/>
                <a:gd name="T28" fmla="*/ 33 w 554"/>
                <a:gd name="T29" fmla="*/ 154 h 364"/>
                <a:gd name="T30" fmla="*/ 33 w 554"/>
                <a:gd name="T31" fmla="*/ 265 h 364"/>
                <a:gd name="T32" fmla="*/ 22 w 554"/>
                <a:gd name="T33" fmla="*/ 309 h 364"/>
                <a:gd name="T34" fmla="*/ 0 w 554"/>
                <a:gd name="T35" fmla="*/ 342 h 364"/>
                <a:gd name="T36" fmla="*/ 222 w 554"/>
                <a:gd name="T37" fmla="*/ 364 h 364"/>
                <a:gd name="T38" fmla="*/ 476 w 554"/>
                <a:gd name="T39" fmla="*/ 364 h 364"/>
                <a:gd name="T40" fmla="*/ 554 w 554"/>
                <a:gd name="T41" fmla="*/ 353 h 364"/>
                <a:gd name="T42" fmla="*/ 532 w 554"/>
                <a:gd name="T43" fmla="*/ 309 h 364"/>
                <a:gd name="T44" fmla="*/ 155 w 554"/>
                <a:gd name="T45" fmla="*/ 342 h 364"/>
                <a:gd name="T46" fmla="*/ 11 w 554"/>
                <a:gd name="T47" fmla="*/ 342 h 364"/>
                <a:gd name="T48" fmla="*/ 155 w 554"/>
                <a:gd name="T49" fmla="*/ 331 h 364"/>
                <a:gd name="T50" fmla="*/ 233 w 554"/>
                <a:gd name="T51" fmla="*/ 331 h 364"/>
                <a:gd name="T52" fmla="*/ 321 w 554"/>
                <a:gd name="T53" fmla="*/ 331 h 364"/>
                <a:gd name="T54" fmla="*/ 520 w 554"/>
                <a:gd name="T55" fmla="*/ 331 h 364"/>
                <a:gd name="T56" fmla="*/ 67 w 554"/>
                <a:gd name="T57" fmla="*/ 66 h 364"/>
                <a:gd name="T58" fmla="*/ 67 w 554"/>
                <a:gd name="T59" fmla="*/ 154 h 364"/>
                <a:gd name="T60" fmla="*/ 199 w 554"/>
                <a:gd name="T61" fmla="*/ 165 h 364"/>
                <a:gd name="T62" fmla="*/ 222 w 554"/>
                <a:gd name="T63" fmla="*/ 88 h 364"/>
                <a:gd name="T64" fmla="*/ 211 w 554"/>
                <a:gd name="T65" fmla="*/ 33 h 364"/>
                <a:gd name="T66" fmla="*/ 155 w 554"/>
                <a:gd name="T67" fmla="*/ 88 h 364"/>
                <a:gd name="T68" fmla="*/ 177 w 554"/>
                <a:gd name="T69" fmla="*/ 143 h 364"/>
                <a:gd name="T70" fmla="*/ 122 w 554"/>
                <a:gd name="T71" fmla="*/ 143 h 364"/>
                <a:gd name="T72" fmla="*/ 133 w 554"/>
                <a:gd name="T73" fmla="*/ 99 h 364"/>
                <a:gd name="T74" fmla="*/ 177 w 554"/>
                <a:gd name="T75" fmla="*/ 132 h 364"/>
                <a:gd name="T76" fmla="*/ 166 w 554"/>
                <a:gd name="T77" fmla="*/ 132 h 364"/>
                <a:gd name="T78" fmla="*/ 166 w 554"/>
                <a:gd name="T79" fmla="*/ 110 h 364"/>
                <a:gd name="T80" fmla="*/ 133 w 554"/>
                <a:gd name="T81" fmla="*/ 143 h 364"/>
                <a:gd name="T82" fmla="*/ 255 w 554"/>
                <a:gd name="T83" fmla="*/ 88 h 364"/>
                <a:gd name="T84" fmla="*/ 244 w 554"/>
                <a:gd name="T85" fmla="*/ 254 h 364"/>
                <a:gd name="T86" fmla="*/ 321 w 554"/>
                <a:gd name="T87" fmla="*/ 287 h 364"/>
                <a:gd name="T88" fmla="*/ 465 w 554"/>
                <a:gd name="T89" fmla="*/ 287 h 364"/>
                <a:gd name="T90" fmla="*/ 476 w 554"/>
                <a:gd name="T91" fmla="*/ 121 h 364"/>
                <a:gd name="T92" fmla="*/ 255 w 554"/>
                <a:gd name="T93" fmla="*/ 88 h 364"/>
                <a:gd name="T94" fmla="*/ 288 w 554"/>
                <a:gd name="T95" fmla="*/ 243 h 364"/>
                <a:gd name="T96" fmla="*/ 266 w 554"/>
                <a:gd name="T97" fmla="*/ 187 h 364"/>
                <a:gd name="T98" fmla="*/ 277 w 554"/>
                <a:gd name="T99" fmla="*/ 198 h 364"/>
                <a:gd name="T100" fmla="*/ 288 w 554"/>
                <a:gd name="T101" fmla="*/ 132 h 364"/>
                <a:gd name="T102" fmla="*/ 354 w 554"/>
                <a:gd name="T103" fmla="*/ 254 h 364"/>
                <a:gd name="T104" fmla="*/ 299 w 554"/>
                <a:gd name="T105" fmla="*/ 243 h 364"/>
                <a:gd name="T106" fmla="*/ 421 w 554"/>
                <a:gd name="T107" fmla="*/ 232 h 364"/>
                <a:gd name="T108" fmla="*/ 443 w 554"/>
                <a:gd name="T109" fmla="*/ 254 h 364"/>
                <a:gd name="T110" fmla="*/ 321 w 554"/>
                <a:gd name="T111" fmla="*/ 198 h 364"/>
                <a:gd name="T112" fmla="*/ 310 w 554"/>
                <a:gd name="T113" fmla="*/ 187 h 364"/>
                <a:gd name="T114" fmla="*/ 432 w 554"/>
                <a:gd name="T115" fmla="*/ 187 h 364"/>
                <a:gd name="T116" fmla="*/ 410 w 554"/>
                <a:gd name="T117" fmla="*/ 154 h 364"/>
                <a:gd name="T118" fmla="*/ 310 w 554"/>
                <a:gd name="T119" fmla="*/ 154 h 364"/>
                <a:gd name="T120" fmla="*/ 388 w 554"/>
                <a:gd name="T121" fmla="*/ 132 h 364"/>
                <a:gd name="T122" fmla="*/ 443 w 554"/>
                <a:gd name="T123" fmla="*/ 132 h 3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54"/>
                <a:gd name="T187" fmla="*/ 0 h 364"/>
                <a:gd name="T188" fmla="*/ 554 w 554"/>
                <a:gd name="T189" fmla="*/ 364 h 3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54" h="364">
                  <a:moveTo>
                    <a:pt x="532" y="309"/>
                  </a:moveTo>
                  <a:lnTo>
                    <a:pt x="532" y="309"/>
                  </a:lnTo>
                  <a:lnTo>
                    <a:pt x="520" y="309"/>
                  </a:lnTo>
                  <a:lnTo>
                    <a:pt x="509" y="309"/>
                  </a:lnTo>
                  <a:lnTo>
                    <a:pt x="509" y="265"/>
                  </a:lnTo>
                  <a:lnTo>
                    <a:pt x="509" y="232"/>
                  </a:lnTo>
                  <a:lnTo>
                    <a:pt x="509" y="209"/>
                  </a:lnTo>
                  <a:lnTo>
                    <a:pt x="509" y="176"/>
                  </a:lnTo>
                  <a:lnTo>
                    <a:pt x="509" y="154"/>
                  </a:lnTo>
                  <a:lnTo>
                    <a:pt x="509" y="143"/>
                  </a:lnTo>
                  <a:lnTo>
                    <a:pt x="509" y="121"/>
                  </a:lnTo>
                  <a:lnTo>
                    <a:pt x="509" y="110"/>
                  </a:lnTo>
                  <a:lnTo>
                    <a:pt x="509" y="99"/>
                  </a:lnTo>
                  <a:lnTo>
                    <a:pt x="509" y="88"/>
                  </a:lnTo>
                  <a:lnTo>
                    <a:pt x="509" y="77"/>
                  </a:lnTo>
                  <a:lnTo>
                    <a:pt x="498" y="77"/>
                  </a:lnTo>
                  <a:lnTo>
                    <a:pt x="498" y="88"/>
                  </a:lnTo>
                  <a:lnTo>
                    <a:pt x="487" y="88"/>
                  </a:lnTo>
                  <a:lnTo>
                    <a:pt x="487" y="121"/>
                  </a:lnTo>
                  <a:lnTo>
                    <a:pt x="487" y="165"/>
                  </a:lnTo>
                  <a:lnTo>
                    <a:pt x="487" y="187"/>
                  </a:lnTo>
                  <a:lnTo>
                    <a:pt x="487" y="209"/>
                  </a:lnTo>
                  <a:lnTo>
                    <a:pt x="487" y="232"/>
                  </a:lnTo>
                  <a:lnTo>
                    <a:pt x="487" y="254"/>
                  </a:lnTo>
                  <a:lnTo>
                    <a:pt x="487" y="265"/>
                  </a:lnTo>
                  <a:lnTo>
                    <a:pt x="487" y="276"/>
                  </a:lnTo>
                  <a:lnTo>
                    <a:pt x="487" y="287"/>
                  </a:lnTo>
                  <a:lnTo>
                    <a:pt x="487" y="298"/>
                  </a:lnTo>
                  <a:lnTo>
                    <a:pt x="487" y="309"/>
                  </a:lnTo>
                  <a:lnTo>
                    <a:pt x="454" y="309"/>
                  </a:lnTo>
                  <a:lnTo>
                    <a:pt x="410" y="309"/>
                  </a:lnTo>
                  <a:lnTo>
                    <a:pt x="377" y="309"/>
                  </a:lnTo>
                  <a:lnTo>
                    <a:pt x="343" y="309"/>
                  </a:lnTo>
                  <a:lnTo>
                    <a:pt x="321" y="309"/>
                  </a:lnTo>
                  <a:lnTo>
                    <a:pt x="288" y="309"/>
                  </a:lnTo>
                  <a:lnTo>
                    <a:pt x="266" y="309"/>
                  </a:lnTo>
                  <a:lnTo>
                    <a:pt x="244" y="309"/>
                  </a:lnTo>
                  <a:lnTo>
                    <a:pt x="211" y="309"/>
                  </a:lnTo>
                  <a:lnTo>
                    <a:pt x="199" y="309"/>
                  </a:lnTo>
                  <a:lnTo>
                    <a:pt x="177" y="309"/>
                  </a:lnTo>
                  <a:lnTo>
                    <a:pt x="155" y="309"/>
                  </a:lnTo>
                  <a:lnTo>
                    <a:pt x="144" y="309"/>
                  </a:lnTo>
                  <a:lnTo>
                    <a:pt x="133" y="309"/>
                  </a:lnTo>
                  <a:lnTo>
                    <a:pt x="122" y="309"/>
                  </a:lnTo>
                  <a:lnTo>
                    <a:pt x="111" y="309"/>
                  </a:lnTo>
                  <a:lnTo>
                    <a:pt x="89" y="309"/>
                  </a:lnTo>
                  <a:lnTo>
                    <a:pt x="78" y="309"/>
                  </a:lnTo>
                  <a:lnTo>
                    <a:pt x="67" y="309"/>
                  </a:lnTo>
                  <a:lnTo>
                    <a:pt x="56" y="309"/>
                  </a:lnTo>
                  <a:lnTo>
                    <a:pt x="56" y="298"/>
                  </a:lnTo>
                  <a:lnTo>
                    <a:pt x="56" y="287"/>
                  </a:lnTo>
                  <a:lnTo>
                    <a:pt x="56" y="276"/>
                  </a:lnTo>
                  <a:lnTo>
                    <a:pt x="56" y="265"/>
                  </a:lnTo>
                  <a:lnTo>
                    <a:pt x="56" y="243"/>
                  </a:lnTo>
                  <a:lnTo>
                    <a:pt x="56" y="221"/>
                  </a:lnTo>
                  <a:lnTo>
                    <a:pt x="56" y="176"/>
                  </a:lnTo>
                  <a:lnTo>
                    <a:pt x="56" y="154"/>
                  </a:lnTo>
                  <a:lnTo>
                    <a:pt x="56" y="121"/>
                  </a:lnTo>
                  <a:lnTo>
                    <a:pt x="56" y="99"/>
                  </a:lnTo>
                  <a:lnTo>
                    <a:pt x="56" y="77"/>
                  </a:lnTo>
                  <a:lnTo>
                    <a:pt x="56" y="66"/>
                  </a:lnTo>
                  <a:lnTo>
                    <a:pt x="56" y="55"/>
                  </a:lnTo>
                  <a:lnTo>
                    <a:pt x="56" y="44"/>
                  </a:lnTo>
                  <a:lnTo>
                    <a:pt x="56" y="33"/>
                  </a:lnTo>
                  <a:lnTo>
                    <a:pt x="56" y="22"/>
                  </a:lnTo>
                  <a:lnTo>
                    <a:pt x="89" y="22"/>
                  </a:lnTo>
                  <a:lnTo>
                    <a:pt x="133" y="22"/>
                  </a:lnTo>
                  <a:lnTo>
                    <a:pt x="166" y="22"/>
                  </a:lnTo>
                  <a:lnTo>
                    <a:pt x="199" y="22"/>
                  </a:lnTo>
                  <a:lnTo>
                    <a:pt x="233" y="22"/>
                  </a:lnTo>
                  <a:lnTo>
                    <a:pt x="255" y="22"/>
                  </a:lnTo>
                  <a:lnTo>
                    <a:pt x="288" y="22"/>
                  </a:lnTo>
                  <a:lnTo>
                    <a:pt x="310" y="22"/>
                  </a:lnTo>
                  <a:lnTo>
                    <a:pt x="332" y="22"/>
                  </a:lnTo>
                  <a:lnTo>
                    <a:pt x="354" y="22"/>
                  </a:lnTo>
                  <a:lnTo>
                    <a:pt x="366" y="22"/>
                  </a:lnTo>
                  <a:lnTo>
                    <a:pt x="388" y="22"/>
                  </a:lnTo>
                  <a:lnTo>
                    <a:pt x="399" y="22"/>
                  </a:lnTo>
                  <a:lnTo>
                    <a:pt x="410" y="22"/>
                  </a:lnTo>
                  <a:lnTo>
                    <a:pt x="432" y="22"/>
                  </a:lnTo>
                  <a:lnTo>
                    <a:pt x="454" y="22"/>
                  </a:lnTo>
                  <a:lnTo>
                    <a:pt x="465" y="22"/>
                  </a:lnTo>
                  <a:lnTo>
                    <a:pt x="476" y="22"/>
                  </a:lnTo>
                  <a:lnTo>
                    <a:pt x="487" y="22"/>
                  </a:lnTo>
                  <a:lnTo>
                    <a:pt x="487" y="33"/>
                  </a:lnTo>
                  <a:lnTo>
                    <a:pt x="487" y="44"/>
                  </a:lnTo>
                  <a:lnTo>
                    <a:pt x="498" y="55"/>
                  </a:lnTo>
                  <a:lnTo>
                    <a:pt x="509" y="55"/>
                  </a:lnTo>
                  <a:lnTo>
                    <a:pt x="509" y="44"/>
                  </a:lnTo>
                  <a:lnTo>
                    <a:pt x="509" y="33"/>
                  </a:lnTo>
                  <a:lnTo>
                    <a:pt x="509" y="22"/>
                  </a:lnTo>
                  <a:lnTo>
                    <a:pt x="509" y="11"/>
                  </a:lnTo>
                  <a:lnTo>
                    <a:pt x="498" y="0"/>
                  </a:lnTo>
                  <a:lnTo>
                    <a:pt x="454" y="0"/>
                  </a:lnTo>
                  <a:lnTo>
                    <a:pt x="421" y="0"/>
                  </a:lnTo>
                  <a:lnTo>
                    <a:pt x="377" y="0"/>
                  </a:lnTo>
                  <a:lnTo>
                    <a:pt x="343" y="0"/>
                  </a:lnTo>
                  <a:lnTo>
                    <a:pt x="321" y="0"/>
                  </a:lnTo>
                  <a:lnTo>
                    <a:pt x="288" y="0"/>
                  </a:lnTo>
                  <a:lnTo>
                    <a:pt x="266" y="0"/>
                  </a:lnTo>
                  <a:lnTo>
                    <a:pt x="233" y="0"/>
                  </a:lnTo>
                  <a:lnTo>
                    <a:pt x="211" y="0"/>
                  </a:lnTo>
                  <a:lnTo>
                    <a:pt x="199" y="0"/>
                  </a:lnTo>
                  <a:lnTo>
                    <a:pt x="177" y="0"/>
                  </a:lnTo>
                  <a:lnTo>
                    <a:pt x="155" y="0"/>
                  </a:lnTo>
                  <a:lnTo>
                    <a:pt x="144" y="0"/>
                  </a:lnTo>
                  <a:lnTo>
                    <a:pt x="133" y="0"/>
                  </a:lnTo>
                  <a:lnTo>
                    <a:pt x="111" y="0"/>
                  </a:lnTo>
                  <a:lnTo>
                    <a:pt x="100" y="0"/>
                  </a:lnTo>
                  <a:lnTo>
                    <a:pt x="89" y="0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33" y="11"/>
                  </a:lnTo>
                  <a:lnTo>
                    <a:pt x="33" y="22"/>
                  </a:lnTo>
                  <a:lnTo>
                    <a:pt x="33" y="44"/>
                  </a:lnTo>
                  <a:lnTo>
                    <a:pt x="33" y="66"/>
                  </a:lnTo>
                  <a:lnTo>
                    <a:pt x="33" y="77"/>
                  </a:lnTo>
                  <a:lnTo>
                    <a:pt x="33" y="99"/>
                  </a:lnTo>
                  <a:lnTo>
                    <a:pt x="33" y="132"/>
                  </a:lnTo>
                  <a:lnTo>
                    <a:pt x="33" y="154"/>
                  </a:lnTo>
                  <a:lnTo>
                    <a:pt x="33" y="187"/>
                  </a:lnTo>
                  <a:lnTo>
                    <a:pt x="33" y="198"/>
                  </a:lnTo>
                  <a:lnTo>
                    <a:pt x="33" y="221"/>
                  </a:lnTo>
                  <a:lnTo>
                    <a:pt x="33" y="232"/>
                  </a:lnTo>
                  <a:lnTo>
                    <a:pt x="33" y="243"/>
                  </a:lnTo>
                  <a:lnTo>
                    <a:pt x="33" y="254"/>
                  </a:lnTo>
                  <a:lnTo>
                    <a:pt x="33" y="265"/>
                  </a:lnTo>
                  <a:lnTo>
                    <a:pt x="33" y="276"/>
                  </a:lnTo>
                  <a:lnTo>
                    <a:pt x="33" y="287"/>
                  </a:lnTo>
                  <a:lnTo>
                    <a:pt x="33" y="298"/>
                  </a:lnTo>
                  <a:lnTo>
                    <a:pt x="33" y="309"/>
                  </a:lnTo>
                  <a:lnTo>
                    <a:pt x="22" y="309"/>
                  </a:lnTo>
                  <a:lnTo>
                    <a:pt x="11" y="309"/>
                  </a:lnTo>
                  <a:lnTo>
                    <a:pt x="0" y="309"/>
                  </a:lnTo>
                  <a:lnTo>
                    <a:pt x="0" y="320"/>
                  </a:lnTo>
                  <a:lnTo>
                    <a:pt x="0" y="331"/>
                  </a:lnTo>
                  <a:lnTo>
                    <a:pt x="0" y="342"/>
                  </a:lnTo>
                  <a:lnTo>
                    <a:pt x="0" y="353"/>
                  </a:lnTo>
                  <a:lnTo>
                    <a:pt x="0" y="364"/>
                  </a:lnTo>
                  <a:lnTo>
                    <a:pt x="11" y="364"/>
                  </a:lnTo>
                  <a:lnTo>
                    <a:pt x="56" y="364"/>
                  </a:lnTo>
                  <a:lnTo>
                    <a:pt x="100" y="364"/>
                  </a:lnTo>
                  <a:lnTo>
                    <a:pt x="144" y="364"/>
                  </a:lnTo>
                  <a:lnTo>
                    <a:pt x="188" y="364"/>
                  </a:lnTo>
                  <a:lnTo>
                    <a:pt x="222" y="364"/>
                  </a:lnTo>
                  <a:lnTo>
                    <a:pt x="255" y="364"/>
                  </a:lnTo>
                  <a:lnTo>
                    <a:pt x="288" y="364"/>
                  </a:lnTo>
                  <a:lnTo>
                    <a:pt x="310" y="364"/>
                  </a:lnTo>
                  <a:lnTo>
                    <a:pt x="343" y="364"/>
                  </a:lnTo>
                  <a:lnTo>
                    <a:pt x="366" y="364"/>
                  </a:lnTo>
                  <a:lnTo>
                    <a:pt x="388" y="364"/>
                  </a:lnTo>
                  <a:lnTo>
                    <a:pt x="410" y="364"/>
                  </a:lnTo>
                  <a:lnTo>
                    <a:pt x="421" y="364"/>
                  </a:lnTo>
                  <a:lnTo>
                    <a:pt x="443" y="364"/>
                  </a:lnTo>
                  <a:lnTo>
                    <a:pt x="454" y="364"/>
                  </a:lnTo>
                  <a:lnTo>
                    <a:pt x="465" y="364"/>
                  </a:lnTo>
                  <a:lnTo>
                    <a:pt x="476" y="364"/>
                  </a:lnTo>
                  <a:lnTo>
                    <a:pt x="487" y="364"/>
                  </a:lnTo>
                  <a:lnTo>
                    <a:pt x="498" y="364"/>
                  </a:lnTo>
                  <a:lnTo>
                    <a:pt x="509" y="364"/>
                  </a:lnTo>
                  <a:lnTo>
                    <a:pt x="520" y="364"/>
                  </a:lnTo>
                  <a:lnTo>
                    <a:pt x="532" y="364"/>
                  </a:lnTo>
                  <a:lnTo>
                    <a:pt x="543" y="364"/>
                  </a:lnTo>
                  <a:lnTo>
                    <a:pt x="554" y="353"/>
                  </a:lnTo>
                  <a:lnTo>
                    <a:pt x="554" y="342"/>
                  </a:lnTo>
                  <a:lnTo>
                    <a:pt x="554" y="331"/>
                  </a:lnTo>
                  <a:lnTo>
                    <a:pt x="554" y="320"/>
                  </a:lnTo>
                  <a:lnTo>
                    <a:pt x="543" y="309"/>
                  </a:lnTo>
                  <a:lnTo>
                    <a:pt x="532" y="309"/>
                  </a:lnTo>
                  <a:close/>
                  <a:moveTo>
                    <a:pt x="532" y="342"/>
                  </a:moveTo>
                  <a:lnTo>
                    <a:pt x="487" y="342"/>
                  </a:lnTo>
                  <a:lnTo>
                    <a:pt x="443" y="342"/>
                  </a:lnTo>
                  <a:lnTo>
                    <a:pt x="399" y="342"/>
                  </a:lnTo>
                  <a:lnTo>
                    <a:pt x="366" y="342"/>
                  </a:lnTo>
                  <a:lnTo>
                    <a:pt x="321" y="342"/>
                  </a:lnTo>
                  <a:lnTo>
                    <a:pt x="288" y="342"/>
                  </a:lnTo>
                  <a:lnTo>
                    <a:pt x="266" y="342"/>
                  </a:lnTo>
                  <a:lnTo>
                    <a:pt x="233" y="342"/>
                  </a:lnTo>
                  <a:lnTo>
                    <a:pt x="211" y="342"/>
                  </a:lnTo>
                  <a:lnTo>
                    <a:pt x="177" y="342"/>
                  </a:lnTo>
                  <a:lnTo>
                    <a:pt x="155" y="342"/>
                  </a:lnTo>
                  <a:lnTo>
                    <a:pt x="144" y="342"/>
                  </a:lnTo>
                  <a:lnTo>
                    <a:pt x="122" y="342"/>
                  </a:lnTo>
                  <a:lnTo>
                    <a:pt x="111" y="342"/>
                  </a:lnTo>
                  <a:lnTo>
                    <a:pt x="89" y="342"/>
                  </a:lnTo>
                  <a:lnTo>
                    <a:pt x="78" y="342"/>
                  </a:lnTo>
                  <a:lnTo>
                    <a:pt x="67" y="342"/>
                  </a:lnTo>
                  <a:lnTo>
                    <a:pt x="56" y="342"/>
                  </a:lnTo>
                  <a:lnTo>
                    <a:pt x="44" y="342"/>
                  </a:lnTo>
                  <a:lnTo>
                    <a:pt x="33" y="342"/>
                  </a:lnTo>
                  <a:lnTo>
                    <a:pt x="22" y="342"/>
                  </a:lnTo>
                  <a:lnTo>
                    <a:pt x="11" y="342"/>
                  </a:lnTo>
                  <a:lnTo>
                    <a:pt x="11" y="331"/>
                  </a:lnTo>
                  <a:lnTo>
                    <a:pt x="56" y="331"/>
                  </a:lnTo>
                  <a:lnTo>
                    <a:pt x="78" y="331"/>
                  </a:lnTo>
                  <a:lnTo>
                    <a:pt x="111" y="331"/>
                  </a:lnTo>
                  <a:lnTo>
                    <a:pt x="133" y="331"/>
                  </a:lnTo>
                  <a:lnTo>
                    <a:pt x="155" y="331"/>
                  </a:lnTo>
                  <a:lnTo>
                    <a:pt x="166" y="331"/>
                  </a:lnTo>
                  <a:lnTo>
                    <a:pt x="188" y="331"/>
                  </a:lnTo>
                  <a:lnTo>
                    <a:pt x="199" y="331"/>
                  </a:lnTo>
                  <a:lnTo>
                    <a:pt x="211" y="331"/>
                  </a:lnTo>
                  <a:lnTo>
                    <a:pt x="222" y="331"/>
                  </a:lnTo>
                  <a:lnTo>
                    <a:pt x="233" y="331"/>
                  </a:lnTo>
                  <a:lnTo>
                    <a:pt x="244" y="331"/>
                  </a:lnTo>
                  <a:lnTo>
                    <a:pt x="255" y="331"/>
                  </a:lnTo>
                  <a:lnTo>
                    <a:pt x="266" y="331"/>
                  </a:lnTo>
                  <a:lnTo>
                    <a:pt x="277" y="331"/>
                  </a:lnTo>
                  <a:lnTo>
                    <a:pt x="288" y="331"/>
                  </a:lnTo>
                  <a:lnTo>
                    <a:pt x="299" y="331"/>
                  </a:lnTo>
                  <a:lnTo>
                    <a:pt x="310" y="331"/>
                  </a:lnTo>
                  <a:lnTo>
                    <a:pt x="321" y="331"/>
                  </a:lnTo>
                  <a:lnTo>
                    <a:pt x="354" y="331"/>
                  </a:lnTo>
                  <a:lnTo>
                    <a:pt x="388" y="331"/>
                  </a:lnTo>
                  <a:lnTo>
                    <a:pt x="421" y="331"/>
                  </a:lnTo>
                  <a:lnTo>
                    <a:pt x="443" y="331"/>
                  </a:lnTo>
                  <a:lnTo>
                    <a:pt x="465" y="331"/>
                  </a:lnTo>
                  <a:lnTo>
                    <a:pt x="476" y="331"/>
                  </a:lnTo>
                  <a:lnTo>
                    <a:pt x="498" y="331"/>
                  </a:lnTo>
                  <a:lnTo>
                    <a:pt x="509" y="331"/>
                  </a:lnTo>
                  <a:lnTo>
                    <a:pt x="520" y="331"/>
                  </a:lnTo>
                  <a:lnTo>
                    <a:pt x="532" y="331"/>
                  </a:lnTo>
                  <a:lnTo>
                    <a:pt x="532" y="342"/>
                  </a:lnTo>
                  <a:close/>
                  <a:moveTo>
                    <a:pt x="78" y="33"/>
                  </a:moveTo>
                  <a:lnTo>
                    <a:pt x="78" y="44"/>
                  </a:lnTo>
                  <a:lnTo>
                    <a:pt x="67" y="44"/>
                  </a:lnTo>
                  <a:lnTo>
                    <a:pt x="67" y="66"/>
                  </a:lnTo>
                  <a:lnTo>
                    <a:pt x="67" y="77"/>
                  </a:lnTo>
                  <a:lnTo>
                    <a:pt x="67" y="99"/>
                  </a:lnTo>
                  <a:lnTo>
                    <a:pt x="67" y="110"/>
                  </a:lnTo>
                  <a:lnTo>
                    <a:pt x="67" y="121"/>
                  </a:lnTo>
                  <a:lnTo>
                    <a:pt x="67" y="132"/>
                  </a:lnTo>
                  <a:lnTo>
                    <a:pt x="67" y="143"/>
                  </a:lnTo>
                  <a:lnTo>
                    <a:pt x="67" y="154"/>
                  </a:lnTo>
                  <a:lnTo>
                    <a:pt x="78" y="154"/>
                  </a:lnTo>
                  <a:lnTo>
                    <a:pt x="78" y="165"/>
                  </a:lnTo>
                  <a:lnTo>
                    <a:pt x="100" y="165"/>
                  </a:lnTo>
                  <a:lnTo>
                    <a:pt x="122" y="165"/>
                  </a:lnTo>
                  <a:lnTo>
                    <a:pt x="144" y="165"/>
                  </a:lnTo>
                  <a:lnTo>
                    <a:pt x="155" y="165"/>
                  </a:lnTo>
                  <a:lnTo>
                    <a:pt x="166" y="165"/>
                  </a:lnTo>
                  <a:lnTo>
                    <a:pt x="177" y="165"/>
                  </a:lnTo>
                  <a:lnTo>
                    <a:pt x="188" y="165"/>
                  </a:lnTo>
                  <a:lnTo>
                    <a:pt x="199" y="165"/>
                  </a:lnTo>
                  <a:lnTo>
                    <a:pt x="211" y="165"/>
                  </a:lnTo>
                  <a:lnTo>
                    <a:pt x="222" y="154"/>
                  </a:lnTo>
                  <a:lnTo>
                    <a:pt x="222" y="132"/>
                  </a:lnTo>
                  <a:lnTo>
                    <a:pt x="222" y="121"/>
                  </a:lnTo>
                  <a:lnTo>
                    <a:pt x="222" y="99"/>
                  </a:lnTo>
                  <a:lnTo>
                    <a:pt x="222" y="88"/>
                  </a:lnTo>
                  <a:lnTo>
                    <a:pt x="222" y="77"/>
                  </a:lnTo>
                  <a:lnTo>
                    <a:pt x="222" y="66"/>
                  </a:lnTo>
                  <a:lnTo>
                    <a:pt x="222" y="55"/>
                  </a:lnTo>
                  <a:lnTo>
                    <a:pt x="222" y="44"/>
                  </a:lnTo>
                  <a:lnTo>
                    <a:pt x="211" y="33"/>
                  </a:lnTo>
                  <a:lnTo>
                    <a:pt x="78" y="33"/>
                  </a:lnTo>
                  <a:close/>
                  <a:moveTo>
                    <a:pt x="144" y="55"/>
                  </a:moveTo>
                  <a:lnTo>
                    <a:pt x="155" y="55"/>
                  </a:lnTo>
                  <a:lnTo>
                    <a:pt x="166" y="55"/>
                  </a:lnTo>
                  <a:lnTo>
                    <a:pt x="166" y="66"/>
                  </a:lnTo>
                  <a:lnTo>
                    <a:pt x="166" y="77"/>
                  </a:lnTo>
                  <a:lnTo>
                    <a:pt x="166" y="88"/>
                  </a:lnTo>
                  <a:lnTo>
                    <a:pt x="155" y="88"/>
                  </a:lnTo>
                  <a:lnTo>
                    <a:pt x="144" y="99"/>
                  </a:lnTo>
                  <a:lnTo>
                    <a:pt x="133" y="88"/>
                  </a:lnTo>
                  <a:lnTo>
                    <a:pt x="122" y="77"/>
                  </a:lnTo>
                  <a:lnTo>
                    <a:pt x="122" y="66"/>
                  </a:lnTo>
                  <a:lnTo>
                    <a:pt x="133" y="55"/>
                  </a:lnTo>
                  <a:lnTo>
                    <a:pt x="144" y="55"/>
                  </a:lnTo>
                  <a:close/>
                  <a:moveTo>
                    <a:pt x="177" y="143"/>
                  </a:moveTo>
                  <a:lnTo>
                    <a:pt x="177" y="143"/>
                  </a:lnTo>
                  <a:lnTo>
                    <a:pt x="166" y="143"/>
                  </a:lnTo>
                  <a:lnTo>
                    <a:pt x="155" y="143"/>
                  </a:lnTo>
                  <a:lnTo>
                    <a:pt x="144" y="143"/>
                  </a:lnTo>
                  <a:lnTo>
                    <a:pt x="133" y="143"/>
                  </a:lnTo>
                  <a:lnTo>
                    <a:pt x="122" y="143"/>
                  </a:lnTo>
                  <a:lnTo>
                    <a:pt x="111" y="143"/>
                  </a:lnTo>
                  <a:lnTo>
                    <a:pt x="111" y="132"/>
                  </a:lnTo>
                  <a:lnTo>
                    <a:pt x="111" y="121"/>
                  </a:lnTo>
                  <a:lnTo>
                    <a:pt x="111" y="110"/>
                  </a:lnTo>
                  <a:lnTo>
                    <a:pt x="122" y="110"/>
                  </a:lnTo>
                  <a:lnTo>
                    <a:pt x="122" y="99"/>
                  </a:lnTo>
                  <a:lnTo>
                    <a:pt x="133" y="99"/>
                  </a:lnTo>
                  <a:lnTo>
                    <a:pt x="144" y="99"/>
                  </a:lnTo>
                  <a:lnTo>
                    <a:pt x="155" y="99"/>
                  </a:lnTo>
                  <a:lnTo>
                    <a:pt x="166" y="99"/>
                  </a:lnTo>
                  <a:lnTo>
                    <a:pt x="177" y="99"/>
                  </a:lnTo>
                  <a:lnTo>
                    <a:pt x="177" y="110"/>
                  </a:lnTo>
                  <a:lnTo>
                    <a:pt x="177" y="121"/>
                  </a:lnTo>
                  <a:lnTo>
                    <a:pt x="177" y="132"/>
                  </a:lnTo>
                  <a:lnTo>
                    <a:pt x="177" y="143"/>
                  </a:lnTo>
                  <a:close/>
                  <a:moveTo>
                    <a:pt x="166" y="110"/>
                  </a:moveTo>
                  <a:lnTo>
                    <a:pt x="166" y="110"/>
                  </a:lnTo>
                  <a:lnTo>
                    <a:pt x="166" y="121"/>
                  </a:lnTo>
                  <a:lnTo>
                    <a:pt x="166" y="132"/>
                  </a:lnTo>
                  <a:lnTo>
                    <a:pt x="166" y="143"/>
                  </a:lnTo>
                  <a:lnTo>
                    <a:pt x="166" y="132"/>
                  </a:lnTo>
                  <a:lnTo>
                    <a:pt x="166" y="121"/>
                  </a:lnTo>
                  <a:lnTo>
                    <a:pt x="166" y="110"/>
                  </a:lnTo>
                  <a:close/>
                  <a:moveTo>
                    <a:pt x="133" y="110"/>
                  </a:moveTo>
                  <a:lnTo>
                    <a:pt x="122" y="110"/>
                  </a:lnTo>
                  <a:lnTo>
                    <a:pt x="122" y="121"/>
                  </a:lnTo>
                  <a:lnTo>
                    <a:pt x="122" y="132"/>
                  </a:lnTo>
                  <a:lnTo>
                    <a:pt x="122" y="143"/>
                  </a:lnTo>
                  <a:lnTo>
                    <a:pt x="133" y="143"/>
                  </a:lnTo>
                  <a:lnTo>
                    <a:pt x="133" y="132"/>
                  </a:lnTo>
                  <a:lnTo>
                    <a:pt x="133" y="121"/>
                  </a:lnTo>
                  <a:lnTo>
                    <a:pt x="133" y="110"/>
                  </a:lnTo>
                  <a:close/>
                  <a:moveTo>
                    <a:pt x="255" y="88"/>
                  </a:moveTo>
                  <a:lnTo>
                    <a:pt x="255" y="88"/>
                  </a:lnTo>
                  <a:lnTo>
                    <a:pt x="244" y="88"/>
                  </a:lnTo>
                  <a:lnTo>
                    <a:pt x="244" y="99"/>
                  </a:lnTo>
                  <a:lnTo>
                    <a:pt x="244" y="132"/>
                  </a:lnTo>
                  <a:lnTo>
                    <a:pt x="244" y="154"/>
                  </a:lnTo>
                  <a:lnTo>
                    <a:pt x="244" y="176"/>
                  </a:lnTo>
                  <a:lnTo>
                    <a:pt x="244" y="198"/>
                  </a:lnTo>
                  <a:lnTo>
                    <a:pt x="244" y="221"/>
                  </a:lnTo>
                  <a:lnTo>
                    <a:pt x="244" y="232"/>
                  </a:lnTo>
                  <a:lnTo>
                    <a:pt x="244" y="243"/>
                  </a:lnTo>
                  <a:lnTo>
                    <a:pt x="244" y="254"/>
                  </a:lnTo>
                  <a:lnTo>
                    <a:pt x="244" y="265"/>
                  </a:lnTo>
                  <a:lnTo>
                    <a:pt x="244" y="276"/>
                  </a:lnTo>
                  <a:lnTo>
                    <a:pt x="244" y="287"/>
                  </a:lnTo>
                  <a:lnTo>
                    <a:pt x="255" y="287"/>
                  </a:lnTo>
                  <a:lnTo>
                    <a:pt x="288" y="287"/>
                  </a:lnTo>
                  <a:lnTo>
                    <a:pt x="321" y="287"/>
                  </a:lnTo>
                  <a:lnTo>
                    <a:pt x="354" y="287"/>
                  </a:lnTo>
                  <a:lnTo>
                    <a:pt x="377" y="287"/>
                  </a:lnTo>
                  <a:lnTo>
                    <a:pt x="399" y="287"/>
                  </a:lnTo>
                  <a:lnTo>
                    <a:pt x="410" y="287"/>
                  </a:lnTo>
                  <a:lnTo>
                    <a:pt x="421" y="287"/>
                  </a:lnTo>
                  <a:lnTo>
                    <a:pt x="432" y="287"/>
                  </a:lnTo>
                  <a:lnTo>
                    <a:pt x="443" y="287"/>
                  </a:lnTo>
                  <a:lnTo>
                    <a:pt x="454" y="287"/>
                  </a:lnTo>
                  <a:lnTo>
                    <a:pt x="465" y="287"/>
                  </a:lnTo>
                  <a:lnTo>
                    <a:pt x="476" y="276"/>
                  </a:lnTo>
                  <a:lnTo>
                    <a:pt x="476" y="243"/>
                  </a:lnTo>
                  <a:lnTo>
                    <a:pt x="476" y="221"/>
                  </a:lnTo>
                  <a:lnTo>
                    <a:pt x="476" y="198"/>
                  </a:lnTo>
                  <a:lnTo>
                    <a:pt x="476" y="176"/>
                  </a:lnTo>
                  <a:lnTo>
                    <a:pt x="476" y="154"/>
                  </a:lnTo>
                  <a:lnTo>
                    <a:pt x="476" y="143"/>
                  </a:lnTo>
                  <a:lnTo>
                    <a:pt x="476" y="132"/>
                  </a:lnTo>
                  <a:lnTo>
                    <a:pt x="476" y="121"/>
                  </a:lnTo>
                  <a:lnTo>
                    <a:pt x="476" y="110"/>
                  </a:lnTo>
                  <a:lnTo>
                    <a:pt x="476" y="99"/>
                  </a:lnTo>
                  <a:lnTo>
                    <a:pt x="476" y="88"/>
                  </a:lnTo>
                  <a:lnTo>
                    <a:pt x="465" y="88"/>
                  </a:lnTo>
                  <a:lnTo>
                    <a:pt x="255" y="88"/>
                  </a:lnTo>
                  <a:close/>
                  <a:moveTo>
                    <a:pt x="277" y="254"/>
                  </a:moveTo>
                  <a:lnTo>
                    <a:pt x="277" y="254"/>
                  </a:lnTo>
                  <a:lnTo>
                    <a:pt x="266" y="254"/>
                  </a:lnTo>
                  <a:lnTo>
                    <a:pt x="266" y="243"/>
                  </a:lnTo>
                  <a:lnTo>
                    <a:pt x="277" y="243"/>
                  </a:lnTo>
                  <a:lnTo>
                    <a:pt x="277" y="232"/>
                  </a:lnTo>
                  <a:lnTo>
                    <a:pt x="277" y="243"/>
                  </a:lnTo>
                  <a:lnTo>
                    <a:pt x="288" y="243"/>
                  </a:lnTo>
                  <a:lnTo>
                    <a:pt x="288" y="254"/>
                  </a:lnTo>
                  <a:lnTo>
                    <a:pt x="277" y="254"/>
                  </a:lnTo>
                  <a:close/>
                  <a:moveTo>
                    <a:pt x="277" y="198"/>
                  </a:moveTo>
                  <a:lnTo>
                    <a:pt x="277" y="198"/>
                  </a:lnTo>
                  <a:lnTo>
                    <a:pt x="266" y="198"/>
                  </a:lnTo>
                  <a:lnTo>
                    <a:pt x="266" y="187"/>
                  </a:lnTo>
                  <a:lnTo>
                    <a:pt x="277" y="187"/>
                  </a:lnTo>
                  <a:lnTo>
                    <a:pt x="288" y="187"/>
                  </a:lnTo>
                  <a:lnTo>
                    <a:pt x="288" y="198"/>
                  </a:lnTo>
                  <a:lnTo>
                    <a:pt x="277" y="198"/>
                  </a:lnTo>
                  <a:close/>
                  <a:moveTo>
                    <a:pt x="277" y="143"/>
                  </a:moveTo>
                  <a:lnTo>
                    <a:pt x="277" y="143"/>
                  </a:lnTo>
                  <a:lnTo>
                    <a:pt x="266" y="143"/>
                  </a:lnTo>
                  <a:lnTo>
                    <a:pt x="266" y="132"/>
                  </a:lnTo>
                  <a:lnTo>
                    <a:pt x="277" y="132"/>
                  </a:lnTo>
                  <a:lnTo>
                    <a:pt x="288" y="132"/>
                  </a:lnTo>
                  <a:lnTo>
                    <a:pt x="288" y="143"/>
                  </a:lnTo>
                  <a:lnTo>
                    <a:pt x="277" y="143"/>
                  </a:lnTo>
                  <a:close/>
                  <a:moveTo>
                    <a:pt x="432" y="254"/>
                  </a:moveTo>
                  <a:lnTo>
                    <a:pt x="410" y="254"/>
                  </a:lnTo>
                  <a:lnTo>
                    <a:pt x="399" y="254"/>
                  </a:lnTo>
                  <a:lnTo>
                    <a:pt x="377" y="254"/>
                  </a:lnTo>
                  <a:lnTo>
                    <a:pt x="366" y="254"/>
                  </a:lnTo>
                  <a:lnTo>
                    <a:pt x="354" y="254"/>
                  </a:lnTo>
                  <a:lnTo>
                    <a:pt x="343" y="254"/>
                  </a:lnTo>
                  <a:lnTo>
                    <a:pt x="332" y="254"/>
                  </a:lnTo>
                  <a:lnTo>
                    <a:pt x="321" y="254"/>
                  </a:lnTo>
                  <a:lnTo>
                    <a:pt x="310" y="254"/>
                  </a:lnTo>
                  <a:lnTo>
                    <a:pt x="299" y="254"/>
                  </a:lnTo>
                  <a:lnTo>
                    <a:pt x="299" y="243"/>
                  </a:lnTo>
                  <a:lnTo>
                    <a:pt x="310" y="243"/>
                  </a:lnTo>
                  <a:lnTo>
                    <a:pt x="310" y="232"/>
                  </a:lnTo>
                  <a:lnTo>
                    <a:pt x="332" y="232"/>
                  </a:lnTo>
                  <a:lnTo>
                    <a:pt x="354" y="232"/>
                  </a:lnTo>
                  <a:lnTo>
                    <a:pt x="366" y="232"/>
                  </a:lnTo>
                  <a:lnTo>
                    <a:pt x="388" y="232"/>
                  </a:lnTo>
                  <a:lnTo>
                    <a:pt x="399" y="232"/>
                  </a:lnTo>
                  <a:lnTo>
                    <a:pt x="410" y="232"/>
                  </a:lnTo>
                  <a:lnTo>
                    <a:pt x="421" y="232"/>
                  </a:lnTo>
                  <a:lnTo>
                    <a:pt x="432" y="232"/>
                  </a:lnTo>
                  <a:lnTo>
                    <a:pt x="443" y="243"/>
                  </a:lnTo>
                  <a:lnTo>
                    <a:pt x="443" y="254"/>
                  </a:lnTo>
                  <a:lnTo>
                    <a:pt x="432" y="254"/>
                  </a:lnTo>
                  <a:close/>
                  <a:moveTo>
                    <a:pt x="432" y="198"/>
                  </a:moveTo>
                  <a:lnTo>
                    <a:pt x="410" y="198"/>
                  </a:lnTo>
                  <a:lnTo>
                    <a:pt x="399" y="198"/>
                  </a:lnTo>
                  <a:lnTo>
                    <a:pt x="377" y="198"/>
                  </a:lnTo>
                  <a:lnTo>
                    <a:pt x="366" y="198"/>
                  </a:lnTo>
                  <a:lnTo>
                    <a:pt x="354" y="198"/>
                  </a:lnTo>
                  <a:lnTo>
                    <a:pt x="343" y="198"/>
                  </a:lnTo>
                  <a:lnTo>
                    <a:pt x="332" y="198"/>
                  </a:lnTo>
                  <a:lnTo>
                    <a:pt x="321" y="198"/>
                  </a:lnTo>
                  <a:lnTo>
                    <a:pt x="310" y="198"/>
                  </a:lnTo>
                  <a:lnTo>
                    <a:pt x="299" y="198"/>
                  </a:lnTo>
                  <a:lnTo>
                    <a:pt x="299" y="187"/>
                  </a:lnTo>
                  <a:lnTo>
                    <a:pt x="310" y="187"/>
                  </a:lnTo>
                  <a:lnTo>
                    <a:pt x="332" y="187"/>
                  </a:lnTo>
                  <a:lnTo>
                    <a:pt x="354" y="187"/>
                  </a:lnTo>
                  <a:lnTo>
                    <a:pt x="366" y="187"/>
                  </a:lnTo>
                  <a:lnTo>
                    <a:pt x="388" y="187"/>
                  </a:lnTo>
                  <a:lnTo>
                    <a:pt x="399" y="187"/>
                  </a:lnTo>
                  <a:lnTo>
                    <a:pt x="410" y="187"/>
                  </a:lnTo>
                  <a:lnTo>
                    <a:pt x="421" y="187"/>
                  </a:lnTo>
                  <a:lnTo>
                    <a:pt x="432" y="187"/>
                  </a:lnTo>
                  <a:lnTo>
                    <a:pt x="443" y="187"/>
                  </a:lnTo>
                  <a:lnTo>
                    <a:pt x="443" y="198"/>
                  </a:lnTo>
                  <a:lnTo>
                    <a:pt x="432" y="198"/>
                  </a:lnTo>
                  <a:close/>
                  <a:moveTo>
                    <a:pt x="432" y="154"/>
                  </a:moveTo>
                  <a:lnTo>
                    <a:pt x="410" y="154"/>
                  </a:lnTo>
                  <a:lnTo>
                    <a:pt x="399" y="154"/>
                  </a:lnTo>
                  <a:lnTo>
                    <a:pt x="377" y="154"/>
                  </a:lnTo>
                  <a:lnTo>
                    <a:pt x="366" y="154"/>
                  </a:lnTo>
                  <a:lnTo>
                    <a:pt x="354" y="154"/>
                  </a:lnTo>
                  <a:lnTo>
                    <a:pt x="343" y="154"/>
                  </a:lnTo>
                  <a:lnTo>
                    <a:pt x="332" y="154"/>
                  </a:lnTo>
                  <a:lnTo>
                    <a:pt x="321" y="154"/>
                  </a:lnTo>
                  <a:lnTo>
                    <a:pt x="310" y="154"/>
                  </a:lnTo>
                  <a:lnTo>
                    <a:pt x="299" y="143"/>
                  </a:lnTo>
                  <a:lnTo>
                    <a:pt x="299" y="132"/>
                  </a:lnTo>
                  <a:lnTo>
                    <a:pt x="310" y="132"/>
                  </a:lnTo>
                  <a:lnTo>
                    <a:pt x="332" y="132"/>
                  </a:lnTo>
                  <a:lnTo>
                    <a:pt x="354" y="132"/>
                  </a:lnTo>
                  <a:lnTo>
                    <a:pt x="366" y="132"/>
                  </a:lnTo>
                  <a:lnTo>
                    <a:pt x="388" y="132"/>
                  </a:lnTo>
                  <a:lnTo>
                    <a:pt x="399" y="132"/>
                  </a:lnTo>
                  <a:lnTo>
                    <a:pt x="410" y="132"/>
                  </a:lnTo>
                  <a:lnTo>
                    <a:pt x="421" y="132"/>
                  </a:lnTo>
                  <a:lnTo>
                    <a:pt x="432" y="132"/>
                  </a:lnTo>
                  <a:lnTo>
                    <a:pt x="443" y="132"/>
                  </a:lnTo>
                  <a:lnTo>
                    <a:pt x="443" y="143"/>
                  </a:lnTo>
                  <a:lnTo>
                    <a:pt x="443" y="154"/>
                  </a:lnTo>
                  <a:lnTo>
                    <a:pt x="432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6" name="Rectangle 10"/>
            <p:cNvSpPr>
              <a:spLocks noChangeArrowheads="1"/>
            </p:cNvSpPr>
            <p:nvPr/>
          </p:nvSpPr>
          <p:spPr bwMode="auto">
            <a:xfrm>
              <a:off x="1473" y="1487"/>
              <a:ext cx="3061" cy="25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r>
                <a:rPr lang="en-US" sz="2000" b="1">
                  <a:solidFill>
                    <a:srgbClr val="00B0F0"/>
                  </a:solidFill>
                  <a:latin typeface="Ericsson Capital TT"/>
                </a:rPr>
                <a:t>Next Generation learning and research</a:t>
              </a:r>
            </a:p>
          </p:txBody>
        </p:sp>
      </p:grpSp>
      <p:sp>
        <p:nvSpPr>
          <p:cNvPr id="32771" name="Text Box 34"/>
          <p:cNvSpPr txBox="1">
            <a:spLocks noChangeArrowheads="1"/>
          </p:cNvSpPr>
          <p:nvPr/>
        </p:nvSpPr>
        <p:spPr bwMode="auto">
          <a:xfrm>
            <a:off x="3203575" y="5589588"/>
            <a:ext cx="3619500" cy="581025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72000" rIns="72000">
            <a:spAutoFit/>
          </a:bodyPr>
          <a:lstStyle/>
          <a:p>
            <a:r>
              <a:rPr lang="en-GB" sz="1600">
                <a:solidFill>
                  <a:srgbClr val="00B0F0"/>
                </a:solidFill>
                <a:latin typeface="Comic Sans MS" pitchFamily="66" charset="0"/>
              </a:rPr>
              <a:t>Supporting Distance and Life Long Learning with data hungry content</a:t>
            </a:r>
          </a:p>
        </p:txBody>
      </p:sp>
      <p:sp>
        <p:nvSpPr>
          <p:cNvPr id="32772" name="Freeform 35"/>
          <p:cNvSpPr>
            <a:spLocks noChangeAspect="1"/>
          </p:cNvSpPr>
          <p:nvPr/>
        </p:nvSpPr>
        <p:spPr bwMode="auto">
          <a:xfrm>
            <a:off x="2628900" y="5637213"/>
            <a:ext cx="273050" cy="534987"/>
          </a:xfrm>
          <a:custGeom>
            <a:avLst/>
            <a:gdLst>
              <a:gd name="T0" fmla="*/ 29 w 73"/>
              <a:gd name="T1" fmla="*/ 227 h 227"/>
              <a:gd name="T2" fmla="*/ 0 w 73"/>
              <a:gd name="T3" fmla="*/ 198 h 227"/>
              <a:gd name="T4" fmla="*/ 0 w 73"/>
              <a:gd name="T5" fmla="*/ 198 h 227"/>
              <a:gd name="T6" fmla="*/ 0 w 73"/>
              <a:gd name="T7" fmla="*/ 29 h 227"/>
              <a:gd name="T8" fmla="*/ 29 w 73"/>
              <a:gd name="T9" fmla="*/ 0 h 227"/>
              <a:gd name="T10" fmla="*/ 29 w 73"/>
              <a:gd name="T11" fmla="*/ 0 h 227"/>
              <a:gd name="T12" fmla="*/ 65 w 73"/>
              <a:gd name="T13" fmla="*/ 0 h 227"/>
              <a:gd name="T14" fmla="*/ 65 w 73"/>
              <a:gd name="T15" fmla="*/ 0 h 227"/>
              <a:gd name="T16" fmla="*/ 65 w 73"/>
              <a:gd name="T17" fmla="*/ 0 h 227"/>
              <a:gd name="T18" fmla="*/ 73 w 73"/>
              <a:gd name="T19" fmla="*/ 8 h 227"/>
              <a:gd name="T20" fmla="*/ 73 w 73"/>
              <a:gd name="T21" fmla="*/ 8 h 227"/>
              <a:gd name="T22" fmla="*/ 65 w 73"/>
              <a:gd name="T23" fmla="*/ 16 h 227"/>
              <a:gd name="T24" fmla="*/ 65 w 73"/>
              <a:gd name="T25" fmla="*/ 16 h 227"/>
              <a:gd name="T26" fmla="*/ 29 w 73"/>
              <a:gd name="T27" fmla="*/ 16 h 227"/>
              <a:gd name="T28" fmla="*/ 29 w 73"/>
              <a:gd name="T29" fmla="*/ 16 h 227"/>
              <a:gd name="T30" fmla="*/ 16 w 73"/>
              <a:gd name="T31" fmla="*/ 29 h 227"/>
              <a:gd name="T32" fmla="*/ 16 w 73"/>
              <a:gd name="T33" fmla="*/ 29 h 227"/>
              <a:gd name="T34" fmla="*/ 16 w 73"/>
              <a:gd name="T35" fmla="*/ 198 h 227"/>
              <a:gd name="T36" fmla="*/ 29 w 73"/>
              <a:gd name="T37" fmla="*/ 211 h 227"/>
              <a:gd name="T38" fmla="*/ 29 w 73"/>
              <a:gd name="T39" fmla="*/ 211 h 227"/>
              <a:gd name="T40" fmla="*/ 65 w 73"/>
              <a:gd name="T41" fmla="*/ 211 h 227"/>
              <a:gd name="T42" fmla="*/ 65 w 73"/>
              <a:gd name="T43" fmla="*/ 211 h 227"/>
              <a:gd name="T44" fmla="*/ 73 w 73"/>
              <a:gd name="T45" fmla="*/ 219 h 227"/>
              <a:gd name="T46" fmla="*/ 73 w 73"/>
              <a:gd name="T47" fmla="*/ 219 h 227"/>
              <a:gd name="T48" fmla="*/ 65 w 73"/>
              <a:gd name="T49" fmla="*/ 227 h 227"/>
              <a:gd name="T50" fmla="*/ 65 w 73"/>
              <a:gd name="T51" fmla="*/ 227 h 227"/>
              <a:gd name="T52" fmla="*/ 29 w 73"/>
              <a:gd name="T53" fmla="*/ 227 h 2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3"/>
              <a:gd name="T82" fmla="*/ 0 h 227"/>
              <a:gd name="T83" fmla="*/ 73 w 73"/>
              <a:gd name="T84" fmla="*/ 227 h 22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3" h="227">
                <a:moveTo>
                  <a:pt x="29" y="227"/>
                </a:moveTo>
                <a:cubicBezTo>
                  <a:pt x="13" y="227"/>
                  <a:pt x="0" y="214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43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9" y="0"/>
                  <a:pt x="73" y="3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12"/>
                  <a:pt x="69" y="16"/>
                  <a:pt x="65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43" y="16"/>
                  <a:pt x="29" y="16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2" y="16"/>
                  <a:pt x="16" y="22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198"/>
                  <a:pt x="16" y="198"/>
                  <a:pt x="16" y="198"/>
                </a:cubicBezTo>
                <a:cubicBezTo>
                  <a:pt x="16" y="205"/>
                  <a:pt x="22" y="211"/>
                  <a:pt x="29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29" y="211"/>
                  <a:pt x="43" y="211"/>
                  <a:pt x="65" y="211"/>
                </a:cubicBezTo>
                <a:cubicBezTo>
                  <a:pt x="65" y="211"/>
                  <a:pt x="65" y="211"/>
                  <a:pt x="65" y="211"/>
                </a:cubicBezTo>
                <a:cubicBezTo>
                  <a:pt x="69" y="211"/>
                  <a:pt x="73" y="215"/>
                  <a:pt x="73" y="219"/>
                </a:cubicBezTo>
                <a:cubicBezTo>
                  <a:pt x="73" y="219"/>
                  <a:pt x="73" y="219"/>
                  <a:pt x="73" y="219"/>
                </a:cubicBezTo>
                <a:cubicBezTo>
                  <a:pt x="73" y="223"/>
                  <a:pt x="69" y="227"/>
                  <a:pt x="65" y="227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43" y="227"/>
                  <a:pt x="29" y="227"/>
                  <a:pt x="29" y="22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Freeform 36"/>
          <p:cNvSpPr>
            <a:spLocks noChangeAspect="1"/>
          </p:cNvSpPr>
          <p:nvPr/>
        </p:nvSpPr>
        <p:spPr bwMode="auto">
          <a:xfrm>
            <a:off x="7042150" y="5637213"/>
            <a:ext cx="269875" cy="534987"/>
          </a:xfrm>
          <a:custGeom>
            <a:avLst/>
            <a:gdLst>
              <a:gd name="T0" fmla="*/ 0 w 72"/>
              <a:gd name="T1" fmla="*/ 219 h 227"/>
              <a:gd name="T2" fmla="*/ 8 w 72"/>
              <a:gd name="T3" fmla="*/ 211 h 227"/>
              <a:gd name="T4" fmla="*/ 8 w 72"/>
              <a:gd name="T5" fmla="*/ 211 h 227"/>
              <a:gd name="T6" fmla="*/ 43 w 72"/>
              <a:gd name="T7" fmla="*/ 211 h 227"/>
              <a:gd name="T8" fmla="*/ 43 w 72"/>
              <a:gd name="T9" fmla="*/ 211 h 227"/>
              <a:gd name="T10" fmla="*/ 56 w 72"/>
              <a:gd name="T11" fmla="*/ 198 h 227"/>
              <a:gd name="T12" fmla="*/ 56 w 72"/>
              <a:gd name="T13" fmla="*/ 198 h 227"/>
              <a:gd name="T14" fmla="*/ 56 w 72"/>
              <a:gd name="T15" fmla="*/ 29 h 227"/>
              <a:gd name="T16" fmla="*/ 43 w 72"/>
              <a:gd name="T17" fmla="*/ 16 h 227"/>
              <a:gd name="T18" fmla="*/ 43 w 72"/>
              <a:gd name="T19" fmla="*/ 16 h 227"/>
              <a:gd name="T20" fmla="*/ 8 w 72"/>
              <a:gd name="T21" fmla="*/ 16 h 227"/>
              <a:gd name="T22" fmla="*/ 8 w 72"/>
              <a:gd name="T23" fmla="*/ 16 h 227"/>
              <a:gd name="T24" fmla="*/ 8 w 72"/>
              <a:gd name="T25" fmla="*/ 16 h 227"/>
              <a:gd name="T26" fmla="*/ 0 w 72"/>
              <a:gd name="T27" fmla="*/ 8 h 227"/>
              <a:gd name="T28" fmla="*/ 0 w 72"/>
              <a:gd name="T29" fmla="*/ 8 h 227"/>
              <a:gd name="T30" fmla="*/ 8 w 72"/>
              <a:gd name="T31" fmla="*/ 0 h 227"/>
              <a:gd name="T32" fmla="*/ 8 w 72"/>
              <a:gd name="T33" fmla="*/ 0 h 227"/>
              <a:gd name="T34" fmla="*/ 43 w 72"/>
              <a:gd name="T35" fmla="*/ 0 h 227"/>
              <a:gd name="T36" fmla="*/ 43 w 72"/>
              <a:gd name="T37" fmla="*/ 0 h 227"/>
              <a:gd name="T38" fmla="*/ 72 w 72"/>
              <a:gd name="T39" fmla="*/ 29 h 227"/>
              <a:gd name="T40" fmla="*/ 72 w 72"/>
              <a:gd name="T41" fmla="*/ 29 h 227"/>
              <a:gd name="T42" fmla="*/ 72 w 72"/>
              <a:gd name="T43" fmla="*/ 198 h 227"/>
              <a:gd name="T44" fmla="*/ 43 w 72"/>
              <a:gd name="T45" fmla="*/ 227 h 227"/>
              <a:gd name="T46" fmla="*/ 43 w 72"/>
              <a:gd name="T47" fmla="*/ 227 h 227"/>
              <a:gd name="T48" fmla="*/ 8 w 72"/>
              <a:gd name="T49" fmla="*/ 227 h 227"/>
              <a:gd name="T50" fmla="*/ 8 w 72"/>
              <a:gd name="T51" fmla="*/ 227 h 227"/>
              <a:gd name="T52" fmla="*/ 0 w 72"/>
              <a:gd name="T53" fmla="*/ 219 h 2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2"/>
              <a:gd name="T82" fmla="*/ 0 h 227"/>
              <a:gd name="T83" fmla="*/ 72 w 72"/>
              <a:gd name="T84" fmla="*/ 227 h 22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2" h="227">
                <a:moveTo>
                  <a:pt x="0" y="219"/>
                </a:moveTo>
                <a:cubicBezTo>
                  <a:pt x="0" y="215"/>
                  <a:pt x="3" y="211"/>
                  <a:pt x="8" y="211"/>
                </a:cubicBezTo>
                <a:cubicBezTo>
                  <a:pt x="8" y="211"/>
                  <a:pt x="8" y="211"/>
                  <a:pt x="8" y="211"/>
                </a:cubicBezTo>
                <a:cubicBezTo>
                  <a:pt x="30" y="211"/>
                  <a:pt x="43" y="211"/>
                  <a:pt x="43" y="211"/>
                </a:cubicBezTo>
                <a:cubicBezTo>
                  <a:pt x="43" y="211"/>
                  <a:pt x="43" y="211"/>
                  <a:pt x="43" y="211"/>
                </a:cubicBezTo>
                <a:cubicBezTo>
                  <a:pt x="51" y="211"/>
                  <a:pt x="56" y="205"/>
                  <a:pt x="56" y="198"/>
                </a:cubicBezTo>
                <a:cubicBezTo>
                  <a:pt x="56" y="198"/>
                  <a:pt x="56" y="198"/>
                  <a:pt x="56" y="198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2"/>
                  <a:pt x="51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30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2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30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0" y="0"/>
                  <a:pt x="72" y="13"/>
                  <a:pt x="72" y="29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214"/>
                  <a:pt x="59" y="227"/>
                  <a:pt x="43" y="227"/>
                </a:cubicBezTo>
                <a:cubicBezTo>
                  <a:pt x="43" y="227"/>
                  <a:pt x="43" y="227"/>
                  <a:pt x="43" y="227"/>
                </a:cubicBezTo>
                <a:cubicBezTo>
                  <a:pt x="43" y="227"/>
                  <a:pt x="30" y="227"/>
                  <a:pt x="8" y="227"/>
                </a:cubicBezTo>
                <a:cubicBezTo>
                  <a:pt x="8" y="227"/>
                  <a:pt x="8" y="227"/>
                  <a:pt x="8" y="227"/>
                </a:cubicBezTo>
                <a:cubicBezTo>
                  <a:pt x="3" y="227"/>
                  <a:pt x="0" y="223"/>
                  <a:pt x="0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68313" y="476250"/>
            <a:ext cx="8229600" cy="28416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I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I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I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IE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HEAnet’s</a:t>
            </a:r>
            <a:endParaRPr kumimoji="0" lang="en-IE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IE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Cloud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71600" y="5345832"/>
            <a:ext cx="6984776" cy="1440160"/>
          </a:xfrm>
          <a:prstGeom prst="roundRect">
            <a:avLst>
              <a:gd name="adj" fmla="val 10000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1043608" y="5705872"/>
            <a:ext cx="1656184" cy="1008112"/>
            <a:chOff x="432047" y="432049"/>
            <a:chExt cx="1092425" cy="1159811"/>
          </a:xfrm>
        </p:grpSpPr>
        <p:sp>
          <p:nvSpPr>
            <p:cNvPr id="5" name="Rounded Rectangle 4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31640" y="606591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bg1"/>
                </a:solidFill>
              </a:rPr>
              <a:t>Data Centres</a:t>
            </a:r>
            <a:endParaRPr lang="en-IE" sz="1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71800" y="5705872"/>
            <a:ext cx="1728192" cy="1008112"/>
            <a:chOff x="382391" y="432049"/>
            <a:chExt cx="1110085" cy="1159811"/>
          </a:xfrm>
        </p:grpSpPr>
        <p:sp>
          <p:nvSpPr>
            <p:cNvPr id="9" name="Rounded Rectangle 8"/>
            <p:cNvSpPr/>
            <p:nvPr/>
          </p:nvSpPr>
          <p:spPr>
            <a:xfrm>
              <a:off x="382391" y="432049"/>
              <a:ext cx="1092425" cy="1159811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28184" y="5705872"/>
            <a:ext cx="1656184" cy="1008112"/>
            <a:chOff x="475744" y="432049"/>
            <a:chExt cx="1048728" cy="1159811"/>
          </a:xfrm>
        </p:grpSpPr>
        <p:sp>
          <p:nvSpPr>
            <p:cNvPr id="12" name="Rounded Rectangle 11"/>
            <p:cNvSpPr/>
            <p:nvPr/>
          </p:nvSpPr>
          <p:spPr>
            <a:xfrm>
              <a:off x="475744" y="432049"/>
              <a:ext cx="1048728" cy="1159811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523082" y="464045"/>
              <a:ext cx="969394" cy="10958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0" y="5705872"/>
            <a:ext cx="1584176" cy="1008112"/>
            <a:chOff x="432047" y="432049"/>
            <a:chExt cx="1092425" cy="1159811"/>
          </a:xfrm>
        </p:grpSpPr>
        <p:sp>
          <p:nvSpPr>
            <p:cNvPr id="15" name="Rounded Rectangle 14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987824" y="60659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bg1"/>
                </a:solidFill>
              </a:rPr>
              <a:t>Fibre Backbone</a:t>
            </a:r>
            <a:endParaRPr lang="en-IE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60659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bg1"/>
                </a:solidFill>
              </a:rPr>
              <a:t>Storage</a:t>
            </a:r>
            <a:endParaRPr lang="en-IE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5849888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bg1"/>
                </a:solidFill>
              </a:rPr>
              <a:t>High Performance Computing</a:t>
            </a:r>
            <a:endParaRPr lang="en-IE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3808" y="5345832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smtClean="0"/>
              <a:t>e - Infrastructure</a:t>
            </a:r>
            <a:endParaRPr lang="en-IE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971600" y="3113584"/>
            <a:ext cx="6984776" cy="2088232"/>
          </a:xfrm>
          <a:prstGeom prst="roundRect">
            <a:avLst>
              <a:gd name="adj" fmla="val 10000"/>
            </a:avLst>
          </a:prstGeom>
          <a:solidFill>
            <a:srgbClr val="F77C18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2" name="Group 21"/>
          <p:cNvGrpSpPr/>
          <p:nvPr/>
        </p:nvGrpSpPr>
        <p:grpSpPr>
          <a:xfrm>
            <a:off x="1043608" y="4049688"/>
            <a:ext cx="1656184" cy="504056"/>
            <a:chOff x="432047" y="432049"/>
            <a:chExt cx="1092425" cy="1159811"/>
          </a:xfrm>
          <a:solidFill>
            <a:srgbClr val="F77C18"/>
          </a:solidFill>
        </p:grpSpPr>
        <p:sp>
          <p:nvSpPr>
            <p:cNvPr id="23" name="Rounded Rectangle 22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1043608" y="4625752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Rounded Rectangle 25"/>
          <p:cNvSpPr/>
          <p:nvPr/>
        </p:nvSpPr>
        <p:spPr>
          <a:xfrm>
            <a:off x="2771800" y="4625752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Rounded Rectangle 26"/>
          <p:cNvSpPr/>
          <p:nvPr/>
        </p:nvSpPr>
        <p:spPr>
          <a:xfrm>
            <a:off x="2771800" y="3473624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Rounded Rectangle 27"/>
          <p:cNvSpPr/>
          <p:nvPr/>
        </p:nvSpPr>
        <p:spPr>
          <a:xfrm>
            <a:off x="4499992" y="4625752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Rounded Rectangle 28"/>
          <p:cNvSpPr/>
          <p:nvPr/>
        </p:nvSpPr>
        <p:spPr>
          <a:xfrm>
            <a:off x="4499992" y="4049688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Rounded Rectangle 29"/>
          <p:cNvSpPr/>
          <p:nvPr/>
        </p:nvSpPr>
        <p:spPr>
          <a:xfrm>
            <a:off x="6228184" y="4625752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Rounded Rectangle 30"/>
          <p:cNvSpPr/>
          <p:nvPr/>
        </p:nvSpPr>
        <p:spPr>
          <a:xfrm>
            <a:off x="6228184" y="4049688"/>
            <a:ext cx="1656184" cy="504056"/>
          </a:xfrm>
          <a:prstGeom prst="roundRect">
            <a:avLst>
              <a:gd name="adj" fmla="val 10000"/>
            </a:avLst>
          </a:prstGeom>
          <a:solidFill>
            <a:srgbClr val="F77C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2" name="Group 31"/>
          <p:cNvGrpSpPr/>
          <p:nvPr/>
        </p:nvGrpSpPr>
        <p:grpSpPr>
          <a:xfrm>
            <a:off x="1043608" y="3473624"/>
            <a:ext cx="1656184" cy="504056"/>
            <a:chOff x="432047" y="432049"/>
            <a:chExt cx="1092425" cy="1159811"/>
          </a:xfrm>
          <a:solidFill>
            <a:srgbClr val="F77C18"/>
          </a:solidFill>
        </p:grpSpPr>
        <p:sp>
          <p:nvSpPr>
            <p:cNvPr id="33" name="Rounded Rectangle 32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71800" y="4049688"/>
            <a:ext cx="1656184" cy="504056"/>
            <a:chOff x="432047" y="432049"/>
            <a:chExt cx="1092425" cy="1159811"/>
          </a:xfrm>
          <a:solidFill>
            <a:srgbClr val="F77C18"/>
          </a:solidFill>
        </p:grpSpPr>
        <p:sp>
          <p:nvSpPr>
            <p:cNvPr id="36" name="Rounded Rectangle 35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99992" y="3473624"/>
            <a:ext cx="1656184" cy="504056"/>
            <a:chOff x="432047" y="432049"/>
            <a:chExt cx="1092425" cy="1159811"/>
          </a:xfrm>
          <a:solidFill>
            <a:srgbClr val="F77C18"/>
          </a:solidFill>
        </p:grpSpPr>
        <p:sp>
          <p:nvSpPr>
            <p:cNvPr id="39" name="Rounded Rectangle 38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28184" y="3473624"/>
            <a:ext cx="1656184" cy="504056"/>
            <a:chOff x="432047" y="432049"/>
            <a:chExt cx="1092425" cy="1159811"/>
          </a:xfrm>
          <a:solidFill>
            <a:srgbClr val="F77C18"/>
          </a:solidFill>
        </p:grpSpPr>
        <p:sp>
          <p:nvSpPr>
            <p:cNvPr id="42" name="Rounded Rectangle 41"/>
            <p:cNvSpPr/>
            <p:nvPr/>
          </p:nvSpPr>
          <p:spPr>
            <a:xfrm>
              <a:off x="432047" y="432049"/>
              <a:ext cx="1092425" cy="11598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464043" y="464045"/>
              <a:ext cx="1028433" cy="109581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771800" y="3113584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smtClean="0"/>
              <a:t>Data &amp; Applications Hosting</a:t>
            </a:r>
            <a:endParaRPr lang="en-IE" sz="1600" dirty="0"/>
          </a:p>
        </p:txBody>
      </p:sp>
      <p:sp>
        <p:nvSpPr>
          <p:cNvPr id="45" name="Rounded Rectangle 44"/>
          <p:cNvSpPr/>
          <p:nvPr/>
        </p:nvSpPr>
        <p:spPr>
          <a:xfrm>
            <a:off x="1043608" y="1385392"/>
            <a:ext cx="1584176" cy="1224136"/>
          </a:xfrm>
          <a:prstGeom prst="roundRect">
            <a:avLst>
              <a:gd name="adj" fmla="val 10000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6" name="Rounded Rectangle 45"/>
          <p:cNvSpPr/>
          <p:nvPr/>
        </p:nvSpPr>
        <p:spPr>
          <a:xfrm>
            <a:off x="2771800" y="1385392"/>
            <a:ext cx="1584176" cy="1224136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Rounded Rectangle 46"/>
          <p:cNvSpPr/>
          <p:nvPr/>
        </p:nvSpPr>
        <p:spPr>
          <a:xfrm>
            <a:off x="4499992" y="1385392"/>
            <a:ext cx="1584176" cy="1224136"/>
          </a:xfrm>
          <a:prstGeom prst="roundRect">
            <a:avLst>
              <a:gd name="adj" fmla="val 10000"/>
            </a:avLst>
          </a:prstGeom>
          <a:solidFill>
            <a:schemeClr val="accent1">
              <a:lumMod val="75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Rounded Rectangle 47"/>
          <p:cNvSpPr/>
          <p:nvPr/>
        </p:nvSpPr>
        <p:spPr>
          <a:xfrm>
            <a:off x="6300192" y="1385392"/>
            <a:ext cx="1584176" cy="1224136"/>
          </a:xfrm>
          <a:prstGeom prst="roundRect">
            <a:avLst>
              <a:gd name="adj" fmla="val 10000"/>
            </a:avLst>
          </a:prstGeom>
          <a:solidFill>
            <a:schemeClr val="tx2"/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TextBox 48"/>
          <p:cNvSpPr txBox="1"/>
          <p:nvPr/>
        </p:nvSpPr>
        <p:spPr>
          <a:xfrm>
            <a:off x="1259632" y="167342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 smtClean="0"/>
              <a:t>Schools Network</a:t>
            </a:r>
            <a:endParaRPr lang="en-IE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2987824" y="160141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 smtClean="0"/>
              <a:t>Higher Education Network</a:t>
            </a:r>
            <a:endParaRPr lang="en-IE" sz="1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716016" y="174543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 smtClean="0">
                <a:solidFill>
                  <a:schemeClr val="bg1"/>
                </a:solidFill>
              </a:rPr>
              <a:t>Researcher Network</a:t>
            </a:r>
            <a:endParaRPr lang="en-IE" sz="1400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72200" y="181744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 smtClean="0">
                <a:solidFill>
                  <a:schemeClr val="bg1"/>
                </a:solidFill>
              </a:rPr>
              <a:t>International</a:t>
            </a:r>
            <a:endParaRPr lang="en-IE" sz="14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83768" y="260648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>
                <a:solidFill>
                  <a:schemeClr val="bg1"/>
                </a:solidFill>
              </a:rPr>
              <a:t>National Education &amp; Research Network</a:t>
            </a:r>
            <a:endParaRPr lang="en-IE" sz="2000" dirty="0">
              <a:solidFill>
                <a:schemeClr val="bg1"/>
              </a:solidFill>
            </a:endParaRPr>
          </a:p>
        </p:txBody>
      </p:sp>
      <p:graphicFrame>
        <p:nvGraphicFramePr>
          <p:cNvPr id="54" name="Diagram 53"/>
          <p:cNvGraphicFramePr/>
          <p:nvPr/>
        </p:nvGraphicFramePr>
        <p:xfrm>
          <a:off x="1043608" y="2753544"/>
          <a:ext cx="6912768" cy="21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5" name="Diagram 54"/>
          <p:cNvGraphicFramePr/>
          <p:nvPr/>
        </p:nvGraphicFramePr>
        <p:xfrm>
          <a:off x="971600" y="908720"/>
          <a:ext cx="7056784" cy="33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1187624" y="354563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Webhosting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87624" y="4121696"/>
            <a:ext cx="1368152" cy="307777"/>
          </a:xfrm>
          <a:prstGeom prst="rect">
            <a:avLst/>
          </a:prstGeom>
          <a:solidFill>
            <a:srgbClr val="F77C1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Wikis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15816" y="354563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err="1" smtClean="0">
                <a:solidFill>
                  <a:schemeClr val="tx2">
                    <a:lumMod val="50000"/>
                  </a:schemeClr>
                </a:solidFill>
              </a:rPr>
              <a:t>Filesender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44008" y="354563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Repositories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72200" y="354563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Data Sets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15816" y="412169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VLEs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644008" y="412169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Media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72200" y="412169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IPTV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87624" y="4697760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Blogs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915816" y="4697760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Streaming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44008" y="4725144"/>
            <a:ext cx="1368152" cy="307777"/>
          </a:xfrm>
          <a:prstGeom prst="rect">
            <a:avLst/>
          </a:prstGeom>
          <a:solidFill>
            <a:srgbClr val="F77C1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Video Conf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72200" y="4697760"/>
            <a:ext cx="1368152" cy="307777"/>
          </a:xfrm>
          <a:prstGeom prst="rect">
            <a:avLst/>
          </a:prstGeom>
          <a:solidFill>
            <a:srgbClr val="F77C1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chemeClr val="tx2">
                    <a:lumMod val="50000"/>
                  </a:schemeClr>
                </a:solidFill>
              </a:rPr>
              <a:t>Content</a:t>
            </a:r>
            <a:endParaRPr lang="en-IE" sz="1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IE" dirty="0" smtClean="0"/>
              <a:t>	Celebrating 15 years: 1997 - 2012</a:t>
            </a:r>
          </a:p>
        </p:txBody>
      </p:sp>
      <p:pic>
        <p:nvPicPr>
          <p:cNvPr id="14338" name="Picture 5" descr="Anniversary-Logo 2012 (transparent)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205038"/>
            <a:ext cx="7885112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51520" y="1844824"/>
            <a:ext cx="5400600" cy="31683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IE" sz="6000" b="1" dirty="0" smtClean="0">
                <a:latin typeface="+mj-lt"/>
                <a:ea typeface="Verdana" pitchFamily="34" charset="0"/>
                <a:cs typeface="Verdana" pitchFamily="34" charset="0"/>
              </a:rPr>
              <a:t>Cloud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IE" sz="6000" b="1" dirty="0" smtClean="0">
                <a:latin typeface="+mj-lt"/>
                <a:ea typeface="Verdana" pitchFamily="34" charset="0"/>
                <a:cs typeface="Verdana" pitchFamily="34" charset="0"/>
              </a:rPr>
              <a:t>Service Model Terminology</a:t>
            </a:r>
            <a:endParaRPr kumimoji="0" lang="en-IE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3" descr="C:\Users\ekenny\AppData\Local\Microsoft\Windows\Temporary Internet Files\Content.IE5\9ZQ9AHLE\MC9000787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84784"/>
            <a:ext cx="1622066" cy="3934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az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501008"/>
            <a:ext cx="6492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4" descr="rackspac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724400"/>
            <a:ext cx="11398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 descr="google-apps-logo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844824"/>
            <a:ext cx="140493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 descr="office365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492896"/>
            <a:ext cx="16700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google-app-engin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3501008"/>
            <a:ext cx="798512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6444208" y="2348880"/>
            <a:ext cx="1728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/>
              <a:t>Thousands of others!</a:t>
            </a:r>
          </a:p>
        </p:txBody>
      </p:sp>
      <p:sp>
        <p:nvSpPr>
          <p:cNvPr id="14" name="Title 29"/>
          <p:cNvSpPr txBox="1">
            <a:spLocks/>
          </p:cNvSpPr>
          <p:nvPr/>
        </p:nvSpPr>
        <p:spPr>
          <a:xfrm>
            <a:off x="1908175" y="188913"/>
            <a:ext cx="7002463" cy="533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IE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Cloud platforms</a:t>
            </a:r>
          </a:p>
        </p:txBody>
      </p:sp>
      <p:pic>
        <p:nvPicPr>
          <p:cNvPr id="33802" name="Picture 3" descr="aws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538" y="4724400"/>
            <a:ext cx="12652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1916832"/>
            <a:ext cx="3463305" cy="340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d-users-transparent-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99592" y="2348880"/>
            <a:ext cx="928237" cy="871980"/>
          </a:xfrm>
          <a:prstGeom prst="rect">
            <a:avLst/>
          </a:prstGeom>
        </p:spPr>
      </p:pic>
      <p:pic>
        <p:nvPicPr>
          <p:cNvPr id="13" name="Picture 12" descr="network-architects-transparent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763688" y="4365104"/>
            <a:ext cx="742857" cy="869842"/>
          </a:xfrm>
          <a:prstGeom prst="rect">
            <a:avLst/>
          </a:prstGeom>
        </p:spPr>
      </p:pic>
      <p:pic>
        <p:nvPicPr>
          <p:cNvPr id="15" name="Picture 14" descr="application-developers-transparent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619672" y="3429000"/>
            <a:ext cx="757420" cy="9123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3717032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 smtClean="0"/>
              <a:t>Application</a:t>
            </a:r>
          </a:p>
          <a:p>
            <a:r>
              <a:rPr lang="en-IE" sz="1200" dirty="0" smtClean="0"/>
              <a:t>Developers</a:t>
            </a:r>
            <a:endParaRPr lang="en-IE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07504" y="4653136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 smtClean="0"/>
              <a:t>Network</a:t>
            </a:r>
          </a:p>
          <a:p>
            <a:r>
              <a:rPr lang="en-IE" sz="1200" dirty="0" smtClean="0"/>
              <a:t>Architects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11760" y="234888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SaaS</a:t>
            </a:r>
            <a:endParaRPr lang="en-IE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2708920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 smtClean="0"/>
              <a:t>End Users</a:t>
            </a:r>
            <a:endParaRPr lang="en-IE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364502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PaaS</a:t>
            </a:r>
            <a:endParaRPr lang="en-IE" dirty="0"/>
          </a:p>
        </p:txBody>
      </p:sp>
      <p:sp>
        <p:nvSpPr>
          <p:cNvPr id="21" name="TextBox 20"/>
          <p:cNvSpPr txBox="1"/>
          <p:nvPr/>
        </p:nvSpPr>
        <p:spPr>
          <a:xfrm>
            <a:off x="2483768" y="443711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IaaS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off-premises-clou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0" y="5018088"/>
            <a:ext cx="4619625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3203575" y="6092825"/>
            <a:ext cx="2052638" cy="280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/>
              <a:t>Off campus cloud</a:t>
            </a:r>
          </a:p>
        </p:txBody>
      </p:sp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1042988" y="1125538"/>
            <a:ext cx="792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 err="1"/>
              <a:t>IaaS</a:t>
            </a:r>
            <a:endParaRPr lang="en-IE" dirty="0"/>
          </a:p>
        </p:txBody>
      </p:sp>
      <p:grpSp>
        <p:nvGrpSpPr>
          <p:cNvPr id="35844" name="Group 19"/>
          <p:cNvGrpSpPr>
            <a:grpSpLocks/>
          </p:cNvGrpSpPr>
          <p:nvPr/>
        </p:nvGrpSpPr>
        <p:grpSpPr bwMode="auto">
          <a:xfrm>
            <a:off x="274737" y="3539257"/>
            <a:ext cx="2525713" cy="609600"/>
            <a:chOff x="7086600" y="638944"/>
            <a:chExt cx="1614216" cy="800100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7100616" y="638944"/>
              <a:ext cx="1600200" cy="800100"/>
            </a:xfrm>
            <a:prstGeom prst="roundRect">
              <a:avLst/>
            </a:prstGeom>
            <a:gradFill>
              <a:gsLst>
                <a:gs pos="0">
                  <a:srgbClr val="2F97D9"/>
                </a:gs>
                <a:gs pos="100000">
                  <a:srgbClr val="8FD1F0"/>
                </a:gs>
              </a:gsLst>
            </a:gradFill>
            <a:ln w="12700">
              <a:solidFill>
                <a:srgbClr val="39A5E5"/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2540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>
                  <a:solidFill>
                    <a:srgbClr val="FFFFFF"/>
                  </a:solidFill>
                </a:rPr>
                <a:t>Virtualisation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7086600" y="685800"/>
              <a:ext cx="1583448" cy="387586"/>
            </a:xfrm>
            <a:custGeom>
              <a:avLst/>
              <a:gdLst>
                <a:gd name="connsiteX0" fmla="*/ 1583448 w 1583448"/>
                <a:gd name="connsiteY0" fmla="*/ 387586 h 387586"/>
                <a:gd name="connsiteX1" fmla="*/ 1583448 w 1583448"/>
                <a:gd name="connsiteY1" fmla="*/ 140191 h 387586"/>
                <a:gd name="connsiteX2" fmla="*/ 1575200 w 1583448"/>
                <a:gd name="connsiteY2" fmla="*/ 82465 h 387586"/>
                <a:gd name="connsiteX3" fmla="*/ 1575200 w 1583448"/>
                <a:gd name="connsiteY3" fmla="*/ 82465 h 387586"/>
                <a:gd name="connsiteX4" fmla="*/ 1525718 w 1583448"/>
                <a:gd name="connsiteY4" fmla="*/ 8246 h 387586"/>
                <a:gd name="connsiteX5" fmla="*/ 1467988 w 1583448"/>
                <a:gd name="connsiteY5" fmla="*/ 0 h 387586"/>
                <a:gd name="connsiteX6" fmla="*/ 115459 w 1583448"/>
                <a:gd name="connsiteY6" fmla="*/ 0 h 387586"/>
                <a:gd name="connsiteX7" fmla="*/ 57729 w 1583448"/>
                <a:gd name="connsiteY7" fmla="*/ 16493 h 387586"/>
                <a:gd name="connsiteX8" fmla="*/ 57729 w 1583448"/>
                <a:gd name="connsiteY8" fmla="*/ 16493 h 387586"/>
                <a:gd name="connsiteX9" fmla="*/ 8247 w 1583448"/>
                <a:gd name="connsiteY9" fmla="*/ 74218 h 387586"/>
                <a:gd name="connsiteX10" fmla="*/ 8247 w 1583448"/>
                <a:gd name="connsiteY10" fmla="*/ 74218 h 387586"/>
                <a:gd name="connsiteX11" fmla="*/ 0 w 1583448"/>
                <a:gd name="connsiteY11" fmla="*/ 156684 h 387586"/>
                <a:gd name="connsiteX12" fmla="*/ 0 w 1583448"/>
                <a:gd name="connsiteY12" fmla="*/ 156684 h 38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3448" h="387586">
                  <a:moveTo>
                    <a:pt x="1583448" y="387586"/>
                  </a:moveTo>
                  <a:lnTo>
                    <a:pt x="1583448" y="140191"/>
                  </a:lnTo>
                  <a:lnTo>
                    <a:pt x="1575200" y="82465"/>
                  </a:lnTo>
                  <a:lnTo>
                    <a:pt x="1575200" y="82465"/>
                  </a:lnTo>
                  <a:lnTo>
                    <a:pt x="1525718" y="8246"/>
                  </a:lnTo>
                  <a:lnTo>
                    <a:pt x="1467988" y="0"/>
                  </a:lnTo>
                  <a:lnTo>
                    <a:pt x="115459" y="0"/>
                  </a:lnTo>
                  <a:lnTo>
                    <a:pt x="57729" y="16493"/>
                  </a:lnTo>
                  <a:lnTo>
                    <a:pt x="57729" y="16493"/>
                  </a:lnTo>
                  <a:lnTo>
                    <a:pt x="8247" y="74218"/>
                  </a:lnTo>
                  <a:lnTo>
                    <a:pt x="8247" y="74218"/>
                  </a:lnTo>
                  <a:lnTo>
                    <a:pt x="0" y="156684"/>
                  </a:lnTo>
                  <a:lnTo>
                    <a:pt x="0" y="156684"/>
                  </a:lnTo>
                </a:path>
              </a:pathLst>
            </a:custGeom>
            <a:gradFill flip="none" rotWithShape="1">
              <a:gsLst>
                <a:gs pos="1000">
                  <a:schemeClr val="bg1">
                    <a:alpha val="1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" name="Rounded Rectangle 31"/>
          <p:cNvSpPr>
            <a:spLocks noChangeArrowheads="1"/>
          </p:cNvSpPr>
          <p:nvPr/>
        </p:nvSpPr>
        <p:spPr bwMode="auto">
          <a:xfrm>
            <a:off x="389037" y="2958232"/>
            <a:ext cx="2279650" cy="404812"/>
          </a:xfrm>
          <a:prstGeom prst="roundRect">
            <a:avLst>
              <a:gd name="adj" fmla="val 16667"/>
            </a:avLst>
          </a:prstGeom>
          <a:solidFill>
            <a:srgbClr val="1685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Operating System</a:t>
            </a:r>
          </a:p>
        </p:txBody>
      </p:sp>
      <p:sp>
        <p:nvSpPr>
          <p:cNvPr id="11" name="Rounded Rectangle 32"/>
          <p:cNvSpPr>
            <a:spLocks noChangeArrowheads="1"/>
          </p:cNvSpPr>
          <p:nvPr/>
        </p:nvSpPr>
        <p:spPr bwMode="auto">
          <a:xfrm>
            <a:off x="404912" y="1916832"/>
            <a:ext cx="704850" cy="406400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12" name="Rounded Rectangle 33"/>
          <p:cNvSpPr>
            <a:spLocks noChangeArrowheads="1"/>
          </p:cNvSpPr>
          <p:nvPr/>
        </p:nvSpPr>
        <p:spPr bwMode="auto">
          <a:xfrm>
            <a:off x="1193900" y="1916832"/>
            <a:ext cx="706437" cy="406400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13" name="Rounded Rectangle 34"/>
          <p:cNvSpPr>
            <a:spLocks noChangeArrowheads="1"/>
          </p:cNvSpPr>
          <p:nvPr/>
        </p:nvSpPr>
        <p:spPr bwMode="auto">
          <a:xfrm>
            <a:off x="1979712" y="1916832"/>
            <a:ext cx="706438" cy="406400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14" name="Rounded Rectangle 32"/>
          <p:cNvSpPr>
            <a:spLocks noChangeArrowheads="1"/>
          </p:cNvSpPr>
          <p:nvPr/>
        </p:nvSpPr>
        <p:spPr bwMode="auto">
          <a:xfrm>
            <a:off x="368400" y="2410544"/>
            <a:ext cx="706437" cy="404813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15" name="Rounded Rectangle 33"/>
          <p:cNvSpPr>
            <a:spLocks noChangeArrowheads="1"/>
          </p:cNvSpPr>
          <p:nvPr/>
        </p:nvSpPr>
        <p:spPr bwMode="auto">
          <a:xfrm>
            <a:off x="1158975" y="2410544"/>
            <a:ext cx="704850" cy="404813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16" name="Rounded Rectangle 34"/>
          <p:cNvSpPr>
            <a:spLocks noChangeArrowheads="1"/>
          </p:cNvSpPr>
          <p:nvPr/>
        </p:nvSpPr>
        <p:spPr bwMode="auto">
          <a:xfrm>
            <a:off x="1943200" y="2410544"/>
            <a:ext cx="706437" cy="404813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grpSp>
        <p:nvGrpSpPr>
          <p:cNvPr id="35852" name="Group 19"/>
          <p:cNvGrpSpPr>
            <a:grpSpLocks/>
          </p:cNvGrpSpPr>
          <p:nvPr/>
        </p:nvGrpSpPr>
        <p:grpSpPr bwMode="auto">
          <a:xfrm>
            <a:off x="3203575" y="3522663"/>
            <a:ext cx="2524125" cy="608012"/>
            <a:chOff x="7086600" y="638944"/>
            <a:chExt cx="1614216" cy="800100"/>
          </a:xfrm>
        </p:grpSpPr>
        <p:sp>
          <p:nvSpPr>
            <p:cNvPr id="18" name="Rounded Rectangle 17"/>
            <p:cNvSpPr/>
            <p:nvPr/>
          </p:nvSpPr>
          <p:spPr bwMode="auto">
            <a:xfrm>
              <a:off x="7100616" y="638944"/>
              <a:ext cx="1600200" cy="800100"/>
            </a:xfrm>
            <a:prstGeom prst="roundRect">
              <a:avLst/>
            </a:prstGeom>
            <a:gradFill>
              <a:gsLst>
                <a:gs pos="0">
                  <a:srgbClr val="2F97D9"/>
                </a:gs>
                <a:gs pos="100000">
                  <a:srgbClr val="8FD1F0"/>
                </a:gs>
              </a:gsLst>
            </a:gradFill>
            <a:ln w="12700">
              <a:solidFill>
                <a:srgbClr val="39A5E5"/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2540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>
                  <a:solidFill>
                    <a:srgbClr val="FFFFFF"/>
                  </a:solidFill>
                </a:rPr>
                <a:t>Virtualisation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7086600" y="685800"/>
              <a:ext cx="1583448" cy="387586"/>
            </a:xfrm>
            <a:custGeom>
              <a:avLst/>
              <a:gdLst>
                <a:gd name="connsiteX0" fmla="*/ 1583448 w 1583448"/>
                <a:gd name="connsiteY0" fmla="*/ 387586 h 387586"/>
                <a:gd name="connsiteX1" fmla="*/ 1583448 w 1583448"/>
                <a:gd name="connsiteY1" fmla="*/ 140191 h 387586"/>
                <a:gd name="connsiteX2" fmla="*/ 1575200 w 1583448"/>
                <a:gd name="connsiteY2" fmla="*/ 82465 h 387586"/>
                <a:gd name="connsiteX3" fmla="*/ 1575200 w 1583448"/>
                <a:gd name="connsiteY3" fmla="*/ 82465 h 387586"/>
                <a:gd name="connsiteX4" fmla="*/ 1525718 w 1583448"/>
                <a:gd name="connsiteY4" fmla="*/ 8246 h 387586"/>
                <a:gd name="connsiteX5" fmla="*/ 1467988 w 1583448"/>
                <a:gd name="connsiteY5" fmla="*/ 0 h 387586"/>
                <a:gd name="connsiteX6" fmla="*/ 115459 w 1583448"/>
                <a:gd name="connsiteY6" fmla="*/ 0 h 387586"/>
                <a:gd name="connsiteX7" fmla="*/ 57729 w 1583448"/>
                <a:gd name="connsiteY7" fmla="*/ 16493 h 387586"/>
                <a:gd name="connsiteX8" fmla="*/ 57729 w 1583448"/>
                <a:gd name="connsiteY8" fmla="*/ 16493 h 387586"/>
                <a:gd name="connsiteX9" fmla="*/ 8247 w 1583448"/>
                <a:gd name="connsiteY9" fmla="*/ 74218 h 387586"/>
                <a:gd name="connsiteX10" fmla="*/ 8247 w 1583448"/>
                <a:gd name="connsiteY10" fmla="*/ 74218 h 387586"/>
                <a:gd name="connsiteX11" fmla="*/ 0 w 1583448"/>
                <a:gd name="connsiteY11" fmla="*/ 156684 h 387586"/>
                <a:gd name="connsiteX12" fmla="*/ 0 w 1583448"/>
                <a:gd name="connsiteY12" fmla="*/ 156684 h 38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3448" h="387586">
                  <a:moveTo>
                    <a:pt x="1583448" y="387586"/>
                  </a:moveTo>
                  <a:lnTo>
                    <a:pt x="1583448" y="140191"/>
                  </a:lnTo>
                  <a:lnTo>
                    <a:pt x="1575200" y="82465"/>
                  </a:lnTo>
                  <a:lnTo>
                    <a:pt x="1575200" y="82465"/>
                  </a:lnTo>
                  <a:lnTo>
                    <a:pt x="1525718" y="8246"/>
                  </a:lnTo>
                  <a:lnTo>
                    <a:pt x="1467988" y="0"/>
                  </a:lnTo>
                  <a:lnTo>
                    <a:pt x="115459" y="0"/>
                  </a:lnTo>
                  <a:lnTo>
                    <a:pt x="57729" y="16493"/>
                  </a:lnTo>
                  <a:lnTo>
                    <a:pt x="57729" y="16493"/>
                  </a:lnTo>
                  <a:lnTo>
                    <a:pt x="8247" y="74218"/>
                  </a:lnTo>
                  <a:lnTo>
                    <a:pt x="8247" y="74218"/>
                  </a:lnTo>
                  <a:lnTo>
                    <a:pt x="0" y="156684"/>
                  </a:lnTo>
                  <a:lnTo>
                    <a:pt x="0" y="156684"/>
                  </a:lnTo>
                </a:path>
              </a:pathLst>
            </a:custGeom>
            <a:gradFill flip="none" rotWithShape="1">
              <a:gsLst>
                <a:gs pos="1000">
                  <a:schemeClr val="bg1">
                    <a:alpha val="1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5853" name="Rounded Rectangle 31"/>
          <p:cNvSpPr>
            <a:spLocks noChangeArrowheads="1"/>
          </p:cNvSpPr>
          <p:nvPr/>
        </p:nvSpPr>
        <p:spPr bwMode="auto">
          <a:xfrm>
            <a:off x="3316288" y="2940050"/>
            <a:ext cx="2281237" cy="404813"/>
          </a:xfrm>
          <a:prstGeom prst="roundRect">
            <a:avLst>
              <a:gd name="adj" fmla="val 16667"/>
            </a:avLst>
          </a:prstGeom>
          <a:solidFill>
            <a:srgbClr val="1685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Operating System</a:t>
            </a:r>
          </a:p>
        </p:txBody>
      </p:sp>
      <p:sp>
        <p:nvSpPr>
          <p:cNvPr id="21" name="Rounded Rectangle 32"/>
          <p:cNvSpPr>
            <a:spLocks noChangeArrowheads="1"/>
          </p:cNvSpPr>
          <p:nvPr/>
        </p:nvSpPr>
        <p:spPr bwMode="auto">
          <a:xfrm>
            <a:off x="3333750" y="1900238"/>
            <a:ext cx="704850" cy="404812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22" name="Rounded Rectangle 33"/>
          <p:cNvSpPr>
            <a:spLocks noChangeArrowheads="1"/>
          </p:cNvSpPr>
          <p:nvPr/>
        </p:nvSpPr>
        <p:spPr bwMode="auto">
          <a:xfrm>
            <a:off x="4122738" y="1900238"/>
            <a:ext cx="706437" cy="404812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23" name="Rounded Rectangle 34"/>
          <p:cNvSpPr>
            <a:spLocks noChangeArrowheads="1"/>
          </p:cNvSpPr>
          <p:nvPr/>
        </p:nvSpPr>
        <p:spPr bwMode="auto">
          <a:xfrm>
            <a:off x="4908550" y="1900238"/>
            <a:ext cx="704850" cy="404812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24" name="Rounded Rectangle 32"/>
          <p:cNvSpPr>
            <a:spLocks noChangeArrowheads="1"/>
          </p:cNvSpPr>
          <p:nvPr/>
        </p:nvSpPr>
        <p:spPr bwMode="auto">
          <a:xfrm>
            <a:off x="3297238" y="2392363"/>
            <a:ext cx="706437" cy="4064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25" name="Rounded Rectangle 33"/>
          <p:cNvSpPr>
            <a:spLocks noChangeArrowheads="1"/>
          </p:cNvSpPr>
          <p:nvPr/>
        </p:nvSpPr>
        <p:spPr bwMode="auto">
          <a:xfrm>
            <a:off x="4086225" y="2392363"/>
            <a:ext cx="706438" cy="4064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26" name="Rounded Rectangle 34"/>
          <p:cNvSpPr>
            <a:spLocks noChangeArrowheads="1"/>
          </p:cNvSpPr>
          <p:nvPr/>
        </p:nvSpPr>
        <p:spPr bwMode="auto">
          <a:xfrm>
            <a:off x="4872038" y="2392363"/>
            <a:ext cx="706437" cy="4064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35860" name="TextBox 26"/>
          <p:cNvSpPr txBox="1">
            <a:spLocks noChangeArrowheads="1"/>
          </p:cNvSpPr>
          <p:nvPr/>
        </p:nvSpPr>
        <p:spPr bwMode="auto">
          <a:xfrm>
            <a:off x="3924300" y="119697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 err="1"/>
              <a:t>PaaS</a:t>
            </a:r>
            <a:endParaRPr lang="en-IE" dirty="0"/>
          </a:p>
        </p:txBody>
      </p:sp>
      <p:grpSp>
        <p:nvGrpSpPr>
          <p:cNvPr id="35861" name="Group 19"/>
          <p:cNvGrpSpPr>
            <a:grpSpLocks/>
          </p:cNvGrpSpPr>
          <p:nvPr/>
        </p:nvGrpSpPr>
        <p:grpSpPr bwMode="auto">
          <a:xfrm>
            <a:off x="6026001" y="3539257"/>
            <a:ext cx="2524125" cy="608013"/>
            <a:chOff x="7086600" y="638944"/>
            <a:chExt cx="1614216" cy="800100"/>
          </a:xfrm>
        </p:grpSpPr>
        <p:sp>
          <p:nvSpPr>
            <p:cNvPr id="29" name="Rounded Rectangle 28"/>
            <p:cNvSpPr/>
            <p:nvPr/>
          </p:nvSpPr>
          <p:spPr bwMode="auto">
            <a:xfrm>
              <a:off x="7100616" y="638944"/>
              <a:ext cx="1600200" cy="800100"/>
            </a:xfrm>
            <a:prstGeom prst="roundRect">
              <a:avLst/>
            </a:prstGeom>
            <a:gradFill>
              <a:gsLst>
                <a:gs pos="0">
                  <a:srgbClr val="2F97D9"/>
                </a:gs>
                <a:gs pos="100000">
                  <a:srgbClr val="8FD1F0"/>
                </a:gs>
              </a:gsLst>
            </a:gradFill>
            <a:ln w="12700">
              <a:solidFill>
                <a:srgbClr val="39A5E5"/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2540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>
                  <a:solidFill>
                    <a:srgbClr val="FFFFFF"/>
                  </a:solidFill>
                </a:rPr>
                <a:t>Virtualisation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7086600" y="685800"/>
              <a:ext cx="1583448" cy="387586"/>
            </a:xfrm>
            <a:custGeom>
              <a:avLst/>
              <a:gdLst>
                <a:gd name="connsiteX0" fmla="*/ 1583448 w 1583448"/>
                <a:gd name="connsiteY0" fmla="*/ 387586 h 387586"/>
                <a:gd name="connsiteX1" fmla="*/ 1583448 w 1583448"/>
                <a:gd name="connsiteY1" fmla="*/ 140191 h 387586"/>
                <a:gd name="connsiteX2" fmla="*/ 1575200 w 1583448"/>
                <a:gd name="connsiteY2" fmla="*/ 82465 h 387586"/>
                <a:gd name="connsiteX3" fmla="*/ 1575200 w 1583448"/>
                <a:gd name="connsiteY3" fmla="*/ 82465 h 387586"/>
                <a:gd name="connsiteX4" fmla="*/ 1525718 w 1583448"/>
                <a:gd name="connsiteY4" fmla="*/ 8246 h 387586"/>
                <a:gd name="connsiteX5" fmla="*/ 1467988 w 1583448"/>
                <a:gd name="connsiteY5" fmla="*/ 0 h 387586"/>
                <a:gd name="connsiteX6" fmla="*/ 115459 w 1583448"/>
                <a:gd name="connsiteY6" fmla="*/ 0 h 387586"/>
                <a:gd name="connsiteX7" fmla="*/ 57729 w 1583448"/>
                <a:gd name="connsiteY7" fmla="*/ 16493 h 387586"/>
                <a:gd name="connsiteX8" fmla="*/ 57729 w 1583448"/>
                <a:gd name="connsiteY8" fmla="*/ 16493 h 387586"/>
                <a:gd name="connsiteX9" fmla="*/ 8247 w 1583448"/>
                <a:gd name="connsiteY9" fmla="*/ 74218 h 387586"/>
                <a:gd name="connsiteX10" fmla="*/ 8247 w 1583448"/>
                <a:gd name="connsiteY10" fmla="*/ 74218 h 387586"/>
                <a:gd name="connsiteX11" fmla="*/ 0 w 1583448"/>
                <a:gd name="connsiteY11" fmla="*/ 156684 h 387586"/>
                <a:gd name="connsiteX12" fmla="*/ 0 w 1583448"/>
                <a:gd name="connsiteY12" fmla="*/ 156684 h 38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3448" h="387586">
                  <a:moveTo>
                    <a:pt x="1583448" y="387586"/>
                  </a:moveTo>
                  <a:lnTo>
                    <a:pt x="1583448" y="140191"/>
                  </a:lnTo>
                  <a:lnTo>
                    <a:pt x="1575200" y="82465"/>
                  </a:lnTo>
                  <a:lnTo>
                    <a:pt x="1575200" y="82465"/>
                  </a:lnTo>
                  <a:lnTo>
                    <a:pt x="1525718" y="8246"/>
                  </a:lnTo>
                  <a:lnTo>
                    <a:pt x="1467988" y="0"/>
                  </a:lnTo>
                  <a:lnTo>
                    <a:pt x="115459" y="0"/>
                  </a:lnTo>
                  <a:lnTo>
                    <a:pt x="57729" y="16493"/>
                  </a:lnTo>
                  <a:lnTo>
                    <a:pt x="57729" y="16493"/>
                  </a:lnTo>
                  <a:lnTo>
                    <a:pt x="8247" y="74218"/>
                  </a:lnTo>
                  <a:lnTo>
                    <a:pt x="8247" y="74218"/>
                  </a:lnTo>
                  <a:lnTo>
                    <a:pt x="0" y="156684"/>
                  </a:lnTo>
                  <a:lnTo>
                    <a:pt x="0" y="156684"/>
                  </a:lnTo>
                </a:path>
              </a:pathLst>
            </a:custGeom>
            <a:gradFill flip="none" rotWithShape="1">
              <a:gsLst>
                <a:gs pos="1000">
                  <a:schemeClr val="bg1">
                    <a:alpha val="1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5862" name="Rounded Rectangle 31"/>
          <p:cNvSpPr>
            <a:spLocks noChangeArrowheads="1"/>
          </p:cNvSpPr>
          <p:nvPr/>
        </p:nvSpPr>
        <p:spPr bwMode="auto">
          <a:xfrm>
            <a:off x="6138713" y="2956645"/>
            <a:ext cx="2281238" cy="406400"/>
          </a:xfrm>
          <a:prstGeom prst="roundRect">
            <a:avLst>
              <a:gd name="adj" fmla="val 16667"/>
            </a:avLst>
          </a:prstGeom>
          <a:solidFill>
            <a:srgbClr val="1685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Operating System</a:t>
            </a:r>
          </a:p>
        </p:txBody>
      </p:sp>
      <p:sp>
        <p:nvSpPr>
          <p:cNvPr id="32" name="Rounded Rectangle 32"/>
          <p:cNvSpPr>
            <a:spLocks noChangeArrowheads="1"/>
          </p:cNvSpPr>
          <p:nvPr/>
        </p:nvSpPr>
        <p:spPr bwMode="auto">
          <a:xfrm>
            <a:off x="6156176" y="1916832"/>
            <a:ext cx="704850" cy="404813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33" name="Rounded Rectangle 33"/>
          <p:cNvSpPr>
            <a:spLocks noChangeArrowheads="1"/>
          </p:cNvSpPr>
          <p:nvPr/>
        </p:nvSpPr>
        <p:spPr bwMode="auto">
          <a:xfrm>
            <a:off x="6945163" y="1916832"/>
            <a:ext cx="706438" cy="404813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34" name="Rounded Rectangle 34"/>
          <p:cNvSpPr>
            <a:spLocks noChangeArrowheads="1"/>
          </p:cNvSpPr>
          <p:nvPr/>
        </p:nvSpPr>
        <p:spPr bwMode="auto">
          <a:xfrm>
            <a:off x="7730976" y="1916832"/>
            <a:ext cx="704850" cy="404813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35866" name="Rounded Rectangle 32"/>
          <p:cNvSpPr>
            <a:spLocks noChangeArrowheads="1"/>
          </p:cNvSpPr>
          <p:nvPr/>
        </p:nvSpPr>
        <p:spPr bwMode="auto">
          <a:xfrm>
            <a:off x="6119663" y="2408957"/>
            <a:ext cx="706438" cy="4064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35867" name="Rounded Rectangle 33"/>
          <p:cNvSpPr>
            <a:spLocks noChangeArrowheads="1"/>
          </p:cNvSpPr>
          <p:nvPr/>
        </p:nvSpPr>
        <p:spPr bwMode="auto">
          <a:xfrm>
            <a:off x="6908651" y="2408957"/>
            <a:ext cx="706437" cy="4064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35868" name="Rounded Rectangle 34"/>
          <p:cNvSpPr>
            <a:spLocks noChangeArrowheads="1"/>
          </p:cNvSpPr>
          <p:nvPr/>
        </p:nvSpPr>
        <p:spPr bwMode="auto">
          <a:xfrm>
            <a:off x="7694463" y="2408957"/>
            <a:ext cx="706438" cy="4064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35869" name="TextBox 37"/>
          <p:cNvSpPr txBox="1">
            <a:spLocks noChangeArrowheads="1"/>
          </p:cNvSpPr>
          <p:nvPr/>
        </p:nvSpPr>
        <p:spPr bwMode="auto">
          <a:xfrm>
            <a:off x="6732588" y="1268413"/>
            <a:ext cx="1152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 err="1"/>
              <a:t>SaaS</a:t>
            </a:r>
            <a:endParaRPr lang="en-IE" dirty="0"/>
          </a:p>
        </p:txBody>
      </p:sp>
      <p:pic>
        <p:nvPicPr>
          <p:cNvPr id="35870" name="Picture 4" descr="ICON_VirtTriangle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4227513"/>
            <a:ext cx="6840538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2" grpId="0" animBg="1"/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ICON_VirtTriangle_flat_Q4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313" y="4227513"/>
            <a:ext cx="33591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18" name="Group 19"/>
          <p:cNvGrpSpPr>
            <a:grpSpLocks/>
          </p:cNvGrpSpPr>
          <p:nvPr/>
        </p:nvGrpSpPr>
        <p:grpSpPr bwMode="auto">
          <a:xfrm>
            <a:off x="2684463" y="3186113"/>
            <a:ext cx="3543300" cy="800100"/>
            <a:chOff x="7086600" y="638944"/>
            <a:chExt cx="1614216" cy="800100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7100616" y="638944"/>
              <a:ext cx="1600200" cy="800100"/>
            </a:xfrm>
            <a:prstGeom prst="roundRect">
              <a:avLst/>
            </a:prstGeom>
            <a:gradFill>
              <a:gsLst>
                <a:gs pos="0">
                  <a:srgbClr val="2F97D9"/>
                </a:gs>
                <a:gs pos="100000">
                  <a:srgbClr val="8FD1F0"/>
                </a:gs>
              </a:gsLst>
            </a:gradFill>
            <a:ln w="12700">
              <a:solidFill>
                <a:srgbClr val="39A5E5"/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2540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>
                  <a:solidFill>
                    <a:srgbClr val="FFFFFF"/>
                  </a:solidFill>
                </a:rPr>
                <a:t>Virtualisation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7086600" y="685800"/>
              <a:ext cx="1583448" cy="387586"/>
            </a:xfrm>
            <a:custGeom>
              <a:avLst/>
              <a:gdLst>
                <a:gd name="connsiteX0" fmla="*/ 1583448 w 1583448"/>
                <a:gd name="connsiteY0" fmla="*/ 387586 h 387586"/>
                <a:gd name="connsiteX1" fmla="*/ 1583448 w 1583448"/>
                <a:gd name="connsiteY1" fmla="*/ 140191 h 387586"/>
                <a:gd name="connsiteX2" fmla="*/ 1575200 w 1583448"/>
                <a:gd name="connsiteY2" fmla="*/ 82465 h 387586"/>
                <a:gd name="connsiteX3" fmla="*/ 1575200 w 1583448"/>
                <a:gd name="connsiteY3" fmla="*/ 82465 h 387586"/>
                <a:gd name="connsiteX4" fmla="*/ 1525718 w 1583448"/>
                <a:gd name="connsiteY4" fmla="*/ 8246 h 387586"/>
                <a:gd name="connsiteX5" fmla="*/ 1467988 w 1583448"/>
                <a:gd name="connsiteY5" fmla="*/ 0 h 387586"/>
                <a:gd name="connsiteX6" fmla="*/ 115459 w 1583448"/>
                <a:gd name="connsiteY6" fmla="*/ 0 h 387586"/>
                <a:gd name="connsiteX7" fmla="*/ 57729 w 1583448"/>
                <a:gd name="connsiteY7" fmla="*/ 16493 h 387586"/>
                <a:gd name="connsiteX8" fmla="*/ 57729 w 1583448"/>
                <a:gd name="connsiteY8" fmla="*/ 16493 h 387586"/>
                <a:gd name="connsiteX9" fmla="*/ 8247 w 1583448"/>
                <a:gd name="connsiteY9" fmla="*/ 74218 h 387586"/>
                <a:gd name="connsiteX10" fmla="*/ 8247 w 1583448"/>
                <a:gd name="connsiteY10" fmla="*/ 74218 h 387586"/>
                <a:gd name="connsiteX11" fmla="*/ 0 w 1583448"/>
                <a:gd name="connsiteY11" fmla="*/ 156684 h 387586"/>
                <a:gd name="connsiteX12" fmla="*/ 0 w 1583448"/>
                <a:gd name="connsiteY12" fmla="*/ 156684 h 38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3448" h="387586">
                  <a:moveTo>
                    <a:pt x="1583448" y="387586"/>
                  </a:moveTo>
                  <a:lnTo>
                    <a:pt x="1583448" y="140191"/>
                  </a:lnTo>
                  <a:lnTo>
                    <a:pt x="1575200" y="82465"/>
                  </a:lnTo>
                  <a:lnTo>
                    <a:pt x="1575200" y="82465"/>
                  </a:lnTo>
                  <a:lnTo>
                    <a:pt x="1525718" y="8246"/>
                  </a:lnTo>
                  <a:lnTo>
                    <a:pt x="1467988" y="0"/>
                  </a:lnTo>
                  <a:lnTo>
                    <a:pt x="115459" y="0"/>
                  </a:lnTo>
                  <a:lnTo>
                    <a:pt x="57729" y="16493"/>
                  </a:lnTo>
                  <a:lnTo>
                    <a:pt x="57729" y="16493"/>
                  </a:lnTo>
                  <a:lnTo>
                    <a:pt x="8247" y="74218"/>
                  </a:lnTo>
                  <a:lnTo>
                    <a:pt x="8247" y="74218"/>
                  </a:lnTo>
                  <a:lnTo>
                    <a:pt x="0" y="156684"/>
                  </a:lnTo>
                  <a:lnTo>
                    <a:pt x="0" y="156684"/>
                  </a:lnTo>
                </a:path>
              </a:pathLst>
            </a:custGeom>
            <a:gradFill flip="none" rotWithShape="1">
              <a:gsLst>
                <a:gs pos="1000">
                  <a:schemeClr val="bg1">
                    <a:alpha val="1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4819" name="Group 48"/>
          <p:cNvGrpSpPr>
            <a:grpSpLocks/>
          </p:cNvGrpSpPr>
          <p:nvPr/>
        </p:nvGrpSpPr>
        <p:grpSpPr bwMode="auto">
          <a:xfrm>
            <a:off x="2684463" y="1633538"/>
            <a:ext cx="3505200" cy="1447800"/>
            <a:chOff x="7086600" y="4191000"/>
            <a:chExt cx="1600200" cy="800100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7086600" y="4191000"/>
              <a:ext cx="1600200" cy="800100"/>
            </a:xfrm>
            <a:prstGeom prst="roundRect">
              <a:avLst/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40000"/>
                    <a:lumOff val="60000"/>
                  </a:schemeClr>
                </a:gs>
              </a:gsLst>
            </a:gradFill>
            <a:ln w="127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2540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7086600" y="4198895"/>
              <a:ext cx="1582807" cy="387768"/>
            </a:xfrm>
            <a:custGeom>
              <a:avLst/>
              <a:gdLst>
                <a:gd name="connsiteX0" fmla="*/ 1583448 w 1583448"/>
                <a:gd name="connsiteY0" fmla="*/ 387586 h 387586"/>
                <a:gd name="connsiteX1" fmla="*/ 1583448 w 1583448"/>
                <a:gd name="connsiteY1" fmla="*/ 140191 h 387586"/>
                <a:gd name="connsiteX2" fmla="*/ 1575200 w 1583448"/>
                <a:gd name="connsiteY2" fmla="*/ 82465 h 387586"/>
                <a:gd name="connsiteX3" fmla="*/ 1575200 w 1583448"/>
                <a:gd name="connsiteY3" fmla="*/ 82465 h 387586"/>
                <a:gd name="connsiteX4" fmla="*/ 1525718 w 1583448"/>
                <a:gd name="connsiteY4" fmla="*/ 8246 h 387586"/>
                <a:gd name="connsiteX5" fmla="*/ 1467988 w 1583448"/>
                <a:gd name="connsiteY5" fmla="*/ 0 h 387586"/>
                <a:gd name="connsiteX6" fmla="*/ 115459 w 1583448"/>
                <a:gd name="connsiteY6" fmla="*/ 0 h 387586"/>
                <a:gd name="connsiteX7" fmla="*/ 57729 w 1583448"/>
                <a:gd name="connsiteY7" fmla="*/ 16493 h 387586"/>
                <a:gd name="connsiteX8" fmla="*/ 57729 w 1583448"/>
                <a:gd name="connsiteY8" fmla="*/ 16493 h 387586"/>
                <a:gd name="connsiteX9" fmla="*/ 8247 w 1583448"/>
                <a:gd name="connsiteY9" fmla="*/ 74218 h 387586"/>
                <a:gd name="connsiteX10" fmla="*/ 8247 w 1583448"/>
                <a:gd name="connsiteY10" fmla="*/ 74218 h 387586"/>
                <a:gd name="connsiteX11" fmla="*/ 0 w 1583448"/>
                <a:gd name="connsiteY11" fmla="*/ 156684 h 387586"/>
                <a:gd name="connsiteX12" fmla="*/ 0 w 1583448"/>
                <a:gd name="connsiteY12" fmla="*/ 156684 h 38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3448" h="387586">
                  <a:moveTo>
                    <a:pt x="1583448" y="387586"/>
                  </a:moveTo>
                  <a:lnTo>
                    <a:pt x="1583448" y="140191"/>
                  </a:lnTo>
                  <a:lnTo>
                    <a:pt x="1575200" y="82465"/>
                  </a:lnTo>
                  <a:lnTo>
                    <a:pt x="1575200" y="82465"/>
                  </a:lnTo>
                  <a:lnTo>
                    <a:pt x="1525718" y="8246"/>
                  </a:lnTo>
                  <a:lnTo>
                    <a:pt x="1467988" y="0"/>
                  </a:lnTo>
                  <a:lnTo>
                    <a:pt x="115459" y="0"/>
                  </a:lnTo>
                  <a:lnTo>
                    <a:pt x="57729" y="16493"/>
                  </a:lnTo>
                  <a:lnTo>
                    <a:pt x="57729" y="16493"/>
                  </a:lnTo>
                  <a:lnTo>
                    <a:pt x="8247" y="74218"/>
                  </a:lnTo>
                  <a:lnTo>
                    <a:pt x="8247" y="74218"/>
                  </a:lnTo>
                  <a:lnTo>
                    <a:pt x="0" y="156684"/>
                  </a:lnTo>
                  <a:lnTo>
                    <a:pt x="0" y="156684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alpha val="22000"/>
                  </a:schemeClr>
                </a:gs>
                <a:gs pos="91000">
                  <a:schemeClr val="bg1">
                    <a:alpha val="0"/>
                  </a:schemeClr>
                </a:gs>
              </a:gsLst>
              <a:lin ang="18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4820" name="Rounded Rectangle 31"/>
          <p:cNvSpPr>
            <a:spLocks noChangeArrowheads="1"/>
          </p:cNvSpPr>
          <p:nvPr/>
        </p:nvSpPr>
        <p:spPr bwMode="auto">
          <a:xfrm>
            <a:off x="2843213" y="2420938"/>
            <a:ext cx="3200400" cy="533400"/>
          </a:xfrm>
          <a:prstGeom prst="roundRect">
            <a:avLst>
              <a:gd name="adj" fmla="val 16667"/>
            </a:avLst>
          </a:prstGeom>
          <a:solidFill>
            <a:srgbClr val="1685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Operating System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821" name="Rounded Rectangle 32"/>
          <p:cNvSpPr>
            <a:spLocks noChangeArrowheads="1"/>
          </p:cNvSpPr>
          <p:nvPr/>
        </p:nvSpPr>
        <p:spPr bwMode="auto">
          <a:xfrm>
            <a:off x="2843213" y="1785938"/>
            <a:ext cx="990600" cy="533400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34822" name="Rounded Rectangle 33"/>
          <p:cNvSpPr>
            <a:spLocks noChangeArrowheads="1"/>
          </p:cNvSpPr>
          <p:nvPr/>
        </p:nvSpPr>
        <p:spPr bwMode="auto">
          <a:xfrm>
            <a:off x="3951288" y="1785938"/>
            <a:ext cx="990600" cy="533400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sp>
        <p:nvSpPr>
          <p:cNvPr id="34823" name="Rounded Rectangle 34"/>
          <p:cNvSpPr>
            <a:spLocks noChangeArrowheads="1"/>
          </p:cNvSpPr>
          <p:nvPr/>
        </p:nvSpPr>
        <p:spPr bwMode="auto">
          <a:xfrm>
            <a:off x="5053013" y="1785938"/>
            <a:ext cx="990600" cy="533400"/>
          </a:xfrm>
          <a:prstGeom prst="roundRect">
            <a:avLst>
              <a:gd name="adj" fmla="val 16667"/>
            </a:avLst>
          </a:prstGeom>
          <a:solidFill>
            <a:srgbClr val="F77C1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App</a:t>
            </a:r>
          </a:p>
        </p:txBody>
      </p:sp>
      <p:pic>
        <p:nvPicPr>
          <p:cNvPr id="34824" name="Picture 13" descr="off-premises-clou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0" y="5018088"/>
            <a:ext cx="4619625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29"/>
          <p:cNvSpPr txBox="1">
            <a:spLocks/>
          </p:cNvSpPr>
          <p:nvPr/>
        </p:nvSpPr>
        <p:spPr>
          <a:xfrm>
            <a:off x="2484438" y="188913"/>
            <a:ext cx="4319587" cy="533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IE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In </a:t>
            </a:r>
            <a:r>
              <a:rPr lang="en-IE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house - everything</a:t>
            </a:r>
            <a:endParaRPr lang="en-IE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826" name="TextBox 15"/>
          <p:cNvSpPr txBox="1">
            <a:spLocks noChangeArrowheads="1"/>
          </p:cNvSpPr>
          <p:nvPr/>
        </p:nvSpPr>
        <p:spPr bwMode="auto">
          <a:xfrm>
            <a:off x="3203575" y="6092825"/>
            <a:ext cx="205263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/>
              <a:t>On campus cloud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az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573016"/>
            <a:ext cx="6492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4" descr="rackspac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724400"/>
            <a:ext cx="11398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 descr="google-apps-logo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916832"/>
            <a:ext cx="140493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 descr="office365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420888"/>
            <a:ext cx="16700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google-app-engin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573016"/>
            <a:ext cx="798512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7020272" y="1988840"/>
            <a:ext cx="1728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 smtClean="0"/>
              <a:t>Thousands </a:t>
            </a:r>
            <a:r>
              <a:rPr lang="en-IE" dirty="0"/>
              <a:t>of others!</a:t>
            </a:r>
          </a:p>
        </p:txBody>
      </p:sp>
      <p:sp>
        <p:nvSpPr>
          <p:cNvPr id="14" name="Title 29"/>
          <p:cNvSpPr txBox="1">
            <a:spLocks/>
          </p:cNvSpPr>
          <p:nvPr/>
        </p:nvSpPr>
        <p:spPr>
          <a:xfrm>
            <a:off x="1908175" y="188913"/>
            <a:ext cx="7002463" cy="533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IE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Cloud platforms</a:t>
            </a:r>
          </a:p>
        </p:txBody>
      </p:sp>
      <p:pic>
        <p:nvPicPr>
          <p:cNvPr id="11" name="Picture 10" descr="HEAnet Logo 2011 (blue_text-white_back) Medium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288" y="4606925"/>
            <a:ext cx="152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3" descr="aws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538" y="4724400"/>
            <a:ext cx="12652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dugat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92280" y="2708920"/>
            <a:ext cx="1462108" cy="513208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43608" y="1916832"/>
            <a:ext cx="3463305" cy="340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end-users-transparent-1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71600" y="2204864"/>
            <a:ext cx="928237" cy="871980"/>
          </a:xfrm>
          <a:prstGeom prst="rect">
            <a:avLst/>
          </a:prstGeom>
        </p:spPr>
      </p:pic>
      <p:pic>
        <p:nvPicPr>
          <p:cNvPr id="19" name="Picture 18" descr="network-architects-transparent1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763688" y="4365104"/>
            <a:ext cx="742857" cy="869842"/>
          </a:xfrm>
          <a:prstGeom prst="rect">
            <a:avLst/>
          </a:prstGeom>
        </p:spPr>
      </p:pic>
      <p:pic>
        <p:nvPicPr>
          <p:cNvPr id="20" name="Picture 19" descr="application-developers-transparent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3429000"/>
            <a:ext cx="757420" cy="91234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3717032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 smtClean="0"/>
              <a:t>Application</a:t>
            </a:r>
          </a:p>
          <a:p>
            <a:r>
              <a:rPr lang="en-IE" sz="1200" dirty="0" smtClean="0"/>
              <a:t>Developers</a:t>
            </a:r>
            <a:endParaRPr lang="en-IE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07504" y="4653136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 smtClean="0"/>
              <a:t>Network</a:t>
            </a:r>
          </a:p>
          <a:p>
            <a:r>
              <a:rPr lang="en-IE" sz="1200" dirty="0" smtClean="0"/>
              <a:t>Architects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11760" y="234888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SaaS</a:t>
            </a:r>
            <a:endParaRPr lang="en-IE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2708920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 smtClean="0"/>
              <a:t>End Users</a:t>
            </a:r>
            <a:endParaRPr lang="en-IE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411760" y="364502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PaaS</a:t>
            </a:r>
            <a:endParaRPr lang="en-IE" dirty="0"/>
          </a:p>
        </p:txBody>
      </p:sp>
      <p:sp>
        <p:nvSpPr>
          <p:cNvPr id="26" name="TextBox 25"/>
          <p:cNvSpPr txBox="1"/>
          <p:nvPr/>
        </p:nvSpPr>
        <p:spPr>
          <a:xfrm>
            <a:off x="2483768" y="450912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IaaS</a:t>
            </a:r>
            <a:endParaRPr lang="en-IE" dirty="0"/>
          </a:p>
        </p:txBody>
      </p:sp>
      <p:pic>
        <p:nvPicPr>
          <p:cNvPr id="27" name="Picture 26" descr="timthumb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236296" y="3645024"/>
            <a:ext cx="1090743" cy="614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95536" y="1772816"/>
            <a:ext cx="8229600" cy="28416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IE" sz="6000" b="1" dirty="0" smtClean="0">
                <a:latin typeface="+mj-lt"/>
                <a:ea typeface="Verdana" pitchFamily="34" charset="0"/>
                <a:cs typeface="Verdana" pitchFamily="34" charset="0"/>
              </a:rPr>
              <a:t>Introducing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IE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EduStorage</a:t>
            </a:r>
            <a:endParaRPr kumimoji="0" lang="en-IE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dirty="0" err="1" smtClean="0"/>
              <a:t>EduStorage</a:t>
            </a:r>
            <a:r>
              <a:rPr lang="en-GB" sz="3200" dirty="0" smtClean="0"/>
              <a:t> Service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GB" dirty="0" smtClean="0"/>
              <a:t>Launch date Q2 2012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500TB initial usable capacity;</a:t>
            </a:r>
          </a:p>
          <a:p>
            <a:pPr lvl="1">
              <a:defRPr/>
            </a:pPr>
            <a:r>
              <a:rPr lang="en-GB" dirty="0" smtClean="0"/>
              <a:t>250TB per </a:t>
            </a:r>
            <a:r>
              <a:rPr lang="en-GB" dirty="0" err="1" smtClean="0"/>
              <a:t>datacentre</a:t>
            </a:r>
            <a:r>
              <a:rPr lang="en-GB" dirty="0" smtClean="0"/>
              <a:t>;</a:t>
            </a:r>
          </a:p>
          <a:p>
            <a:pPr lvl="1">
              <a:defRPr/>
            </a:pPr>
            <a:r>
              <a:rPr lang="en-GB" dirty="0" smtClean="0"/>
              <a:t>Scalable to 10PB (or 32PB with external controllers);</a:t>
            </a:r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Presented as block-level, </a:t>
            </a:r>
            <a:r>
              <a:rPr lang="en-GB" dirty="0" err="1" smtClean="0"/>
              <a:t>iSCSI</a:t>
            </a:r>
            <a:r>
              <a:rPr lang="en-GB" dirty="0" smtClean="0"/>
              <a:t> storage;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Thin provisioning;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Snapshots, replication, mirroring;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Integration with </a:t>
            </a:r>
            <a:r>
              <a:rPr lang="en-GB" dirty="0" err="1" smtClean="0"/>
              <a:t>Edugate</a:t>
            </a:r>
            <a:r>
              <a:rPr lang="en-GB" dirty="0" smtClean="0"/>
              <a:t>;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Utilisation reports, metering;</a:t>
            </a:r>
          </a:p>
          <a:p>
            <a:pPr>
              <a:defRPr/>
            </a:pPr>
            <a:endParaRPr lang="en-GB" dirty="0" smtClean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500438"/>
            <a:ext cx="34861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-171450"/>
            <a:ext cx="7235825" cy="1143000"/>
          </a:xfrm>
        </p:spPr>
        <p:txBody>
          <a:bodyPr/>
          <a:lstStyle/>
          <a:p>
            <a:pPr>
              <a:defRPr/>
            </a:pPr>
            <a:r>
              <a:rPr lang="en-GB" dirty="0" err="1" smtClean="0"/>
              <a:t>EduStorage</a:t>
            </a:r>
            <a:r>
              <a:rPr lang="en-GB" dirty="0" smtClean="0"/>
              <a:t> Service Profile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IE" dirty="0" smtClean="0"/>
              <a:t>SLA</a:t>
            </a:r>
          </a:p>
          <a:p>
            <a:pPr lvl="1">
              <a:defRPr/>
            </a:pPr>
            <a:r>
              <a:rPr lang="en-IE" dirty="0" smtClean="0"/>
              <a:t>Service available to use: 24x365</a:t>
            </a:r>
          </a:p>
          <a:p>
            <a:pPr lvl="1">
              <a:defRPr/>
            </a:pPr>
            <a:r>
              <a:rPr lang="en-IE" dirty="0" smtClean="0"/>
              <a:t>Client support calls: 9-5:30, 5d</a:t>
            </a:r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Self-service</a:t>
            </a:r>
          </a:p>
          <a:p>
            <a:pPr lvl="1">
              <a:defRPr/>
            </a:pPr>
            <a:r>
              <a:rPr lang="en-GB" dirty="0" smtClean="0"/>
              <a:t>Authorisation thresholds configurable;</a:t>
            </a:r>
            <a:endParaRPr lang="en-IE" dirty="0" smtClean="0"/>
          </a:p>
          <a:p>
            <a:pPr lvl="1">
              <a:defRPr/>
            </a:pPr>
            <a:endParaRPr lang="en-IE" dirty="0" smtClean="0"/>
          </a:p>
          <a:p>
            <a:pPr>
              <a:defRPr/>
            </a:pPr>
            <a:r>
              <a:rPr lang="en-GB" dirty="0" smtClean="0"/>
              <a:t>User Data</a:t>
            </a:r>
          </a:p>
          <a:p>
            <a:pPr lvl="1">
              <a:defRPr/>
            </a:pPr>
            <a:r>
              <a:rPr lang="en-GB" dirty="0" smtClean="0"/>
              <a:t>Users own their data;</a:t>
            </a:r>
          </a:p>
          <a:p>
            <a:pPr lvl="1">
              <a:defRPr/>
            </a:pPr>
            <a:r>
              <a:rPr lang="en-GB" dirty="0" smtClean="0"/>
              <a:t>Data resides in Ireland;</a:t>
            </a:r>
          </a:p>
          <a:p>
            <a:pPr lvl="1">
              <a:defRPr/>
            </a:pPr>
            <a:r>
              <a:rPr lang="en-GB" dirty="0" smtClean="0"/>
              <a:t>Standard HEAnet AUP (data protection legislation);</a:t>
            </a:r>
          </a:p>
          <a:p>
            <a:pPr lvl="1">
              <a:defRPr/>
            </a:pPr>
            <a:r>
              <a:rPr lang="en-GB" dirty="0" smtClean="0"/>
              <a:t>Service promotion within institutions;</a:t>
            </a:r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endParaRPr lang="en-IE" dirty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850" y="1196975"/>
            <a:ext cx="34861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err="1" smtClean="0"/>
              <a:t>EduStorage</a:t>
            </a:r>
            <a:r>
              <a:rPr lang="en-GB" dirty="0" smtClean="0"/>
              <a:t> pricing</a:t>
            </a:r>
            <a:endParaRPr lang="en-IE" dirty="0"/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HEAnet</a:t>
            </a:r>
            <a:r>
              <a:rPr lang="en-US" dirty="0" smtClean="0"/>
              <a:t> absorbing setup cost</a:t>
            </a:r>
          </a:p>
          <a:p>
            <a:pPr lvl="1"/>
            <a:r>
              <a:rPr lang="en-US" dirty="0" smtClean="0"/>
              <a:t>Cost recovery basis;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Price: €275 per TB/year;</a:t>
            </a:r>
          </a:p>
          <a:p>
            <a:r>
              <a:rPr lang="en-US" dirty="0" smtClean="0"/>
              <a:t>Comparison: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endParaRPr lang="en-US" sz="1000" dirty="0" smtClean="0"/>
          </a:p>
          <a:p>
            <a:pPr>
              <a:buFont typeface="Arial" charset="0"/>
              <a:buNone/>
            </a:pPr>
            <a:r>
              <a:rPr lang="en-US" sz="1000" dirty="0" smtClean="0"/>
              <a:t>*subject to Amazon’s network/traffic volume charges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IE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827088" y="4437063"/>
          <a:ext cx="705678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836"/>
                <a:gridCol w="1996687"/>
                <a:gridCol w="23522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Storage provider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TB/year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TB, 3 years</a:t>
                      </a:r>
                      <a:endParaRPr lang="en-US" dirty="0"/>
                    </a:p>
                  </a:txBody>
                  <a:tcPr marL="60960" marR="609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Dropbox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€1,500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€1,350,000</a:t>
                      </a:r>
                      <a:endParaRPr lang="en-US" dirty="0"/>
                    </a:p>
                  </a:txBody>
                  <a:tcPr marL="60960" marR="609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Amazon EBS (1 TB max)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€4,320*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€3,888,000*</a:t>
                      </a:r>
                      <a:endParaRPr lang="en-US" dirty="0"/>
                    </a:p>
                  </a:txBody>
                  <a:tcPr marL="60960" marR="609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aDrive.com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€950</a:t>
                      </a:r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€855,000</a:t>
                      </a:r>
                      <a:endParaRPr lang="en-US" dirty="0"/>
                    </a:p>
                  </a:txBody>
                  <a:tcPr marL="60960" marR="60960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0960" marR="6096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Any time, Any place, Any device 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2771800" y="2060848"/>
            <a:ext cx="3600000" cy="180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Oval 5"/>
          <p:cNvSpPr/>
          <p:nvPr/>
        </p:nvSpPr>
        <p:spPr>
          <a:xfrm>
            <a:off x="3347864" y="3573016"/>
            <a:ext cx="432048" cy="4320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2771800" y="3861048"/>
            <a:ext cx="1800000" cy="180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Oval 9"/>
          <p:cNvSpPr/>
          <p:nvPr/>
        </p:nvSpPr>
        <p:spPr>
          <a:xfrm>
            <a:off x="5220072" y="3573016"/>
            <a:ext cx="432048" cy="432048"/>
          </a:xfrm>
          <a:prstGeom prst="ellipse">
            <a:avLst/>
          </a:prstGeom>
          <a:solidFill>
            <a:srgbClr val="F77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4572000" y="3861048"/>
            <a:ext cx="1800000" cy="1800000"/>
          </a:xfrm>
          <a:prstGeom prst="rect">
            <a:avLst/>
          </a:prstGeom>
          <a:solidFill>
            <a:srgbClr val="F77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4427984" y="4509120"/>
            <a:ext cx="432048" cy="4320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extBox 12"/>
          <p:cNvSpPr txBox="1"/>
          <p:nvPr/>
        </p:nvSpPr>
        <p:spPr>
          <a:xfrm>
            <a:off x="5076056" y="450912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Cloud</a:t>
            </a:r>
            <a:endParaRPr lang="en-IE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450912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Mobility</a:t>
            </a:r>
            <a:endParaRPr lang="en-IE" sz="2000" dirty="0"/>
          </a:p>
        </p:txBody>
      </p:sp>
      <p:pic>
        <p:nvPicPr>
          <p:cNvPr id="16" name="Picture 15" descr="edugate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636912"/>
            <a:ext cx="1690520" cy="596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Mobility &amp; Clouds</a:t>
            </a:r>
            <a:endParaRPr lang="en-IE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971600" y="1628800"/>
            <a:ext cx="0" cy="3744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403648" y="5589240"/>
            <a:ext cx="63367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403648" y="1556792"/>
            <a:ext cx="6336704" cy="403244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19672" y="6021288"/>
            <a:ext cx="57606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258774" y="3734852"/>
            <a:ext cx="211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/>
              <a:t>User location</a:t>
            </a:r>
            <a:endParaRPr lang="en-IE" sz="28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938152" y="3434360"/>
            <a:ext cx="4240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/>
              <a:t>On his/her campus          on </a:t>
            </a:r>
            <a:r>
              <a:rPr lang="en-IE" sz="1400" b="1" dirty="0" smtClean="0"/>
              <a:t>A</a:t>
            </a:r>
            <a:r>
              <a:rPr lang="en-IE" sz="1400" dirty="0" smtClean="0"/>
              <a:t> campus             off-campus</a:t>
            </a:r>
            <a:endParaRPr lang="en-IE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6093296"/>
            <a:ext cx="2480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/>
              <a:t>Service location</a:t>
            </a:r>
            <a:endParaRPr lang="en-IE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5661248"/>
            <a:ext cx="7156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/>
              <a:t>on-campus                                    private cloud                 community cloud/public cloud</a:t>
            </a:r>
            <a:endParaRPr lang="en-IE" sz="1400" dirty="0"/>
          </a:p>
        </p:txBody>
      </p:sp>
      <p:sp>
        <p:nvSpPr>
          <p:cNvPr id="12" name="Oval 11"/>
          <p:cNvSpPr/>
          <p:nvPr/>
        </p:nvSpPr>
        <p:spPr>
          <a:xfrm>
            <a:off x="6732240" y="1556792"/>
            <a:ext cx="1008112" cy="100811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Future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403648" y="4581128"/>
            <a:ext cx="1008112" cy="100811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Past</a:t>
            </a:r>
            <a:endParaRPr lang="en-IE" sz="14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stCxn id="13" idx="7"/>
          </p:cNvCxnSpPr>
          <p:nvPr/>
        </p:nvCxnSpPr>
        <p:spPr>
          <a:xfrm flipV="1">
            <a:off x="2264125" y="2276872"/>
            <a:ext cx="4540123" cy="245189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-proces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8072" y="1946148"/>
            <a:ext cx="6467856" cy="296570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Solution for everything.....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-process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786128"/>
            <a:ext cx="6400800" cy="3285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IE" smtClean="0"/>
          </a:p>
          <a:p>
            <a:pPr algn="ctr" eaLnBrk="1" hangingPunct="1">
              <a:buFont typeface="Arial" charset="0"/>
              <a:buNone/>
            </a:pPr>
            <a:endParaRPr lang="en-IE" smtClean="0"/>
          </a:p>
        </p:txBody>
      </p:sp>
      <p:pic>
        <p:nvPicPr>
          <p:cNvPr id="4" name="Picture 7" descr="C:\Users\fcoyle\AppData\Local\Microsoft\Windows\Temporary Internet Files\Content.IE5\SG5FD7YM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8800"/>
            <a:ext cx="4248472" cy="42484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2841625"/>
          </a:xfrm>
        </p:spPr>
        <p:txBody>
          <a:bodyPr/>
          <a:lstStyle/>
          <a:p>
            <a:endParaRPr lang="en-IE" dirty="0" smtClean="0"/>
          </a:p>
          <a:p>
            <a:pPr algn="ctr">
              <a:buFont typeface="Arial" charset="0"/>
              <a:buNone/>
            </a:pPr>
            <a:r>
              <a:rPr lang="en-IE" sz="6000" dirty="0" smtClean="0"/>
              <a:t>Mobility Trends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9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-171450"/>
            <a:ext cx="446405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Trends</a:t>
            </a:r>
            <a:endParaRPr lang="en-US" dirty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76363"/>
            <a:ext cx="8351838" cy="5067300"/>
          </a:xfrm>
        </p:spPr>
        <p:txBody>
          <a:bodyPr/>
          <a:lstStyle/>
          <a:p>
            <a:r>
              <a:rPr lang="en-IE" sz="2400" dirty="0" smtClean="0"/>
              <a:t>Anytime, Any place, Anywhere</a:t>
            </a:r>
          </a:p>
          <a:p>
            <a:endParaRPr lang="en-IE" sz="2400" dirty="0" smtClean="0"/>
          </a:p>
          <a:p>
            <a:r>
              <a:rPr lang="en-IE" sz="2400" dirty="0" smtClean="0"/>
              <a:t>Internet has become a necessity in life</a:t>
            </a:r>
          </a:p>
          <a:p>
            <a:endParaRPr lang="en-IE" sz="2400" dirty="0" smtClean="0"/>
          </a:p>
          <a:p>
            <a:r>
              <a:rPr lang="en-IE" sz="2400" dirty="0" smtClean="0"/>
              <a:t>Be on social networks or lose your friends</a:t>
            </a:r>
          </a:p>
          <a:p>
            <a:endParaRPr lang="en-IE" sz="2400" dirty="0" smtClean="0"/>
          </a:p>
          <a:p>
            <a:r>
              <a:rPr lang="en-IE" sz="2400" dirty="0" smtClean="0"/>
              <a:t>Streaming and Storage – move to cloud</a:t>
            </a:r>
          </a:p>
          <a:p>
            <a:endParaRPr lang="en-IE" sz="2400" dirty="0" smtClean="0"/>
          </a:p>
          <a:p>
            <a:r>
              <a:rPr lang="en-IE" sz="2400" dirty="0" smtClean="0"/>
              <a:t>Smartphone triggers impulsive usage</a:t>
            </a:r>
          </a:p>
          <a:p>
            <a:endParaRPr lang="en-IE" sz="2400" dirty="0" smtClean="0"/>
          </a:p>
          <a:p>
            <a:r>
              <a:rPr lang="en-IE" sz="2400" dirty="0" smtClean="0"/>
              <a:t>Great potential for Tablet PC</a:t>
            </a:r>
          </a:p>
          <a:p>
            <a:endParaRPr lang="en-IE" sz="2400" dirty="0" smtClean="0"/>
          </a:p>
          <a:p>
            <a:endParaRPr lang="en-US" sz="2400" dirty="0" smtClean="0"/>
          </a:p>
        </p:txBody>
      </p:sp>
      <p:sp>
        <p:nvSpPr>
          <p:cNvPr id="16387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1313" y="6264275"/>
            <a:ext cx="720090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r>
              <a:rPr lang="en-US" sz="1000" i="1"/>
              <a:t>Source: Ericsson Consumer Lab Study 2009-2011</a:t>
            </a:r>
          </a:p>
        </p:txBody>
      </p:sp>
      <p:sp>
        <p:nvSpPr>
          <p:cNvPr id="16388" name="Freeform 5"/>
          <p:cNvSpPr>
            <a:spLocks noChangeAspect="1"/>
          </p:cNvSpPr>
          <p:nvPr/>
        </p:nvSpPr>
        <p:spPr bwMode="auto">
          <a:xfrm>
            <a:off x="250825" y="1268413"/>
            <a:ext cx="8499475" cy="4995862"/>
          </a:xfrm>
          <a:custGeom>
            <a:avLst/>
            <a:gdLst>
              <a:gd name="T0" fmla="*/ 31 w 1671"/>
              <a:gd name="T1" fmla="*/ 1140 h 1140"/>
              <a:gd name="T2" fmla="*/ 0 w 1671"/>
              <a:gd name="T3" fmla="*/ 1109 h 1140"/>
              <a:gd name="T4" fmla="*/ 0 w 1671"/>
              <a:gd name="T5" fmla="*/ 1109 h 1140"/>
              <a:gd name="T6" fmla="*/ 0 w 1671"/>
              <a:gd name="T7" fmla="*/ 31 h 1140"/>
              <a:gd name="T8" fmla="*/ 31 w 1671"/>
              <a:gd name="T9" fmla="*/ 0 h 1140"/>
              <a:gd name="T10" fmla="*/ 31 w 1671"/>
              <a:gd name="T11" fmla="*/ 0 h 1140"/>
              <a:gd name="T12" fmla="*/ 1640 w 1671"/>
              <a:gd name="T13" fmla="*/ 0 h 1140"/>
              <a:gd name="T14" fmla="*/ 1671 w 1671"/>
              <a:gd name="T15" fmla="*/ 31 h 1140"/>
              <a:gd name="T16" fmla="*/ 1671 w 1671"/>
              <a:gd name="T17" fmla="*/ 31 h 1140"/>
              <a:gd name="T18" fmla="*/ 1671 w 1671"/>
              <a:gd name="T19" fmla="*/ 53 h 1140"/>
              <a:gd name="T20" fmla="*/ 1663 w 1671"/>
              <a:gd name="T21" fmla="*/ 61 h 1140"/>
              <a:gd name="T22" fmla="*/ 1663 w 1671"/>
              <a:gd name="T23" fmla="*/ 61 h 1140"/>
              <a:gd name="T24" fmla="*/ 1655 w 1671"/>
              <a:gd name="T25" fmla="*/ 53 h 1140"/>
              <a:gd name="T26" fmla="*/ 1655 w 1671"/>
              <a:gd name="T27" fmla="*/ 53 h 1140"/>
              <a:gd name="T28" fmla="*/ 1655 w 1671"/>
              <a:gd name="T29" fmla="*/ 31 h 1140"/>
              <a:gd name="T30" fmla="*/ 1640 w 1671"/>
              <a:gd name="T31" fmla="*/ 16 h 1140"/>
              <a:gd name="T32" fmla="*/ 1640 w 1671"/>
              <a:gd name="T33" fmla="*/ 16 h 1140"/>
              <a:gd name="T34" fmla="*/ 31 w 1671"/>
              <a:gd name="T35" fmla="*/ 16 h 1140"/>
              <a:gd name="T36" fmla="*/ 16 w 1671"/>
              <a:gd name="T37" fmla="*/ 31 h 1140"/>
              <a:gd name="T38" fmla="*/ 16 w 1671"/>
              <a:gd name="T39" fmla="*/ 31 h 1140"/>
              <a:gd name="T40" fmla="*/ 16 w 1671"/>
              <a:gd name="T41" fmla="*/ 1109 h 1140"/>
              <a:gd name="T42" fmla="*/ 31 w 1671"/>
              <a:gd name="T43" fmla="*/ 1124 h 1140"/>
              <a:gd name="T44" fmla="*/ 31 w 1671"/>
              <a:gd name="T45" fmla="*/ 1124 h 1140"/>
              <a:gd name="T46" fmla="*/ 1640 w 1671"/>
              <a:gd name="T47" fmla="*/ 1124 h 1140"/>
              <a:gd name="T48" fmla="*/ 1655 w 1671"/>
              <a:gd name="T49" fmla="*/ 1109 h 1140"/>
              <a:gd name="T50" fmla="*/ 1655 w 1671"/>
              <a:gd name="T51" fmla="*/ 1109 h 1140"/>
              <a:gd name="T52" fmla="*/ 1655 w 1671"/>
              <a:gd name="T53" fmla="*/ 82 h 1140"/>
              <a:gd name="T54" fmla="*/ 1663 w 1671"/>
              <a:gd name="T55" fmla="*/ 74 h 1140"/>
              <a:gd name="T56" fmla="*/ 1663 w 1671"/>
              <a:gd name="T57" fmla="*/ 74 h 1140"/>
              <a:gd name="T58" fmla="*/ 1671 w 1671"/>
              <a:gd name="T59" fmla="*/ 82 h 1140"/>
              <a:gd name="T60" fmla="*/ 1671 w 1671"/>
              <a:gd name="T61" fmla="*/ 82 h 1140"/>
              <a:gd name="T62" fmla="*/ 1671 w 1671"/>
              <a:gd name="T63" fmla="*/ 1109 h 1140"/>
              <a:gd name="T64" fmla="*/ 1640 w 1671"/>
              <a:gd name="T65" fmla="*/ 1140 h 1140"/>
              <a:gd name="T66" fmla="*/ 1640 w 1671"/>
              <a:gd name="T67" fmla="*/ 1140 h 1140"/>
              <a:gd name="T68" fmla="*/ 31 w 1671"/>
              <a:gd name="T69" fmla="*/ 1140 h 1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671"/>
              <a:gd name="T106" fmla="*/ 0 h 1140"/>
              <a:gd name="T107" fmla="*/ 1671 w 1671"/>
              <a:gd name="T108" fmla="*/ 1140 h 1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671" h="1140">
                <a:moveTo>
                  <a:pt x="31" y="1140"/>
                </a:moveTo>
                <a:cubicBezTo>
                  <a:pt x="14" y="1140"/>
                  <a:pt x="0" y="1126"/>
                  <a:pt x="0" y="1109"/>
                </a:cubicBezTo>
                <a:cubicBezTo>
                  <a:pt x="0" y="1109"/>
                  <a:pt x="0" y="1109"/>
                  <a:pt x="0" y="110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640" y="0"/>
                  <a:pt x="1640" y="0"/>
                  <a:pt x="1640" y="0"/>
                </a:cubicBezTo>
                <a:cubicBezTo>
                  <a:pt x="1657" y="0"/>
                  <a:pt x="1671" y="14"/>
                  <a:pt x="1671" y="31"/>
                </a:cubicBezTo>
                <a:cubicBezTo>
                  <a:pt x="1671" y="31"/>
                  <a:pt x="1671" y="31"/>
                  <a:pt x="1671" y="31"/>
                </a:cubicBezTo>
                <a:cubicBezTo>
                  <a:pt x="1671" y="53"/>
                  <a:pt x="1671" y="53"/>
                  <a:pt x="1671" y="53"/>
                </a:cubicBezTo>
                <a:cubicBezTo>
                  <a:pt x="1671" y="57"/>
                  <a:pt x="1667" y="61"/>
                  <a:pt x="1663" y="61"/>
                </a:cubicBezTo>
                <a:cubicBezTo>
                  <a:pt x="1663" y="61"/>
                  <a:pt x="1663" y="61"/>
                  <a:pt x="1663" y="61"/>
                </a:cubicBezTo>
                <a:cubicBezTo>
                  <a:pt x="1658" y="61"/>
                  <a:pt x="1655" y="57"/>
                  <a:pt x="1655" y="53"/>
                </a:cubicBezTo>
                <a:cubicBezTo>
                  <a:pt x="1655" y="53"/>
                  <a:pt x="1655" y="53"/>
                  <a:pt x="1655" y="53"/>
                </a:cubicBezTo>
                <a:cubicBezTo>
                  <a:pt x="1655" y="31"/>
                  <a:pt x="1655" y="31"/>
                  <a:pt x="1655" y="31"/>
                </a:cubicBezTo>
                <a:cubicBezTo>
                  <a:pt x="1655" y="23"/>
                  <a:pt x="1648" y="16"/>
                  <a:pt x="1640" y="16"/>
                </a:cubicBezTo>
                <a:cubicBezTo>
                  <a:pt x="1640" y="16"/>
                  <a:pt x="1640" y="16"/>
                  <a:pt x="1640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22" y="16"/>
                  <a:pt x="16" y="23"/>
                  <a:pt x="16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1109"/>
                  <a:pt x="16" y="1109"/>
                  <a:pt x="16" y="1109"/>
                </a:cubicBezTo>
                <a:cubicBezTo>
                  <a:pt x="16" y="1117"/>
                  <a:pt x="22" y="1124"/>
                  <a:pt x="31" y="1124"/>
                </a:cubicBezTo>
                <a:cubicBezTo>
                  <a:pt x="31" y="1124"/>
                  <a:pt x="31" y="1124"/>
                  <a:pt x="31" y="1124"/>
                </a:cubicBezTo>
                <a:cubicBezTo>
                  <a:pt x="1640" y="1124"/>
                  <a:pt x="1640" y="1124"/>
                  <a:pt x="1640" y="1124"/>
                </a:cubicBezTo>
                <a:cubicBezTo>
                  <a:pt x="1648" y="1124"/>
                  <a:pt x="1655" y="1117"/>
                  <a:pt x="1655" y="1109"/>
                </a:cubicBezTo>
                <a:cubicBezTo>
                  <a:pt x="1655" y="1109"/>
                  <a:pt x="1655" y="1109"/>
                  <a:pt x="1655" y="1109"/>
                </a:cubicBezTo>
                <a:cubicBezTo>
                  <a:pt x="1655" y="82"/>
                  <a:pt x="1655" y="82"/>
                  <a:pt x="1655" y="82"/>
                </a:cubicBezTo>
                <a:cubicBezTo>
                  <a:pt x="1655" y="78"/>
                  <a:pt x="1658" y="74"/>
                  <a:pt x="1663" y="74"/>
                </a:cubicBezTo>
                <a:cubicBezTo>
                  <a:pt x="1663" y="74"/>
                  <a:pt x="1663" y="74"/>
                  <a:pt x="1663" y="74"/>
                </a:cubicBezTo>
                <a:cubicBezTo>
                  <a:pt x="1667" y="74"/>
                  <a:pt x="1671" y="78"/>
                  <a:pt x="1671" y="82"/>
                </a:cubicBezTo>
                <a:cubicBezTo>
                  <a:pt x="1671" y="82"/>
                  <a:pt x="1671" y="82"/>
                  <a:pt x="1671" y="82"/>
                </a:cubicBezTo>
                <a:cubicBezTo>
                  <a:pt x="1671" y="1109"/>
                  <a:pt x="1671" y="1109"/>
                  <a:pt x="1671" y="1109"/>
                </a:cubicBezTo>
                <a:cubicBezTo>
                  <a:pt x="1671" y="1126"/>
                  <a:pt x="1657" y="1140"/>
                  <a:pt x="1640" y="1140"/>
                </a:cubicBezTo>
                <a:cubicBezTo>
                  <a:pt x="1640" y="1140"/>
                  <a:pt x="1640" y="1140"/>
                  <a:pt x="1640" y="1140"/>
                </a:cubicBezTo>
                <a:cubicBezTo>
                  <a:pt x="31" y="1140"/>
                  <a:pt x="31" y="1140"/>
                  <a:pt x="31" y="1140"/>
                </a:cubicBezTo>
                <a:close/>
              </a:path>
            </a:pathLst>
          </a:custGeom>
          <a:solidFill>
            <a:srgbClr val="00A9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9" name="Freeform 3"/>
          <p:cNvSpPr>
            <a:spLocks noChangeAspect="1" noEditPoints="1"/>
          </p:cNvSpPr>
          <p:nvPr/>
        </p:nvSpPr>
        <p:spPr bwMode="auto">
          <a:xfrm rot="668161">
            <a:off x="7385050" y="1736725"/>
            <a:ext cx="792163" cy="684213"/>
          </a:xfrm>
          <a:custGeom>
            <a:avLst/>
            <a:gdLst>
              <a:gd name="T0" fmla="*/ 2147483647 w 339"/>
              <a:gd name="T1" fmla="*/ 2147483647 h 293"/>
              <a:gd name="T2" fmla="*/ 2147483647 w 339"/>
              <a:gd name="T3" fmla="*/ 0 h 293"/>
              <a:gd name="T4" fmla="*/ 2147483647 w 339"/>
              <a:gd name="T5" fmla="*/ 2147483647 h 293"/>
              <a:gd name="T6" fmla="*/ 2147483647 w 339"/>
              <a:gd name="T7" fmla="*/ 2147483647 h 293"/>
              <a:gd name="T8" fmla="*/ 2147483647 w 339"/>
              <a:gd name="T9" fmla="*/ 2147483647 h 293"/>
              <a:gd name="T10" fmla="*/ 2147483647 w 339"/>
              <a:gd name="T11" fmla="*/ 2147483647 h 293"/>
              <a:gd name="T12" fmla="*/ 2147483647 w 339"/>
              <a:gd name="T13" fmla="*/ 2147483647 h 293"/>
              <a:gd name="T14" fmla="*/ 2147483647 w 339"/>
              <a:gd name="T15" fmla="*/ 2147483647 h 293"/>
              <a:gd name="T16" fmla="*/ 2147483647 w 339"/>
              <a:gd name="T17" fmla="*/ 2147483647 h 293"/>
              <a:gd name="T18" fmla="*/ 2147483647 w 339"/>
              <a:gd name="T19" fmla="*/ 2147483647 h 293"/>
              <a:gd name="T20" fmla="*/ 2147483647 w 339"/>
              <a:gd name="T21" fmla="*/ 2147483647 h 293"/>
              <a:gd name="T22" fmla="*/ 2147483647 w 339"/>
              <a:gd name="T23" fmla="*/ 2147483647 h 293"/>
              <a:gd name="T24" fmla="*/ 2147483647 w 339"/>
              <a:gd name="T25" fmla="*/ 2147483647 h 293"/>
              <a:gd name="T26" fmla="*/ 2147483647 w 339"/>
              <a:gd name="T27" fmla="*/ 2147483647 h 293"/>
              <a:gd name="T28" fmla="*/ 2147483647 w 339"/>
              <a:gd name="T29" fmla="*/ 2147483647 h 293"/>
              <a:gd name="T30" fmla="*/ 2147483647 w 339"/>
              <a:gd name="T31" fmla="*/ 2147483647 h 293"/>
              <a:gd name="T32" fmla="*/ 2147483647 w 339"/>
              <a:gd name="T33" fmla="*/ 2147483647 h 293"/>
              <a:gd name="T34" fmla="*/ 2147483647 w 339"/>
              <a:gd name="T35" fmla="*/ 2147483647 h 293"/>
              <a:gd name="T36" fmla="*/ 2147483647 w 339"/>
              <a:gd name="T37" fmla="*/ 2147483647 h 293"/>
              <a:gd name="T38" fmla="*/ 2147483647 w 339"/>
              <a:gd name="T39" fmla="*/ 2147483647 h 293"/>
              <a:gd name="T40" fmla="*/ 2147483647 w 339"/>
              <a:gd name="T41" fmla="*/ 2147483647 h 293"/>
              <a:gd name="T42" fmla="*/ 2147483647 w 339"/>
              <a:gd name="T43" fmla="*/ 2147483647 h 293"/>
              <a:gd name="T44" fmla="*/ 2147483647 w 339"/>
              <a:gd name="T45" fmla="*/ 2147483647 h 293"/>
              <a:gd name="T46" fmla="*/ 2147483647 w 339"/>
              <a:gd name="T47" fmla="*/ 2147483647 h 293"/>
              <a:gd name="T48" fmla="*/ 2147483647 w 339"/>
              <a:gd name="T49" fmla="*/ 2147483647 h 293"/>
              <a:gd name="T50" fmla="*/ 2147483647 w 339"/>
              <a:gd name="T51" fmla="*/ 2147483647 h 293"/>
              <a:gd name="T52" fmla="*/ 2147483647 w 339"/>
              <a:gd name="T53" fmla="*/ 2147483647 h 293"/>
              <a:gd name="T54" fmla="*/ 2147483647 w 339"/>
              <a:gd name="T55" fmla="*/ 2147483647 h 293"/>
              <a:gd name="T56" fmla="*/ 2147483647 w 339"/>
              <a:gd name="T57" fmla="*/ 2147483647 h 293"/>
              <a:gd name="T58" fmla="*/ 2147483647 w 339"/>
              <a:gd name="T59" fmla="*/ 2147483647 h 293"/>
              <a:gd name="T60" fmla="*/ 2147483647 w 339"/>
              <a:gd name="T61" fmla="*/ 2147483647 h 293"/>
              <a:gd name="T62" fmla="*/ 2147483647 w 339"/>
              <a:gd name="T63" fmla="*/ 2147483647 h 293"/>
              <a:gd name="T64" fmla="*/ 2147483647 w 339"/>
              <a:gd name="T65" fmla="*/ 2147483647 h 293"/>
              <a:gd name="T66" fmla="*/ 2147483647 w 339"/>
              <a:gd name="T67" fmla="*/ 2147483647 h 293"/>
              <a:gd name="T68" fmla="*/ 2147483647 w 339"/>
              <a:gd name="T69" fmla="*/ 2147483647 h 293"/>
              <a:gd name="T70" fmla="*/ 2147483647 w 339"/>
              <a:gd name="T71" fmla="*/ 2147483647 h 293"/>
              <a:gd name="T72" fmla="*/ 2147483647 w 339"/>
              <a:gd name="T73" fmla="*/ 2147483647 h 2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39"/>
              <a:gd name="T112" fmla="*/ 0 h 293"/>
              <a:gd name="T113" fmla="*/ 339 w 339"/>
              <a:gd name="T114" fmla="*/ 293 h 29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39" h="293">
                <a:moveTo>
                  <a:pt x="335" y="69"/>
                </a:moveTo>
                <a:cubicBezTo>
                  <a:pt x="290" y="23"/>
                  <a:pt x="229" y="0"/>
                  <a:pt x="169" y="0"/>
                </a:cubicBezTo>
                <a:cubicBezTo>
                  <a:pt x="109" y="0"/>
                  <a:pt x="49" y="23"/>
                  <a:pt x="3" y="69"/>
                </a:cubicBezTo>
                <a:cubicBezTo>
                  <a:pt x="0" y="72"/>
                  <a:pt x="0" y="77"/>
                  <a:pt x="3" y="80"/>
                </a:cubicBezTo>
                <a:cubicBezTo>
                  <a:pt x="4" y="82"/>
                  <a:pt x="6" y="82"/>
                  <a:pt x="8" y="82"/>
                </a:cubicBezTo>
                <a:cubicBezTo>
                  <a:pt x="10" y="82"/>
                  <a:pt x="13" y="82"/>
                  <a:pt x="14" y="80"/>
                </a:cubicBezTo>
                <a:cubicBezTo>
                  <a:pt x="57" y="37"/>
                  <a:pt x="113" y="16"/>
                  <a:pt x="169" y="16"/>
                </a:cubicBezTo>
                <a:cubicBezTo>
                  <a:pt x="225" y="16"/>
                  <a:pt x="281" y="37"/>
                  <a:pt x="324" y="80"/>
                </a:cubicBezTo>
                <a:cubicBezTo>
                  <a:pt x="327" y="83"/>
                  <a:pt x="332" y="83"/>
                  <a:pt x="335" y="80"/>
                </a:cubicBezTo>
                <a:cubicBezTo>
                  <a:pt x="339" y="77"/>
                  <a:pt x="339" y="72"/>
                  <a:pt x="335" y="69"/>
                </a:cubicBezTo>
                <a:close/>
                <a:moveTo>
                  <a:pt x="169" y="68"/>
                </a:moveTo>
                <a:cubicBezTo>
                  <a:pt x="126" y="68"/>
                  <a:pt x="84" y="84"/>
                  <a:pt x="51" y="117"/>
                </a:cubicBezTo>
                <a:cubicBezTo>
                  <a:pt x="48" y="120"/>
                  <a:pt x="48" y="125"/>
                  <a:pt x="51" y="128"/>
                </a:cubicBezTo>
                <a:cubicBezTo>
                  <a:pt x="52" y="130"/>
                  <a:pt x="55" y="130"/>
                  <a:pt x="57" y="130"/>
                </a:cubicBezTo>
                <a:cubicBezTo>
                  <a:pt x="59" y="130"/>
                  <a:pt x="61" y="130"/>
                  <a:pt x="62" y="128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92" y="99"/>
                  <a:pt x="130" y="84"/>
                  <a:pt x="169" y="84"/>
                </a:cubicBezTo>
                <a:cubicBezTo>
                  <a:pt x="208" y="84"/>
                  <a:pt x="246" y="99"/>
                  <a:pt x="276" y="128"/>
                </a:cubicBezTo>
                <a:cubicBezTo>
                  <a:pt x="279" y="131"/>
                  <a:pt x="284" y="131"/>
                  <a:pt x="287" y="128"/>
                </a:cubicBezTo>
                <a:cubicBezTo>
                  <a:pt x="290" y="125"/>
                  <a:pt x="290" y="120"/>
                  <a:pt x="287" y="117"/>
                </a:cubicBezTo>
                <a:cubicBezTo>
                  <a:pt x="255" y="84"/>
                  <a:pt x="212" y="68"/>
                  <a:pt x="169" y="68"/>
                </a:cubicBezTo>
                <a:close/>
                <a:moveTo>
                  <a:pt x="169" y="136"/>
                </a:moveTo>
                <a:cubicBezTo>
                  <a:pt x="144" y="136"/>
                  <a:pt x="118" y="146"/>
                  <a:pt x="99" y="165"/>
                </a:cubicBezTo>
                <a:cubicBezTo>
                  <a:pt x="96" y="168"/>
                  <a:pt x="96" y="173"/>
                  <a:pt x="99" y="176"/>
                </a:cubicBezTo>
                <a:cubicBezTo>
                  <a:pt x="102" y="179"/>
                  <a:pt x="107" y="179"/>
                  <a:pt x="110" y="176"/>
                </a:cubicBezTo>
                <a:cubicBezTo>
                  <a:pt x="110" y="176"/>
                  <a:pt x="110" y="176"/>
                  <a:pt x="110" y="176"/>
                </a:cubicBezTo>
                <a:cubicBezTo>
                  <a:pt x="127" y="160"/>
                  <a:pt x="148" y="152"/>
                  <a:pt x="169" y="152"/>
                </a:cubicBezTo>
                <a:cubicBezTo>
                  <a:pt x="190" y="152"/>
                  <a:pt x="212" y="160"/>
                  <a:pt x="228" y="176"/>
                </a:cubicBezTo>
                <a:cubicBezTo>
                  <a:pt x="229" y="178"/>
                  <a:pt x="231" y="179"/>
                  <a:pt x="234" y="179"/>
                </a:cubicBezTo>
                <a:cubicBezTo>
                  <a:pt x="236" y="179"/>
                  <a:pt x="238" y="178"/>
                  <a:pt x="239" y="176"/>
                </a:cubicBezTo>
                <a:cubicBezTo>
                  <a:pt x="242" y="173"/>
                  <a:pt x="242" y="168"/>
                  <a:pt x="239" y="165"/>
                </a:cubicBezTo>
                <a:cubicBezTo>
                  <a:pt x="220" y="146"/>
                  <a:pt x="194" y="136"/>
                  <a:pt x="169" y="136"/>
                </a:cubicBezTo>
                <a:close/>
                <a:moveTo>
                  <a:pt x="139" y="217"/>
                </a:moveTo>
                <a:cubicBezTo>
                  <a:pt x="123" y="234"/>
                  <a:pt x="123" y="260"/>
                  <a:pt x="139" y="277"/>
                </a:cubicBezTo>
                <a:cubicBezTo>
                  <a:pt x="156" y="293"/>
                  <a:pt x="183" y="293"/>
                  <a:pt x="199" y="277"/>
                </a:cubicBezTo>
                <a:cubicBezTo>
                  <a:pt x="216" y="260"/>
                  <a:pt x="216" y="234"/>
                  <a:pt x="199" y="217"/>
                </a:cubicBezTo>
                <a:cubicBezTo>
                  <a:pt x="183" y="200"/>
                  <a:pt x="156" y="200"/>
                  <a:pt x="139" y="217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6390" name="Picture 7" descr="961884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7038" y="2528888"/>
            <a:ext cx="18669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5616575" cy="1143000"/>
          </a:xfrm>
        </p:spPr>
        <p:txBody>
          <a:bodyPr/>
          <a:lstStyle/>
          <a:p>
            <a:pPr>
              <a:defRPr/>
            </a:pPr>
            <a:r>
              <a:rPr lang="en-IE" dirty="0" smtClean="0"/>
              <a:t>Clouds &amp; Mobility</a:t>
            </a:r>
            <a:endParaRPr lang="en-IE" dirty="0"/>
          </a:p>
        </p:txBody>
      </p:sp>
      <p:pic>
        <p:nvPicPr>
          <p:cNvPr id="19458" name="Picture 4" descr="wifi-in-heav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455613" y="836613"/>
            <a:ext cx="7932737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11188" y="6165850"/>
            <a:ext cx="5976937" cy="215900"/>
          </a:xfrm>
          <a:prstGeom prst="rect">
            <a:avLst/>
          </a:prstGeom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Copyright 2008 John </a:t>
            </a:r>
            <a:r>
              <a:rPr lang="en-US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Klossner</a:t>
            </a:r>
            <a:r>
              <a: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  <a:hlinkClick r:id="rId3"/>
              </a:rPr>
              <a:t>www.jklossner.com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5805264"/>
            <a:ext cx="61206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“He won’t come in until he finds out if we have </a:t>
            </a:r>
            <a:r>
              <a:rPr lang="en-IE" sz="2000" dirty="0" err="1" smtClean="0"/>
              <a:t>wifi</a:t>
            </a:r>
            <a:r>
              <a:rPr lang="en-IE" sz="2000" dirty="0" smtClean="0"/>
              <a:t>”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77788"/>
            <a:ext cx="7826375" cy="9747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/>
              <a:t>Devices and Usage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0875" y="1655763"/>
            <a:ext cx="8047038" cy="2349301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hlink"/>
              </a:buClr>
              <a:buSzPct val="120000"/>
            </a:pPr>
            <a:r>
              <a:rPr lang="en-GB" sz="2000" dirty="0" smtClean="0"/>
              <a:t>Multiple devices per student</a:t>
            </a: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 smtClean="0"/>
              <a:t>Over 100% growth in Wireless devices year-on-year (TCD)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20000"/>
            </a:pPr>
            <a:r>
              <a:rPr lang="en-US" sz="2000" dirty="0" smtClean="0"/>
              <a:t>37k mobile devices connecting to </a:t>
            </a:r>
            <a:r>
              <a:rPr lang="en-US" sz="2000" dirty="0" err="1" smtClean="0"/>
              <a:t>WiFi</a:t>
            </a:r>
            <a:r>
              <a:rPr lang="en-US" sz="2000" dirty="0" smtClean="0"/>
              <a:t> in one month (UCD)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20000"/>
            </a:pPr>
            <a:r>
              <a:rPr lang="en-US" sz="2000" dirty="0" smtClean="0"/>
              <a:t>70% traffic is social networking (UCD)</a:t>
            </a:r>
            <a:r>
              <a:rPr lang="en-US" sz="1800" dirty="0" smtClean="0"/>
              <a:t> 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20000"/>
            </a:pPr>
            <a:r>
              <a:rPr lang="en-US" sz="1800" dirty="0" smtClean="0"/>
              <a:t>2011 – More Smart Phones sold than PCs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20000"/>
            </a:pPr>
            <a:endParaRPr lang="en-US" sz="1800" dirty="0" smtClean="0"/>
          </a:p>
        </p:txBody>
      </p:sp>
      <p:sp>
        <p:nvSpPr>
          <p:cNvPr id="17411" name="Freeform 4" descr="bpct-blend2"/>
          <p:cNvSpPr>
            <a:spLocks noChangeAspect="1"/>
          </p:cNvSpPr>
          <p:nvPr/>
        </p:nvSpPr>
        <p:spPr bwMode="auto">
          <a:xfrm>
            <a:off x="254000" y="1373188"/>
            <a:ext cx="8513763" cy="2703884"/>
          </a:xfrm>
          <a:custGeom>
            <a:avLst/>
            <a:gdLst>
              <a:gd name="T0" fmla="*/ 30 w 1108"/>
              <a:gd name="T1" fmla="*/ 1140 h 1140"/>
              <a:gd name="T2" fmla="*/ 0 w 1108"/>
              <a:gd name="T3" fmla="*/ 1109 h 1140"/>
              <a:gd name="T4" fmla="*/ 0 w 1108"/>
              <a:gd name="T5" fmla="*/ 1109 h 1140"/>
              <a:gd name="T6" fmla="*/ 0 w 1108"/>
              <a:gd name="T7" fmla="*/ 31 h 1140"/>
              <a:gd name="T8" fmla="*/ 30 w 1108"/>
              <a:gd name="T9" fmla="*/ 0 h 1140"/>
              <a:gd name="T10" fmla="*/ 30 w 1108"/>
              <a:gd name="T11" fmla="*/ 0 h 1140"/>
              <a:gd name="T12" fmla="*/ 1077 w 1108"/>
              <a:gd name="T13" fmla="*/ 0 h 1140"/>
              <a:gd name="T14" fmla="*/ 1108 w 1108"/>
              <a:gd name="T15" fmla="*/ 31 h 1140"/>
              <a:gd name="T16" fmla="*/ 1108 w 1108"/>
              <a:gd name="T17" fmla="*/ 31 h 1140"/>
              <a:gd name="T18" fmla="*/ 1108 w 1108"/>
              <a:gd name="T19" fmla="*/ 53 h 1140"/>
              <a:gd name="T20" fmla="*/ 1100 w 1108"/>
              <a:gd name="T21" fmla="*/ 61 h 1140"/>
              <a:gd name="T22" fmla="*/ 1100 w 1108"/>
              <a:gd name="T23" fmla="*/ 61 h 1140"/>
              <a:gd name="T24" fmla="*/ 1092 w 1108"/>
              <a:gd name="T25" fmla="*/ 53 h 1140"/>
              <a:gd name="T26" fmla="*/ 1092 w 1108"/>
              <a:gd name="T27" fmla="*/ 53 h 1140"/>
              <a:gd name="T28" fmla="*/ 1092 w 1108"/>
              <a:gd name="T29" fmla="*/ 31 h 1140"/>
              <a:gd name="T30" fmla="*/ 1077 w 1108"/>
              <a:gd name="T31" fmla="*/ 16 h 1140"/>
              <a:gd name="T32" fmla="*/ 1077 w 1108"/>
              <a:gd name="T33" fmla="*/ 16 h 1140"/>
              <a:gd name="T34" fmla="*/ 30 w 1108"/>
              <a:gd name="T35" fmla="*/ 16 h 1140"/>
              <a:gd name="T36" fmla="*/ 16 w 1108"/>
              <a:gd name="T37" fmla="*/ 31 h 1140"/>
              <a:gd name="T38" fmla="*/ 16 w 1108"/>
              <a:gd name="T39" fmla="*/ 31 h 1140"/>
              <a:gd name="T40" fmla="*/ 16 w 1108"/>
              <a:gd name="T41" fmla="*/ 1109 h 1140"/>
              <a:gd name="T42" fmla="*/ 30 w 1108"/>
              <a:gd name="T43" fmla="*/ 1124 h 1140"/>
              <a:gd name="T44" fmla="*/ 30 w 1108"/>
              <a:gd name="T45" fmla="*/ 1124 h 1140"/>
              <a:gd name="T46" fmla="*/ 1077 w 1108"/>
              <a:gd name="T47" fmla="*/ 1124 h 1140"/>
              <a:gd name="T48" fmla="*/ 1092 w 1108"/>
              <a:gd name="T49" fmla="*/ 1109 h 1140"/>
              <a:gd name="T50" fmla="*/ 1092 w 1108"/>
              <a:gd name="T51" fmla="*/ 1109 h 1140"/>
              <a:gd name="T52" fmla="*/ 1092 w 1108"/>
              <a:gd name="T53" fmla="*/ 82 h 1140"/>
              <a:gd name="T54" fmla="*/ 1100 w 1108"/>
              <a:gd name="T55" fmla="*/ 74 h 1140"/>
              <a:gd name="T56" fmla="*/ 1100 w 1108"/>
              <a:gd name="T57" fmla="*/ 74 h 1140"/>
              <a:gd name="T58" fmla="*/ 1108 w 1108"/>
              <a:gd name="T59" fmla="*/ 82 h 1140"/>
              <a:gd name="T60" fmla="*/ 1108 w 1108"/>
              <a:gd name="T61" fmla="*/ 82 h 1140"/>
              <a:gd name="T62" fmla="*/ 1108 w 1108"/>
              <a:gd name="T63" fmla="*/ 1109 h 1140"/>
              <a:gd name="T64" fmla="*/ 1077 w 1108"/>
              <a:gd name="T65" fmla="*/ 1140 h 1140"/>
              <a:gd name="T66" fmla="*/ 1077 w 1108"/>
              <a:gd name="T67" fmla="*/ 1140 h 1140"/>
              <a:gd name="T68" fmla="*/ 30 w 1108"/>
              <a:gd name="T69" fmla="*/ 1140 h 1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08"/>
              <a:gd name="T106" fmla="*/ 0 h 1140"/>
              <a:gd name="T107" fmla="*/ 1108 w 1108"/>
              <a:gd name="T108" fmla="*/ 1140 h 1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08" h="1140">
                <a:moveTo>
                  <a:pt x="30" y="1140"/>
                </a:moveTo>
                <a:cubicBezTo>
                  <a:pt x="13" y="1140"/>
                  <a:pt x="0" y="1126"/>
                  <a:pt x="0" y="1109"/>
                </a:cubicBezTo>
                <a:cubicBezTo>
                  <a:pt x="0" y="1109"/>
                  <a:pt x="0" y="1109"/>
                  <a:pt x="0" y="110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077" y="0"/>
                  <a:pt x="1077" y="0"/>
                  <a:pt x="1077" y="0"/>
                </a:cubicBezTo>
                <a:cubicBezTo>
                  <a:pt x="1094" y="0"/>
                  <a:pt x="1108" y="14"/>
                  <a:pt x="1108" y="31"/>
                </a:cubicBezTo>
                <a:cubicBezTo>
                  <a:pt x="1108" y="31"/>
                  <a:pt x="1108" y="31"/>
                  <a:pt x="1108" y="31"/>
                </a:cubicBezTo>
                <a:cubicBezTo>
                  <a:pt x="1108" y="53"/>
                  <a:pt x="1108" y="53"/>
                  <a:pt x="1108" y="53"/>
                </a:cubicBezTo>
                <a:cubicBezTo>
                  <a:pt x="1108" y="57"/>
                  <a:pt x="1104" y="61"/>
                  <a:pt x="1100" y="61"/>
                </a:cubicBezTo>
                <a:cubicBezTo>
                  <a:pt x="1100" y="61"/>
                  <a:pt x="1100" y="61"/>
                  <a:pt x="1100" y="61"/>
                </a:cubicBezTo>
                <a:cubicBezTo>
                  <a:pt x="1095" y="61"/>
                  <a:pt x="1092" y="57"/>
                  <a:pt x="1092" y="53"/>
                </a:cubicBezTo>
                <a:cubicBezTo>
                  <a:pt x="1092" y="53"/>
                  <a:pt x="1092" y="53"/>
                  <a:pt x="1092" y="53"/>
                </a:cubicBezTo>
                <a:cubicBezTo>
                  <a:pt x="1092" y="31"/>
                  <a:pt x="1092" y="31"/>
                  <a:pt x="1092" y="31"/>
                </a:cubicBezTo>
                <a:cubicBezTo>
                  <a:pt x="1092" y="23"/>
                  <a:pt x="1085" y="16"/>
                  <a:pt x="1077" y="16"/>
                </a:cubicBezTo>
                <a:cubicBezTo>
                  <a:pt x="1077" y="16"/>
                  <a:pt x="1077" y="16"/>
                  <a:pt x="107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2" y="16"/>
                  <a:pt x="16" y="23"/>
                  <a:pt x="16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1109"/>
                  <a:pt x="16" y="1109"/>
                  <a:pt x="16" y="1109"/>
                </a:cubicBezTo>
                <a:cubicBezTo>
                  <a:pt x="16" y="1117"/>
                  <a:pt x="22" y="1124"/>
                  <a:pt x="30" y="1124"/>
                </a:cubicBezTo>
                <a:cubicBezTo>
                  <a:pt x="30" y="1124"/>
                  <a:pt x="30" y="1124"/>
                  <a:pt x="30" y="1124"/>
                </a:cubicBezTo>
                <a:cubicBezTo>
                  <a:pt x="1077" y="1124"/>
                  <a:pt x="1077" y="1124"/>
                  <a:pt x="1077" y="1124"/>
                </a:cubicBezTo>
                <a:cubicBezTo>
                  <a:pt x="1085" y="1124"/>
                  <a:pt x="1092" y="1117"/>
                  <a:pt x="1092" y="1109"/>
                </a:cubicBezTo>
                <a:cubicBezTo>
                  <a:pt x="1092" y="1109"/>
                  <a:pt x="1092" y="1109"/>
                  <a:pt x="1092" y="1109"/>
                </a:cubicBezTo>
                <a:cubicBezTo>
                  <a:pt x="1092" y="82"/>
                  <a:pt x="1092" y="82"/>
                  <a:pt x="1092" y="82"/>
                </a:cubicBezTo>
                <a:cubicBezTo>
                  <a:pt x="1092" y="78"/>
                  <a:pt x="1095" y="74"/>
                  <a:pt x="1100" y="74"/>
                </a:cubicBezTo>
                <a:cubicBezTo>
                  <a:pt x="1100" y="74"/>
                  <a:pt x="1100" y="74"/>
                  <a:pt x="1100" y="74"/>
                </a:cubicBezTo>
                <a:cubicBezTo>
                  <a:pt x="1104" y="74"/>
                  <a:pt x="1108" y="78"/>
                  <a:pt x="1108" y="82"/>
                </a:cubicBezTo>
                <a:cubicBezTo>
                  <a:pt x="1108" y="82"/>
                  <a:pt x="1108" y="82"/>
                  <a:pt x="1108" y="82"/>
                </a:cubicBezTo>
                <a:cubicBezTo>
                  <a:pt x="1108" y="1109"/>
                  <a:pt x="1108" y="1109"/>
                  <a:pt x="1108" y="1109"/>
                </a:cubicBezTo>
                <a:cubicBezTo>
                  <a:pt x="1108" y="1126"/>
                  <a:pt x="1094" y="1140"/>
                  <a:pt x="1077" y="1140"/>
                </a:cubicBezTo>
                <a:cubicBezTo>
                  <a:pt x="1077" y="1140"/>
                  <a:pt x="1077" y="1140"/>
                  <a:pt x="1077" y="1140"/>
                </a:cubicBezTo>
                <a:cubicBezTo>
                  <a:pt x="30" y="1140"/>
                  <a:pt x="30" y="1140"/>
                  <a:pt x="30" y="1140"/>
                </a:cubicBezTo>
                <a:close/>
              </a:path>
            </a:pathLst>
          </a:custGeom>
          <a:blipFill dpi="0" rotWithShape="0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751013" y="1217613"/>
            <a:ext cx="4903787" cy="366712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72000" rIns="72000">
            <a:spAutoFit/>
          </a:bodyPr>
          <a:lstStyle/>
          <a:p>
            <a:pPr algn="ctr"/>
            <a:r>
              <a:rPr lang="en-US" b="1">
                <a:solidFill>
                  <a:srgbClr val="89BA17"/>
                </a:solidFill>
                <a:latin typeface="Ericsson Capital TT"/>
              </a:rPr>
              <a:t>Explosion of mobile devices</a:t>
            </a:r>
          </a:p>
        </p:txBody>
      </p:sp>
      <p:sp>
        <p:nvSpPr>
          <p:cNvPr id="17413" name="Freeform 19" descr="bpct-blend2"/>
          <p:cNvSpPr>
            <a:spLocks noChangeAspect="1"/>
          </p:cNvSpPr>
          <p:nvPr/>
        </p:nvSpPr>
        <p:spPr bwMode="auto">
          <a:xfrm>
            <a:off x="179512" y="4365104"/>
            <a:ext cx="3987800" cy="2333625"/>
          </a:xfrm>
          <a:custGeom>
            <a:avLst/>
            <a:gdLst>
              <a:gd name="T0" fmla="*/ 30 w 1108"/>
              <a:gd name="T1" fmla="*/ 1140 h 1140"/>
              <a:gd name="T2" fmla="*/ 0 w 1108"/>
              <a:gd name="T3" fmla="*/ 1109 h 1140"/>
              <a:gd name="T4" fmla="*/ 0 w 1108"/>
              <a:gd name="T5" fmla="*/ 1109 h 1140"/>
              <a:gd name="T6" fmla="*/ 0 w 1108"/>
              <a:gd name="T7" fmla="*/ 31 h 1140"/>
              <a:gd name="T8" fmla="*/ 30 w 1108"/>
              <a:gd name="T9" fmla="*/ 0 h 1140"/>
              <a:gd name="T10" fmla="*/ 30 w 1108"/>
              <a:gd name="T11" fmla="*/ 0 h 1140"/>
              <a:gd name="T12" fmla="*/ 1077 w 1108"/>
              <a:gd name="T13" fmla="*/ 0 h 1140"/>
              <a:gd name="T14" fmla="*/ 1108 w 1108"/>
              <a:gd name="T15" fmla="*/ 31 h 1140"/>
              <a:gd name="T16" fmla="*/ 1108 w 1108"/>
              <a:gd name="T17" fmla="*/ 31 h 1140"/>
              <a:gd name="T18" fmla="*/ 1108 w 1108"/>
              <a:gd name="T19" fmla="*/ 53 h 1140"/>
              <a:gd name="T20" fmla="*/ 1100 w 1108"/>
              <a:gd name="T21" fmla="*/ 61 h 1140"/>
              <a:gd name="T22" fmla="*/ 1100 w 1108"/>
              <a:gd name="T23" fmla="*/ 61 h 1140"/>
              <a:gd name="T24" fmla="*/ 1092 w 1108"/>
              <a:gd name="T25" fmla="*/ 53 h 1140"/>
              <a:gd name="T26" fmla="*/ 1092 w 1108"/>
              <a:gd name="T27" fmla="*/ 53 h 1140"/>
              <a:gd name="T28" fmla="*/ 1092 w 1108"/>
              <a:gd name="T29" fmla="*/ 31 h 1140"/>
              <a:gd name="T30" fmla="*/ 1077 w 1108"/>
              <a:gd name="T31" fmla="*/ 16 h 1140"/>
              <a:gd name="T32" fmla="*/ 1077 w 1108"/>
              <a:gd name="T33" fmla="*/ 16 h 1140"/>
              <a:gd name="T34" fmla="*/ 30 w 1108"/>
              <a:gd name="T35" fmla="*/ 16 h 1140"/>
              <a:gd name="T36" fmla="*/ 16 w 1108"/>
              <a:gd name="T37" fmla="*/ 31 h 1140"/>
              <a:gd name="T38" fmla="*/ 16 w 1108"/>
              <a:gd name="T39" fmla="*/ 31 h 1140"/>
              <a:gd name="T40" fmla="*/ 16 w 1108"/>
              <a:gd name="T41" fmla="*/ 1109 h 1140"/>
              <a:gd name="T42" fmla="*/ 30 w 1108"/>
              <a:gd name="T43" fmla="*/ 1124 h 1140"/>
              <a:gd name="T44" fmla="*/ 30 w 1108"/>
              <a:gd name="T45" fmla="*/ 1124 h 1140"/>
              <a:gd name="T46" fmla="*/ 1077 w 1108"/>
              <a:gd name="T47" fmla="*/ 1124 h 1140"/>
              <a:gd name="T48" fmla="*/ 1092 w 1108"/>
              <a:gd name="T49" fmla="*/ 1109 h 1140"/>
              <a:gd name="T50" fmla="*/ 1092 w 1108"/>
              <a:gd name="T51" fmla="*/ 1109 h 1140"/>
              <a:gd name="T52" fmla="*/ 1092 w 1108"/>
              <a:gd name="T53" fmla="*/ 82 h 1140"/>
              <a:gd name="T54" fmla="*/ 1100 w 1108"/>
              <a:gd name="T55" fmla="*/ 74 h 1140"/>
              <a:gd name="T56" fmla="*/ 1100 w 1108"/>
              <a:gd name="T57" fmla="*/ 74 h 1140"/>
              <a:gd name="T58" fmla="*/ 1108 w 1108"/>
              <a:gd name="T59" fmla="*/ 82 h 1140"/>
              <a:gd name="T60" fmla="*/ 1108 w 1108"/>
              <a:gd name="T61" fmla="*/ 82 h 1140"/>
              <a:gd name="T62" fmla="*/ 1108 w 1108"/>
              <a:gd name="T63" fmla="*/ 1109 h 1140"/>
              <a:gd name="T64" fmla="*/ 1077 w 1108"/>
              <a:gd name="T65" fmla="*/ 1140 h 1140"/>
              <a:gd name="T66" fmla="*/ 1077 w 1108"/>
              <a:gd name="T67" fmla="*/ 1140 h 1140"/>
              <a:gd name="T68" fmla="*/ 30 w 1108"/>
              <a:gd name="T69" fmla="*/ 1140 h 1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08"/>
              <a:gd name="T106" fmla="*/ 0 h 1140"/>
              <a:gd name="T107" fmla="*/ 1108 w 1108"/>
              <a:gd name="T108" fmla="*/ 1140 h 1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08" h="1140">
                <a:moveTo>
                  <a:pt x="30" y="1140"/>
                </a:moveTo>
                <a:cubicBezTo>
                  <a:pt x="13" y="1140"/>
                  <a:pt x="0" y="1126"/>
                  <a:pt x="0" y="1109"/>
                </a:cubicBezTo>
                <a:cubicBezTo>
                  <a:pt x="0" y="1109"/>
                  <a:pt x="0" y="1109"/>
                  <a:pt x="0" y="110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077" y="0"/>
                  <a:pt x="1077" y="0"/>
                  <a:pt x="1077" y="0"/>
                </a:cubicBezTo>
                <a:cubicBezTo>
                  <a:pt x="1094" y="0"/>
                  <a:pt x="1108" y="14"/>
                  <a:pt x="1108" y="31"/>
                </a:cubicBezTo>
                <a:cubicBezTo>
                  <a:pt x="1108" y="31"/>
                  <a:pt x="1108" y="31"/>
                  <a:pt x="1108" y="31"/>
                </a:cubicBezTo>
                <a:cubicBezTo>
                  <a:pt x="1108" y="53"/>
                  <a:pt x="1108" y="53"/>
                  <a:pt x="1108" y="53"/>
                </a:cubicBezTo>
                <a:cubicBezTo>
                  <a:pt x="1108" y="57"/>
                  <a:pt x="1104" y="61"/>
                  <a:pt x="1100" y="61"/>
                </a:cubicBezTo>
                <a:cubicBezTo>
                  <a:pt x="1100" y="61"/>
                  <a:pt x="1100" y="61"/>
                  <a:pt x="1100" y="61"/>
                </a:cubicBezTo>
                <a:cubicBezTo>
                  <a:pt x="1095" y="61"/>
                  <a:pt x="1092" y="57"/>
                  <a:pt x="1092" y="53"/>
                </a:cubicBezTo>
                <a:cubicBezTo>
                  <a:pt x="1092" y="53"/>
                  <a:pt x="1092" y="53"/>
                  <a:pt x="1092" y="53"/>
                </a:cubicBezTo>
                <a:cubicBezTo>
                  <a:pt x="1092" y="31"/>
                  <a:pt x="1092" y="31"/>
                  <a:pt x="1092" y="31"/>
                </a:cubicBezTo>
                <a:cubicBezTo>
                  <a:pt x="1092" y="23"/>
                  <a:pt x="1085" y="16"/>
                  <a:pt x="1077" y="16"/>
                </a:cubicBezTo>
                <a:cubicBezTo>
                  <a:pt x="1077" y="16"/>
                  <a:pt x="1077" y="16"/>
                  <a:pt x="107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2" y="16"/>
                  <a:pt x="16" y="23"/>
                  <a:pt x="16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1109"/>
                  <a:pt x="16" y="1109"/>
                  <a:pt x="16" y="1109"/>
                </a:cubicBezTo>
                <a:cubicBezTo>
                  <a:pt x="16" y="1117"/>
                  <a:pt x="22" y="1124"/>
                  <a:pt x="30" y="1124"/>
                </a:cubicBezTo>
                <a:cubicBezTo>
                  <a:pt x="30" y="1124"/>
                  <a:pt x="30" y="1124"/>
                  <a:pt x="30" y="1124"/>
                </a:cubicBezTo>
                <a:cubicBezTo>
                  <a:pt x="1077" y="1124"/>
                  <a:pt x="1077" y="1124"/>
                  <a:pt x="1077" y="1124"/>
                </a:cubicBezTo>
                <a:cubicBezTo>
                  <a:pt x="1085" y="1124"/>
                  <a:pt x="1092" y="1117"/>
                  <a:pt x="1092" y="1109"/>
                </a:cubicBezTo>
                <a:cubicBezTo>
                  <a:pt x="1092" y="1109"/>
                  <a:pt x="1092" y="1109"/>
                  <a:pt x="1092" y="1109"/>
                </a:cubicBezTo>
                <a:cubicBezTo>
                  <a:pt x="1092" y="82"/>
                  <a:pt x="1092" y="82"/>
                  <a:pt x="1092" y="82"/>
                </a:cubicBezTo>
                <a:cubicBezTo>
                  <a:pt x="1092" y="78"/>
                  <a:pt x="1095" y="74"/>
                  <a:pt x="1100" y="74"/>
                </a:cubicBezTo>
                <a:cubicBezTo>
                  <a:pt x="1100" y="74"/>
                  <a:pt x="1100" y="74"/>
                  <a:pt x="1100" y="74"/>
                </a:cubicBezTo>
                <a:cubicBezTo>
                  <a:pt x="1104" y="74"/>
                  <a:pt x="1108" y="78"/>
                  <a:pt x="1108" y="82"/>
                </a:cubicBezTo>
                <a:cubicBezTo>
                  <a:pt x="1108" y="82"/>
                  <a:pt x="1108" y="82"/>
                  <a:pt x="1108" y="82"/>
                </a:cubicBezTo>
                <a:cubicBezTo>
                  <a:pt x="1108" y="1109"/>
                  <a:pt x="1108" y="1109"/>
                  <a:pt x="1108" y="1109"/>
                </a:cubicBezTo>
                <a:cubicBezTo>
                  <a:pt x="1108" y="1126"/>
                  <a:pt x="1094" y="1140"/>
                  <a:pt x="1077" y="1140"/>
                </a:cubicBezTo>
                <a:cubicBezTo>
                  <a:pt x="1077" y="1140"/>
                  <a:pt x="1077" y="1140"/>
                  <a:pt x="1077" y="1140"/>
                </a:cubicBezTo>
                <a:cubicBezTo>
                  <a:pt x="30" y="1140"/>
                  <a:pt x="30" y="1140"/>
                  <a:pt x="30" y="1140"/>
                </a:cubicBezTo>
                <a:close/>
              </a:path>
            </a:pathLst>
          </a:custGeom>
          <a:blipFill dpi="0" rotWithShape="0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Text Box 20"/>
          <p:cNvSpPr txBox="1">
            <a:spLocks noChangeArrowheads="1"/>
          </p:cNvSpPr>
          <p:nvPr/>
        </p:nvSpPr>
        <p:spPr bwMode="auto">
          <a:xfrm>
            <a:off x="1475656" y="4221088"/>
            <a:ext cx="1157287" cy="366712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72000" rIns="72000">
            <a:spAutoFit/>
          </a:bodyPr>
          <a:lstStyle/>
          <a:p>
            <a:pPr algn="ctr"/>
            <a:r>
              <a:rPr lang="en-US" b="1" dirty="0">
                <a:solidFill>
                  <a:srgbClr val="89BA17"/>
                </a:solidFill>
                <a:latin typeface="Ericsson Capital TT"/>
              </a:rPr>
              <a:t>Usage</a:t>
            </a:r>
          </a:p>
        </p:txBody>
      </p:sp>
      <p:sp>
        <p:nvSpPr>
          <p:cNvPr id="17415" name="Text Box 21"/>
          <p:cNvSpPr txBox="1">
            <a:spLocks noChangeArrowheads="1"/>
          </p:cNvSpPr>
          <p:nvPr/>
        </p:nvSpPr>
        <p:spPr bwMode="auto">
          <a:xfrm>
            <a:off x="467544" y="4653136"/>
            <a:ext cx="3524250" cy="18891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72000" rIns="72000">
            <a:spAutoFit/>
          </a:bodyPr>
          <a:lstStyle/>
          <a:p>
            <a:pPr marL="225425" indent="-225425">
              <a:lnSpc>
                <a:spcPct val="110000"/>
              </a:lnSpc>
              <a:buClr>
                <a:schemeClr val="hlink"/>
              </a:buClr>
              <a:buSzPct val="120000"/>
              <a:buFont typeface="Arial" charset="0"/>
              <a:buChar char="›"/>
            </a:pPr>
            <a:r>
              <a:rPr lang="en-GB" sz="2000" dirty="0"/>
              <a:t>Small screen - Mobile</a:t>
            </a:r>
          </a:p>
          <a:p>
            <a:pPr marL="225425" indent="-225425">
              <a:lnSpc>
                <a:spcPct val="110000"/>
              </a:lnSpc>
              <a:buClr>
                <a:schemeClr val="hlink"/>
              </a:buClr>
              <a:buSzPct val="120000"/>
              <a:buFont typeface="Arial" charset="0"/>
              <a:buChar char="›"/>
            </a:pPr>
            <a:r>
              <a:rPr lang="en-GB" sz="2000" dirty="0"/>
              <a:t>Large screen - Nomadic</a:t>
            </a:r>
          </a:p>
          <a:p>
            <a:pPr marL="225425" indent="-225425">
              <a:lnSpc>
                <a:spcPct val="110000"/>
              </a:lnSpc>
              <a:buClr>
                <a:schemeClr val="hlink"/>
              </a:buClr>
              <a:buSzPct val="120000"/>
              <a:buFont typeface="Arial" charset="0"/>
              <a:buChar char="›"/>
            </a:pPr>
            <a:r>
              <a:rPr lang="en-GB" sz="2000" dirty="0"/>
              <a:t>Streaming not download</a:t>
            </a:r>
          </a:p>
          <a:p>
            <a:pPr marL="225425" indent="-225425">
              <a:lnSpc>
                <a:spcPct val="110000"/>
              </a:lnSpc>
              <a:buClr>
                <a:schemeClr val="hlink"/>
              </a:buClr>
              <a:buSzPct val="120000"/>
              <a:buFont typeface="Arial" charset="0"/>
              <a:buChar char="›"/>
            </a:pPr>
            <a:r>
              <a:rPr lang="en-GB" sz="2000" dirty="0"/>
              <a:t>Coverage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 Irish University Campus</a:t>
            </a:r>
            <a:endParaRPr lang="en-IE" dirty="0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1331640" y="1052736"/>
            <a:ext cx="734481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IE" dirty="0" smtClean="0"/>
              <a:t>37,000 </a:t>
            </a:r>
            <a:r>
              <a:rPr lang="en-IE" dirty="0"/>
              <a:t>unique devices on the </a:t>
            </a:r>
            <a:r>
              <a:rPr lang="en-IE" dirty="0" err="1"/>
              <a:t>Wifi</a:t>
            </a:r>
            <a:r>
              <a:rPr lang="en-IE" dirty="0"/>
              <a:t> network in Feb </a:t>
            </a:r>
            <a:r>
              <a:rPr lang="en-IE" dirty="0" smtClean="0"/>
              <a:t>2012 and rising!</a:t>
            </a:r>
            <a:endParaRPr lang="en-IE" dirty="0"/>
          </a:p>
        </p:txBody>
      </p:sp>
      <p:pic>
        <p:nvPicPr>
          <p:cNvPr id="6" name="Picture 5" descr="ucd-wif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8604448" cy="45552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E" dirty="0" smtClean="0"/>
              <a:t>Device Growth</a:t>
            </a:r>
            <a:endParaRPr lang="en-IE" dirty="0"/>
          </a:p>
        </p:txBody>
      </p:sp>
      <p:pic>
        <p:nvPicPr>
          <p:cNvPr id="20483" name="Picture 6" descr="apple-ipad-event-2012_02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6644248" cy="439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0" y="5733256"/>
            <a:ext cx="2879725" cy="922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/>
              <a:t>Post PC era has arrived!</a:t>
            </a:r>
          </a:p>
          <a:p>
            <a:r>
              <a:rPr lang="en-IE" dirty="0" smtClean="0"/>
              <a:t>Q4 2011 </a:t>
            </a:r>
            <a:r>
              <a:rPr lang="en-IE" dirty="0" err="1" smtClean="0"/>
              <a:t>iPAD</a:t>
            </a:r>
            <a:r>
              <a:rPr lang="en-IE" dirty="0" smtClean="0"/>
              <a:t> </a:t>
            </a:r>
            <a:r>
              <a:rPr lang="en-IE" dirty="0"/>
              <a:t>sales now larger than </a:t>
            </a:r>
            <a:r>
              <a:rPr lang="en-IE" dirty="0" smtClean="0"/>
              <a:t>all HP </a:t>
            </a:r>
            <a:r>
              <a:rPr lang="en-IE" dirty="0"/>
              <a:t>PCs.....</a:t>
            </a:r>
          </a:p>
        </p:txBody>
      </p:sp>
      <p:sp>
        <p:nvSpPr>
          <p:cNvPr id="20486" name="TextBox 9"/>
          <p:cNvSpPr txBox="1">
            <a:spLocks noChangeArrowheads="1"/>
          </p:cNvSpPr>
          <p:nvPr/>
        </p:nvSpPr>
        <p:spPr bwMode="auto">
          <a:xfrm>
            <a:off x="6156176" y="5656262"/>
            <a:ext cx="2881312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/>
              <a:t>September 2011 there were 5,473,757 Mobile phone subscriptions in Ireland 120%</a:t>
            </a: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3275856" y="5661248"/>
            <a:ext cx="25923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dirty="0"/>
              <a:t>Mobile Broadband </a:t>
            </a:r>
          </a:p>
          <a:p>
            <a:r>
              <a:rPr lang="en-IE" dirty="0"/>
              <a:t>Subscriptions (HSDPA)</a:t>
            </a:r>
          </a:p>
          <a:p>
            <a:r>
              <a:rPr lang="en-IE" dirty="0"/>
              <a:t>593,208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9ArCendxkCz6YE91do.3g"/>
</p:tagLst>
</file>

<file path=ppt/theme/theme1.xml><?xml version="1.0" encoding="utf-8"?>
<a:theme xmlns:a="http://schemas.openxmlformats.org/drawingml/2006/main" name="HEAnet PP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 PPP Template</Template>
  <TotalTime>9773</TotalTime>
  <Words>684</Words>
  <Application>Microsoft Office PowerPoint</Application>
  <PresentationFormat>On-screen Show (4:3)</PresentationFormat>
  <Paragraphs>257</Paragraphs>
  <Slides>32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HEAnet PPP Template</vt:lpstr>
      <vt:lpstr>Strategies for Clouds &amp; Mobility</vt:lpstr>
      <vt:lpstr> Celebrating 15 years: 1997 - 2012</vt:lpstr>
      <vt:lpstr>Mobility &amp; Clouds</vt:lpstr>
      <vt:lpstr>Slide 4</vt:lpstr>
      <vt:lpstr>Trends</vt:lpstr>
      <vt:lpstr>Clouds &amp; Mobility</vt:lpstr>
      <vt:lpstr> Devices and Usage</vt:lpstr>
      <vt:lpstr>An Irish University Campus</vt:lpstr>
      <vt:lpstr>Device Growth</vt:lpstr>
      <vt:lpstr>Slide 10</vt:lpstr>
      <vt:lpstr>Mobility Strategy</vt:lpstr>
      <vt:lpstr>HEAnet/O2 Mobile Broadband </vt:lpstr>
      <vt:lpstr>Mobility Broadband Traffic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EduStorage Service</vt:lpstr>
      <vt:lpstr>EduStorage Service Profile</vt:lpstr>
      <vt:lpstr>EduStorage pricing</vt:lpstr>
      <vt:lpstr>Any time, Any place, Any device </vt:lpstr>
      <vt:lpstr>Solution for everything.....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fcoyle</dc:creator>
  <cp:lastModifiedBy>ekenny</cp:lastModifiedBy>
  <cp:revision>356</cp:revision>
  <dcterms:created xsi:type="dcterms:W3CDTF">2011-01-19T14:46:24Z</dcterms:created>
  <dcterms:modified xsi:type="dcterms:W3CDTF">2012-03-29T10:19:06Z</dcterms:modified>
</cp:coreProperties>
</file>