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66" r:id="rId3"/>
    <p:sldId id="267" r:id="rId4"/>
    <p:sldId id="268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9B5AE-E348-46E8-B054-C1F507C5FEBA}" type="datetimeFigureOut">
              <a:rPr lang="en-IE" smtClean="0"/>
              <a:pPr/>
              <a:t>26/03/2012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AC399-F818-4B41-9E0F-DFC8B92138FF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C399-F818-4B41-9E0F-DFC8B92138FF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C399-F818-4B41-9E0F-DFC8B92138FF}" type="slidenum">
              <a:rPr lang="en-IE" smtClean="0"/>
              <a:pPr/>
              <a:t>10</a:t>
            </a:fld>
            <a:endParaRPr lang="en-I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C399-F818-4B41-9E0F-DFC8B92138FF}" type="slidenum">
              <a:rPr lang="en-IE" smtClean="0"/>
              <a:pPr/>
              <a:t>11</a:t>
            </a:fld>
            <a:endParaRPr lang="en-I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C399-F818-4B41-9E0F-DFC8B92138FF}" type="slidenum">
              <a:rPr lang="en-IE" smtClean="0"/>
              <a:pPr/>
              <a:t>12</a:t>
            </a:fld>
            <a:endParaRPr lang="en-I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C399-F818-4B41-9E0F-DFC8B92138FF}" type="slidenum">
              <a:rPr lang="en-IE" smtClean="0"/>
              <a:pPr/>
              <a:t>13</a:t>
            </a:fld>
            <a:endParaRPr lang="en-I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C399-F818-4B41-9E0F-DFC8B92138FF}" type="slidenum">
              <a:rPr lang="en-IE" smtClean="0"/>
              <a:pPr/>
              <a:t>14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C399-F818-4B41-9E0F-DFC8B92138FF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C399-F818-4B41-9E0F-DFC8B92138FF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C399-F818-4B41-9E0F-DFC8B92138FF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C399-F818-4B41-9E0F-DFC8B92138FF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C399-F818-4B41-9E0F-DFC8B92138FF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C399-F818-4B41-9E0F-DFC8B92138FF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C399-F818-4B41-9E0F-DFC8B92138FF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C399-F818-4B41-9E0F-DFC8B92138FF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F233-BC62-409E-AEBF-74A32291E3B0}" type="datetimeFigureOut">
              <a:rPr lang="en-IE" smtClean="0"/>
              <a:pPr/>
              <a:t>26/03/2012</a:t>
            </a:fld>
            <a:endParaRPr lang="en-I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FA18-527D-4DB7-8FF4-6E691D695E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F233-BC62-409E-AEBF-74A32291E3B0}" type="datetimeFigureOut">
              <a:rPr lang="en-IE" smtClean="0"/>
              <a:pPr/>
              <a:t>26/03/2012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FA18-527D-4DB7-8FF4-6E691D695E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F233-BC62-409E-AEBF-74A32291E3B0}" type="datetimeFigureOut">
              <a:rPr lang="en-IE" smtClean="0"/>
              <a:pPr/>
              <a:t>26/03/2012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FA18-527D-4DB7-8FF4-6E691D695E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F233-BC62-409E-AEBF-74A32291E3B0}" type="datetimeFigureOut">
              <a:rPr lang="en-IE" smtClean="0"/>
              <a:pPr/>
              <a:t>26/03/2012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FA18-527D-4DB7-8FF4-6E691D695E4D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7" name="Picture 2" descr="Hom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9450" y="4400549"/>
            <a:ext cx="2114550" cy="245745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F233-BC62-409E-AEBF-74A32291E3B0}" type="datetimeFigureOut">
              <a:rPr lang="en-IE" smtClean="0"/>
              <a:pPr/>
              <a:t>26/03/2012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FA18-527D-4DB7-8FF4-6E691D695E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F233-BC62-409E-AEBF-74A32291E3B0}" type="datetimeFigureOut">
              <a:rPr lang="en-IE" smtClean="0"/>
              <a:pPr/>
              <a:t>26/03/2012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FA18-527D-4DB7-8FF4-6E691D695E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F233-BC62-409E-AEBF-74A32291E3B0}" type="datetimeFigureOut">
              <a:rPr lang="en-IE" smtClean="0"/>
              <a:pPr/>
              <a:t>26/03/2012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FA18-527D-4DB7-8FF4-6E691D695E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F233-BC62-409E-AEBF-74A32291E3B0}" type="datetimeFigureOut">
              <a:rPr lang="en-IE" smtClean="0"/>
              <a:pPr/>
              <a:t>26/03/2012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FA18-527D-4DB7-8FF4-6E691D695E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F233-BC62-409E-AEBF-74A32291E3B0}" type="datetimeFigureOut">
              <a:rPr lang="en-IE" smtClean="0"/>
              <a:pPr/>
              <a:t>26/03/2012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FA18-527D-4DB7-8FF4-6E691D695E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F233-BC62-409E-AEBF-74A32291E3B0}" type="datetimeFigureOut">
              <a:rPr lang="en-IE" smtClean="0"/>
              <a:pPr/>
              <a:t>26/03/2012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FA18-527D-4DB7-8FF4-6E691D695E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F233-BC62-409E-AEBF-74A32291E3B0}" type="datetimeFigureOut">
              <a:rPr lang="en-IE" smtClean="0"/>
              <a:pPr/>
              <a:t>26/03/2012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BE4FA18-527D-4DB7-8FF4-6E691D695E4D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33F233-BC62-409E-AEBF-74A32291E3B0}" type="datetimeFigureOut">
              <a:rPr lang="en-IE" smtClean="0"/>
              <a:pPr/>
              <a:t>26/03/2012</a:t>
            </a:fld>
            <a:endParaRPr lang="en-I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E4FA18-527D-4DB7-8FF4-6E691D695E4D}" type="slidenum">
              <a:rPr lang="en-IE" smtClean="0"/>
              <a:pPr/>
              <a:t>‹#›</a:t>
            </a:fld>
            <a:endParaRPr lang="en-IE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New LIR Website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Glenn Wearen</a:t>
            </a:r>
          </a:p>
          <a:p>
            <a:r>
              <a:rPr lang="en-IE" dirty="0" smtClean="0"/>
              <a:t>HEAnet / LIR Committee</a:t>
            </a:r>
            <a:endParaRPr lang="en-IE" dirty="0"/>
          </a:p>
        </p:txBody>
      </p:sp>
      <p:pic>
        <p:nvPicPr>
          <p:cNvPr id="28674" name="Picture 2" descr="Ho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844824"/>
            <a:ext cx="2114550" cy="2457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Hosting: </a:t>
            </a:r>
            <a:r>
              <a:rPr lang="en-IE" i="1" dirty="0" smtClean="0"/>
              <a:t>performance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71602" y="1988840"/>
          <a:ext cx="6603948" cy="3017341"/>
        </p:xfrm>
        <a:graphic>
          <a:graphicData uri="http://schemas.openxmlformats.org/drawingml/2006/table">
            <a:tbl>
              <a:tblPr/>
              <a:tblGrid>
                <a:gridCol w="2582940"/>
                <a:gridCol w="670168"/>
                <a:gridCol w="670168"/>
                <a:gridCol w="670168"/>
                <a:gridCol w="670168"/>
                <a:gridCol w="670168"/>
                <a:gridCol w="670168"/>
              </a:tblGrid>
              <a:tr h="2137283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Performance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free hosting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hosted CMS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static hosting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private cloud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hybrid cloud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 cloud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440029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elastic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40029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fixed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 dirty="0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Hosting</a:t>
            </a:r>
            <a:r>
              <a:rPr lang="en-IE" dirty="0" smtClean="0"/>
              <a:t>: </a:t>
            </a:r>
            <a:r>
              <a:rPr lang="en-IE" dirty="0" err="1" smtClean="0"/>
              <a:t>aaS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99590" y="1916831"/>
          <a:ext cx="6675960" cy="3256038"/>
        </p:xfrm>
        <a:graphic>
          <a:graphicData uri="http://schemas.openxmlformats.org/drawingml/2006/table">
            <a:tbl>
              <a:tblPr/>
              <a:tblGrid>
                <a:gridCol w="2611104"/>
                <a:gridCol w="677476"/>
                <a:gridCol w="677476"/>
                <a:gridCol w="677476"/>
                <a:gridCol w="677476"/>
                <a:gridCol w="677476"/>
                <a:gridCol w="677476"/>
              </a:tblGrid>
              <a:tr h="2012823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XaaS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free hosting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hosted CMS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static hosting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private cloud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hybrid cloud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 cloud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414405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SaaS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4405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PaaS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4405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IaaS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 dirty="0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Hosting: </a:t>
            </a:r>
            <a:r>
              <a:rPr lang="en-IE" i="1" dirty="0" smtClean="0"/>
              <a:t>data migration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71602" y="2060849"/>
          <a:ext cx="6603948" cy="3263736"/>
        </p:xfrm>
        <a:graphic>
          <a:graphicData uri="http://schemas.openxmlformats.org/drawingml/2006/table">
            <a:tbl>
              <a:tblPr/>
              <a:tblGrid>
                <a:gridCol w="2582940"/>
                <a:gridCol w="670168"/>
                <a:gridCol w="670168"/>
                <a:gridCol w="670168"/>
                <a:gridCol w="670168"/>
                <a:gridCol w="670168"/>
                <a:gridCol w="670168"/>
              </a:tblGrid>
              <a:tr h="1944427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Data migration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free hosting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hosted CMS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static hosting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private cloud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hybrid cloud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 cloud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575852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Easy to migrate into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43457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Easy to migrate out of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 dirty="0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Hosting: </a:t>
            </a:r>
            <a:r>
              <a:rPr lang="en-IE" i="1" dirty="0" smtClean="0"/>
              <a:t>security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99590" y="1700807"/>
          <a:ext cx="6675960" cy="3472062"/>
        </p:xfrm>
        <a:graphic>
          <a:graphicData uri="http://schemas.openxmlformats.org/drawingml/2006/table">
            <a:tbl>
              <a:tblPr/>
              <a:tblGrid>
                <a:gridCol w="2611104"/>
                <a:gridCol w="677476"/>
                <a:gridCol w="677476"/>
                <a:gridCol w="677476"/>
                <a:gridCol w="677476"/>
                <a:gridCol w="677476"/>
                <a:gridCol w="677476"/>
              </a:tblGrid>
              <a:tr h="2146365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Security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free hosting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hosted CMS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static hosting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private cloud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hybrid cloud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 cloud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441899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Data in transit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41899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Data in situ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899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Authentication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 dirty="0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Final decision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Move to hosted CMS, provided by HEAnet 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 marL="274320" lvl="1" indent="-274320">
              <a:buClr>
                <a:schemeClr val="accent3"/>
              </a:buClr>
              <a:buSzPct val="95000"/>
              <a:buNone/>
            </a:pPr>
            <a:r>
              <a:rPr lang="en-IE" dirty="0" smtClean="0"/>
              <a:t>Long standing </a:t>
            </a:r>
            <a:r>
              <a:rPr lang="en-IE" dirty="0" smtClean="0"/>
              <a:t>free hosting agreement with HEAnet</a:t>
            </a: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 lvl="1"/>
            <a:endParaRPr lang="en-IE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80773" y="2420888"/>
          <a:ext cx="7663633" cy="2304256"/>
        </p:xfrm>
        <a:graphic>
          <a:graphicData uri="http://schemas.openxmlformats.org/drawingml/2006/table">
            <a:tbl>
              <a:tblPr/>
              <a:tblGrid>
                <a:gridCol w="34060"/>
                <a:gridCol w="363313"/>
                <a:gridCol w="363313"/>
                <a:gridCol w="363313"/>
                <a:gridCol w="363313"/>
                <a:gridCol w="363313"/>
                <a:gridCol w="363313"/>
                <a:gridCol w="363313"/>
                <a:gridCol w="363313"/>
                <a:gridCol w="363313"/>
                <a:gridCol w="363313"/>
                <a:gridCol w="363313"/>
                <a:gridCol w="363313"/>
                <a:gridCol w="363313"/>
                <a:gridCol w="363313"/>
                <a:gridCol w="363313"/>
                <a:gridCol w="34060"/>
                <a:gridCol w="692566"/>
                <a:gridCol w="363313"/>
                <a:gridCol w="363313"/>
                <a:gridCol w="363313"/>
                <a:gridCol w="363313"/>
              </a:tblGrid>
              <a:tr h="345674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Motivations</a:t>
                      </a:r>
                    </a:p>
                  </a:txBody>
                  <a:tcPr marL="4330" marR="4330" marT="4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Charging model</a:t>
                      </a:r>
                    </a:p>
                  </a:txBody>
                  <a:tcPr marL="4330" marR="4330" marT="4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Data location</a:t>
                      </a:r>
                    </a:p>
                  </a:txBody>
                  <a:tcPr marL="4330" marR="4330" marT="4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Availability</a:t>
                      </a:r>
                    </a:p>
                  </a:txBody>
                  <a:tcPr marL="4330" marR="4330" marT="4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Performance</a:t>
                      </a:r>
                    </a:p>
                  </a:txBody>
                  <a:tcPr marL="4330" marR="4330" marT="4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XaaS</a:t>
                      </a:r>
                    </a:p>
                  </a:txBody>
                  <a:tcPr marL="4330" marR="4330" marT="4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IE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Data Migration</a:t>
                      </a:r>
                    </a:p>
                  </a:txBody>
                  <a:tcPr marL="4330" marR="4330" marT="4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Security</a:t>
                      </a:r>
                    </a:p>
                  </a:txBody>
                  <a:tcPr marL="4330" marR="4330" marT="4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1516460"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 saving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 control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fast deployment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Free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Flat fee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Pay as you go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 cloud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US with safe-</a:t>
                      </a:r>
                      <a:r>
                        <a:rPr lang="en-IE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harbor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EEA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Ireland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99.90%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best effort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elastic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fixed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PaaS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IaaS</a:t>
                      </a:r>
                      <a:endParaRPr lang="en-I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SaaS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Easy to migrate into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Easy to migrate out of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Data in transit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Data in situ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Authentication</a:t>
                      </a:r>
                    </a:p>
                  </a:txBody>
                  <a:tcPr marL="4330" marR="4330" marT="433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442122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0" i="0" u="none" strike="noStrike" dirty="0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0" i="0" u="none" strike="noStrike" dirty="0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0" i="0" u="none" strike="noStrike" dirty="0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0" i="0" u="none" strike="noStrike" dirty="0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0" i="0" u="none" strike="noStrike" dirty="0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0" i="0" u="none" strike="noStrike" dirty="0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0" i="0" u="none" strike="noStrike" dirty="0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1" i="0" u="none" strike="noStrike" dirty="0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1" i="0" u="none" strike="noStrike" dirty="0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0" i="0" u="none" strike="noStrike" dirty="0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0" i="0" u="none" strike="noStrike" dirty="0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0" i="0" u="none" strike="noStrike" dirty="0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1" i="0" u="none" strike="noStrike" dirty="0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0" i="0" u="none" strike="noStrike" dirty="0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1" i="0" u="none" strike="noStrike" dirty="0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0" i="0" u="none" strike="noStrike" dirty="0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0" i="0" u="none" strike="noStrike" dirty="0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1" i="0" u="none" strike="noStrike" dirty="0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0" i="0" u="none" strike="noStrike" dirty="0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0" i="0" u="none" strike="noStrike" dirty="0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0" i="0" u="none" strike="noStrike" dirty="0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800" b="1" i="0" u="none" strike="noStrike" dirty="0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4330" marR="4330" marT="4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The LIR website 1.0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Static HTML </a:t>
            </a:r>
          </a:p>
          <a:p>
            <a:pPr lvl="1"/>
            <a:r>
              <a:rPr lang="en-IE" dirty="0" smtClean="0"/>
              <a:t>Edit and upload by ftp</a:t>
            </a:r>
          </a:p>
          <a:p>
            <a:r>
              <a:rPr lang="en-IE" dirty="0" err="1" smtClean="0"/>
              <a:t>Handcoded</a:t>
            </a:r>
            <a:r>
              <a:rPr lang="en-IE" dirty="0" smtClean="0"/>
              <a:t> styling</a:t>
            </a:r>
          </a:p>
          <a:p>
            <a:pPr lvl="1"/>
            <a:r>
              <a:rPr lang="en-IE" dirty="0" smtClean="0"/>
              <a:t>fonts, tables etc.</a:t>
            </a:r>
          </a:p>
          <a:p>
            <a:r>
              <a:rPr lang="en-IE" dirty="0" smtClean="0"/>
              <a:t>Read-only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LIR website 2.0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Dynamic content</a:t>
            </a:r>
          </a:p>
          <a:p>
            <a:pPr lvl="1"/>
            <a:r>
              <a:rPr lang="en-IE" dirty="0" smtClean="0"/>
              <a:t>easy to edit by LIR committee</a:t>
            </a:r>
          </a:p>
          <a:p>
            <a:r>
              <a:rPr lang="en-IE" dirty="0" smtClean="0"/>
              <a:t>RSS</a:t>
            </a:r>
          </a:p>
          <a:p>
            <a:pPr lvl="1"/>
            <a:r>
              <a:rPr lang="en-IE" dirty="0" smtClean="0"/>
              <a:t>Feeds &amp; Publishing</a:t>
            </a:r>
          </a:p>
          <a:p>
            <a:r>
              <a:rPr lang="en-IE" dirty="0" smtClean="0"/>
              <a:t>User interaction </a:t>
            </a:r>
          </a:p>
          <a:p>
            <a:pPr lvl="1"/>
            <a:r>
              <a:rPr lang="en-IE" dirty="0" smtClean="0"/>
              <a:t>poll’s, comments, registration forms</a:t>
            </a:r>
          </a:p>
          <a:p>
            <a:r>
              <a:rPr lang="en-IE" dirty="0" smtClean="0"/>
              <a:t>User login </a:t>
            </a:r>
          </a:p>
          <a:p>
            <a:pPr lvl="1"/>
            <a:r>
              <a:rPr lang="en-IE" dirty="0" smtClean="0"/>
              <a:t>twitter, LinkedIn &amp; Edugate</a:t>
            </a:r>
          </a:p>
          <a:p>
            <a:r>
              <a:rPr lang="en-IE" dirty="0" smtClean="0"/>
              <a:t>Secure area for committee documents</a:t>
            </a:r>
          </a:p>
          <a:p>
            <a:pPr lvl="1"/>
            <a:r>
              <a:rPr lang="en-IE" dirty="0" smtClean="0"/>
              <a:t>Minutes &amp; drafts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Website refresh... </a:t>
            </a:r>
            <a:r>
              <a:rPr lang="en-IE" i="1" dirty="0" smtClean="0"/>
              <a:t>new </a:t>
            </a:r>
            <a:r>
              <a:rPr lang="en-IE" i="1" dirty="0" smtClean="0"/>
              <a:t>hosting?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i="1" dirty="0" smtClean="0"/>
          </a:p>
          <a:p>
            <a:pPr lvl="1"/>
            <a:r>
              <a:rPr lang="en-IE" dirty="0" smtClean="0"/>
              <a:t>Continue with traditional hosting, use client-side scripting (</a:t>
            </a:r>
            <a:r>
              <a:rPr lang="en-IE" dirty="0" err="1" smtClean="0"/>
              <a:t>J</a:t>
            </a:r>
            <a:r>
              <a:rPr lang="en-IE" dirty="0" err="1" smtClean="0"/>
              <a:t>avascript</a:t>
            </a:r>
            <a:r>
              <a:rPr lang="en-IE" dirty="0" smtClean="0"/>
              <a:t>) for dynamic content.</a:t>
            </a:r>
          </a:p>
          <a:p>
            <a:pPr lvl="1"/>
            <a:r>
              <a:rPr lang="en-IE" dirty="0" smtClean="0"/>
              <a:t>Free hosting (</a:t>
            </a:r>
            <a:r>
              <a:rPr lang="en-IE" dirty="0" smtClean="0"/>
              <a:t>G</a:t>
            </a:r>
            <a:r>
              <a:rPr lang="en-IE" dirty="0" smtClean="0"/>
              <a:t>oogle sites etc).</a:t>
            </a:r>
          </a:p>
          <a:p>
            <a:pPr lvl="1"/>
            <a:r>
              <a:rPr lang="en-IE" dirty="0" smtClean="0"/>
              <a:t>Hosted Content Management System (CMS)</a:t>
            </a:r>
          </a:p>
          <a:p>
            <a:pPr lvl="1"/>
            <a:r>
              <a:rPr lang="en-IE" dirty="0" smtClean="0"/>
              <a:t>Cloud solution</a:t>
            </a:r>
          </a:p>
          <a:p>
            <a:pPr lvl="2"/>
            <a:r>
              <a:rPr lang="en-IE" dirty="0" smtClean="0"/>
              <a:t>Public</a:t>
            </a:r>
          </a:p>
          <a:p>
            <a:pPr lvl="2"/>
            <a:r>
              <a:rPr lang="en-IE" dirty="0" smtClean="0"/>
              <a:t>Private</a:t>
            </a:r>
          </a:p>
          <a:p>
            <a:pPr lvl="2"/>
            <a:r>
              <a:rPr lang="en-IE" dirty="0" smtClean="0"/>
              <a:t>Hybrid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 flipV="1">
            <a:off x="971600" y="1628800"/>
            <a:ext cx="0" cy="37444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en-IE" dirty="0" smtClean="0"/>
              <a:t>Where to host?</a:t>
            </a:r>
            <a:endParaRPr lang="en-IE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03648" y="5589240"/>
            <a:ext cx="63367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403648" y="1556792"/>
            <a:ext cx="6336704" cy="403244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619672" y="6021288"/>
            <a:ext cx="57606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-258774" y="3734852"/>
            <a:ext cx="2110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dirty="0" smtClean="0"/>
              <a:t>User location</a:t>
            </a:r>
            <a:endParaRPr lang="en-IE" sz="2800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938152" y="3434360"/>
            <a:ext cx="42405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dirty="0" smtClean="0"/>
              <a:t>On his/her campus          on </a:t>
            </a:r>
            <a:r>
              <a:rPr lang="en-IE" sz="1400" b="1" dirty="0" smtClean="0"/>
              <a:t>A</a:t>
            </a:r>
            <a:r>
              <a:rPr lang="en-IE" sz="1400" dirty="0" smtClean="0"/>
              <a:t> campus             off-campus</a:t>
            </a:r>
            <a:endParaRPr lang="en-IE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131840" y="6093296"/>
            <a:ext cx="2480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dirty="0" smtClean="0"/>
              <a:t>Service location</a:t>
            </a:r>
            <a:endParaRPr lang="en-IE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403648" y="5661248"/>
            <a:ext cx="6419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dirty="0" smtClean="0"/>
              <a:t>on-campus                     private cloud                community cloud                     public cloud</a:t>
            </a:r>
            <a:endParaRPr lang="en-IE" sz="1400" dirty="0"/>
          </a:p>
        </p:txBody>
      </p:sp>
      <p:sp>
        <p:nvSpPr>
          <p:cNvPr id="16" name="Oval 15"/>
          <p:cNvSpPr/>
          <p:nvPr/>
        </p:nvSpPr>
        <p:spPr>
          <a:xfrm>
            <a:off x="6732240" y="1556792"/>
            <a:ext cx="1008112" cy="100811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400" dirty="0" smtClean="0">
                <a:solidFill>
                  <a:schemeClr val="tx1"/>
                </a:solidFill>
              </a:rPr>
              <a:t>Future</a:t>
            </a:r>
            <a:endParaRPr lang="en-IE" sz="1400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1403648" y="4581128"/>
            <a:ext cx="1008112" cy="100811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400" dirty="0" smtClean="0">
                <a:solidFill>
                  <a:schemeClr val="tx1"/>
                </a:solidFill>
              </a:rPr>
              <a:t>Past</a:t>
            </a:r>
            <a:endParaRPr lang="en-IE" sz="1400" dirty="0">
              <a:solidFill>
                <a:schemeClr val="tx1"/>
              </a:solidFill>
            </a:endParaRPr>
          </a:p>
        </p:txBody>
      </p:sp>
      <p:sp>
        <p:nvSpPr>
          <p:cNvPr id="18" name="Cloud 17"/>
          <p:cNvSpPr/>
          <p:nvPr/>
        </p:nvSpPr>
        <p:spPr>
          <a:xfrm>
            <a:off x="179512" y="2636912"/>
            <a:ext cx="2232248" cy="172819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User location </a:t>
            </a:r>
            <a:r>
              <a:rPr lang="en-IE" b="1" dirty="0" smtClean="0"/>
              <a:t>probably</a:t>
            </a:r>
            <a:r>
              <a:rPr lang="en-IE" dirty="0" smtClean="0"/>
              <a:t> not a concern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Hosting: </a:t>
            </a:r>
            <a:r>
              <a:rPr lang="en-IE" i="1" dirty="0" smtClean="0"/>
              <a:t>motivations</a:t>
            </a:r>
            <a:endParaRPr lang="en-IE" i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68450" y="2119312"/>
          <a:ext cx="6007100" cy="2619375"/>
        </p:xfrm>
        <a:graphic>
          <a:graphicData uri="http://schemas.openxmlformats.org/drawingml/2006/table">
            <a:tbl>
              <a:tblPr/>
              <a:tblGrid>
                <a:gridCol w="23495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1619250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Motivations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free hosting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hosted CMS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static hosting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private cloud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hybrid cloud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 cloud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 saving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 control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fast deployment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 dirty="0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Hosting</a:t>
            </a:r>
            <a:r>
              <a:rPr lang="en-IE" dirty="0" smtClean="0"/>
              <a:t>: </a:t>
            </a:r>
            <a:r>
              <a:rPr lang="en-IE" i="1" dirty="0" smtClean="0"/>
              <a:t>charging model</a:t>
            </a:r>
            <a:endParaRPr lang="en-IE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71602" y="2060849"/>
          <a:ext cx="6603948" cy="3112020"/>
        </p:xfrm>
        <a:graphic>
          <a:graphicData uri="http://schemas.openxmlformats.org/drawingml/2006/table">
            <a:tbl>
              <a:tblPr/>
              <a:tblGrid>
                <a:gridCol w="2582940"/>
                <a:gridCol w="670168"/>
                <a:gridCol w="670168"/>
                <a:gridCol w="670168"/>
                <a:gridCol w="670168"/>
                <a:gridCol w="670168"/>
                <a:gridCol w="670168"/>
              </a:tblGrid>
              <a:tr h="1923795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Chargin</a:t>
                      </a:r>
                      <a:r>
                        <a:rPr lang="en-IE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 </a:t>
                      </a:r>
                      <a:r>
                        <a:rPr lang="en-IE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model</a:t>
                      </a:r>
                      <a:endParaRPr lang="en-IE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free hosting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hosted CMS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static hosting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private cloud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hybrid cloud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 cloud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396075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Free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6075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Flat fee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6075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Pay as you go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 dirty="0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Hosting: </a:t>
            </a:r>
            <a:r>
              <a:rPr lang="en-IE" i="1" dirty="0" smtClean="0"/>
              <a:t>data location</a:t>
            </a:r>
            <a:endParaRPr lang="en-IE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55578" y="1844822"/>
          <a:ext cx="6819972" cy="3494734"/>
        </p:xfrm>
        <a:graphic>
          <a:graphicData uri="http://schemas.openxmlformats.org/drawingml/2006/table">
            <a:tbl>
              <a:tblPr/>
              <a:tblGrid>
                <a:gridCol w="2667432"/>
                <a:gridCol w="692090"/>
                <a:gridCol w="692090"/>
                <a:gridCol w="692090"/>
                <a:gridCol w="692090"/>
                <a:gridCol w="692090"/>
                <a:gridCol w="692090"/>
              </a:tblGrid>
              <a:tr h="1916466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Data location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free hosting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hosted CMS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static hosting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private cloud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hybrid cloud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 cloud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394567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the cloud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4567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 with safe-harbor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4567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EEA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4567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Ireland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 dirty="0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Hosting: </a:t>
            </a:r>
            <a:r>
              <a:rPr lang="en-IE" i="1" dirty="0" smtClean="0"/>
              <a:t>availability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99592" y="1988837"/>
          <a:ext cx="6840760" cy="3240362"/>
        </p:xfrm>
        <a:graphic>
          <a:graphicData uri="http://schemas.openxmlformats.org/drawingml/2006/table">
            <a:tbl>
              <a:tblPr/>
              <a:tblGrid>
                <a:gridCol w="2675560"/>
                <a:gridCol w="694200"/>
                <a:gridCol w="694200"/>
                <a:gridCol w="694200"/>
                <a:gridCol w="694200"/>
                <a:gridCol w="694200"/>
                <a:gridCol w="694200"/>
              </a:tblGrid>
              <a:tr h="2295256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Availability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free hosting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hosted CMS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static hosting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private cloud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hybrid cloud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 cloud</a:t>
                      </a:r>
                    </a:p>
                  </a:txBody>
                  <a:tcPr marL="9525" marR="9525" marT="95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472553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99.90%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00B050"/>
                          </a:solidFill>
                          <a:latin typeface="Wingdings"/>
                        </a:rPr>
                        <a:t>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72553"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best effort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1" i="0" u="none" strike="noStrike">
                          <a:solidFill>
                            <a:srgbClr val="E46D0A"/>
                          </a:solidFill>
                          <a:latin typeface="Wingdings"/>
                        </a:rPr>
                        <a:t>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2000" b="0" i="0" u="none" strike="noStrike" dirty="0">
                          <a:solidFill>
                            <a:srgbClr val="C00000"/>
                          </a:solidFill>
                          <a:latin typeface="Wingdings"/>
                        </a:rPr>
                        <a:t>ý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1760</TotalTime>
  <Words>557</Words>
  <Application>Microsoft Office PowerPoint</Application>
  <PresentationFormat>On-screen Show (4:3)</PresentationFormat>
  <Paragraphs>330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New LIR Website</vt:lpstr>
      <vt:lpstr>The LIR website 1.0</vt:lpstr>
      <vt:lpstr>The LIR website 2.0</vt:lpstr>
      <vt:lpstr>Website refresh... new hosting?</vt:lpstr>
      <vt:lpstr>Where to host?</vt:lpstr>
      <vt:lpstr>Hosting: motivations</vt:lpstr>
      <vt:lpstr>Hosting: charging model</vt:lpstr>
      <vt:lpstr>Hosting: data location</vt:lpstr>
      <vt:lpstr>Hosting: availability</vt:lpstr>
      <vt:lpstr>Hosting: performance</vt:lpstr>
      <vt:lpstr>Hosting: aaS</vt:lpstr>
      <vt:lpstr>Hosting: data migration</vt:lpstr>
      <vt:lpstr>Hosting: security</vt:lpstr>
      <vt:lpstr>Final decision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gwearen</dc:creator>
  <cp:lastModifiedBy>gwearen</cp:lastModifiedBy>
  <cp:revision>5</cp:revision>
  <dcterms:created xsi:type="dcterms:W3CDTF">2012-03-22T14:33:22Z</dcterms:created>
  <dcterms:modified xsi:type="dcterms:W3CDTF">2012-03-26T14:59:43Z</dcterms:modified>
</cp:coreProperties>
</file>