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notesSlides/notesSlide10.xml" ContentType="application/vnd.openxmlformats-officedocument.presentationml.notesSlide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1" r:id="rId4"/>
    <p:sldId id="263" r:id="rId5"/>
    <p:sldId id="268" r:id="rId6"/>
    <p:sldId id="267" r:id="rId7"/>
    <p:sldId id="271" r:id="rId8"/>
    <p:sldId id="274" r:id="rId9"/>
    <p:sldId id="265" r:id="rId10"/>
    <p:sldId id="269" r:id="rId11"/>
    <p:sldId id="270" r:id="rId12"/>
    <p:sldId id="264" r:id="rId13"/>
    <p:sldId id="272" r:id="rId14"/>
    <p:sldId id="273" r:id="rId15"/>
    <p:sldId id="275" r:id="rId16"/>
    <p:sldId id="276" r:id="rId17"/>
    <p:sldId id="277" r:id="rId18"/>
    <p:sldId id="278" r:id="rId19"/>
    <p:sldId id="280" r:id="rId20"/>
    <p:sldId id="281" r:id="rId21"/>
    <p:sldId id="279" r:id="rId2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DFBFD7"/>
    <a:srgbClr val="FFCC99"/>
    <a:srgbClr val="7458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74250" autoAdjust="0"/>
  </p:normalViewPr>
  <p:slideViewPr>
    <p:cSldViewPr>
      <p:cViewPr varScale="1">
        <p:scale>
          <a:sx n="50" d="100"/>
          <a:sy n="50" d="100"/>
        </p:scale>
        <p:origin x="-10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8404A9-D016-427E-87FB-239ECF24DEDF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FBFA7CED-C933-47B8-8A81-EE8EA070C019}">
      <dgm:prSet phldrT="[Text]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IE" dirty="0" smtClean="0"/>
            <a:t>Mendeley</a:t>
          </a:r>
          <a:endParaRPr lang="en-IE" dirty="0"/>
        </a:p>
      </dgm:t>
    </dgm:pt>
    <dgm:pt modelId="{85EFCC2A-AA83-40C3-9AEE-960EF5F0F1AF}" type="parTrans" cxnId="{1D43852F-4879-41D2-8A0C-B8378EE6E8AB}">
      <dgm:prSet/>
      <dgm:spPr/>
      <dgm:t>
        <a:bodyPr/>
        <a:lstStyle/>
        <a:p>
          <a:endParaRPr lang="en-IE"/>
        </a:p>
      </dgm:t>
    </dgm:pt>
    <dgm:pt modelId="{806C0800-C994-4B56-892F-6C56F2D5CF54}" type="sibTrans" cxnId="{1D43852F-4879-41D2-8A0C-B8378EE6E8AB}">
      <dgm:prSet/>
      <dgm:spPr/>
      <dgm:t>
        <a:bodyPr/>
        <a:lstStyle/>
        <a:p>
          <a:endParaRPr lang="en-IE"/>
        </a:p>
      </dgm:t>
    </dgm:pt>
    <dgm:pt modelId="{1E5A7D4B-7076-4913-90A9-F187D34E6D43}">
      <dgm:prSet phldrT="[Text]"/>
      <dgm:spPr>
        <a:solidFill>
          <a:schemeClr val="accent2">
            <a:alpha val="50000"/>
          </a:schemeClr>
        </a:solidFill>
      </dgm:spPr>
      <dgm:t>
        <a:bodyPr/>
        <a:lstStyle/>
        <a:p>
          <a:r>
            <a:rPr lang="en-IE" dirty="0" smtClean="0"/>
            <a:t>Groups</a:t>
          </a:r>
          <a:endParaRPr lang="en-IE" dirty="0"/>
        </a:p>
      </dgm:t>
    </dgm:pt>
    <dgm:pt modelId="{308B9C58-6010-4842-AFAC-CA0999C478DE}" type="parTrans" cxnId="{DE8887C0-8975-4D51-80BD-EBA449F48643}">
      <dgm:prSet/>
      <dgm:spPr/>
      <dgm:t>
        <a:bodyPr/>
        <a:lstStyle/>
        <a:p>
          <a:endParaRPr lang="en-IE"/>
        </a:p>
      </dgm:t>
    </dgm:pt>
    <dgm:pt modelId="{E48D3EC8-7D8A-4998-9B74-AE99F52AD8D6}" type="sibTrans" cxnId="{DE8887C0-8975-4D51-80BD-EBA449F48643}">
      <dgm:prSet/>
      <dgm:spPr/>
      <dgm:t>
        <a:bodyPr/>
        <a:lstStyle/>
        <a:p>
          <a:endParaRPr lang="en-IE"/>
        </a:p>
      </dgm:t>
    </dgm:pt>
    <dgm:pt modelId="{50B81A26-FE58-4BED-AC26-BB1D6B235FC8}">
      <dgm:prSet phldrT="[Text]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en-IE" dirty="0" smtClean="0"/>
            <a:t>Profiles</a:t>
          </a:r>
          <a:endParaRPr lang="en-IE" dirty="0"/>
        </a:p>
      </dgm:t>
    </dgm:pt>
    <dgm:pt modelId="{4EB39CE5-B773-4248-BA06-1208F7788023}" type="parTrans" cxnId="{67998533-22D6-472B-950C-B131644CC02E}">
      <dgm:prSet/>
      <dgm:spPr/>
      <dgm:t>
        <a:bodyPr/>
        <a:lstStyle/>
        <a:p>
          <a:endParaRPr lang="en-IE"/>
        </a:p>
      </dgm:t>
    </dgm:pt>
    <dgm:pt modelId="{A8E0B0C2-71A8-431C-886E-944ABC4F13EE}" type="sibTrans" cxnId="{67998533-22D6-472B-950C-B131644CC02E}">
      <dgm:prSet/>
      <dgm:spPr/>
      <dgm:t>
        <a:bodyPr/>
        <a:lstStyle/>
        <a:p>
          <a:endParaRPr lang="en-IE"/>
        </a:p>
      </dgm:t>
    </dgm:pt>
    <dgm:pt modelId="{FE1F5E9A-4B81-412E-8B7F-8C5556111ADC}">
      <dgm:prSet phldrT="[Text]"/>
      <dgm:spPr>
        <a:solidFill>
          <a:srgbClr val="FFC000">
            <a:alpha val="50000"/>
          </a:srgbClr>
        </a:solidFill>
      </dgm:spPr>
      <dgm:t>
        <a:bodyPr/>
        <a:lstStyle/>
        <a:p>
          <a:r>
            <a:rPr lang="en-IE" dirty="0" smtClean="0"/>
            <a:t>Papers</a:t>
          </a:r>
          <a:endParaRPr lang="en-IE" dirty="0"/>
        </a:p>
      </dgm:t>
    </dgm:pt>
    <dgm:pt modelId="{AA024D5B-C71F-4349-88CA-A60852274FF1}" type="parTrans" cxnId="{AACDFD09-D7A3-4FDE-AD84-076C747CEA91}">
      <dgm:prSet/>
      <dgm:spPr/>
      <dgm:t>
        <a:bodyPr/>
        <a:lstStyle/>
        <a:p>
          <a:endParaRPr lang="en-IE"/>
        </a:p>
      </dgm:t>
    </dgm:pt>
    <dgm:pt modelId="{6D670545-7C1C-4B57-A0F1-37CC90F6EB8E}" type="sibTrans" cxnId="{AACDFD09-D7A3-4FDE-AD84-076C747CEA91}">
      <dgm:prSet/>
      <dgm:spPr/>
      <dgm:t>
        <a:bodyPr/>
        <a:lstStyle/>
        <a:p>
          <a:endParaRPr lang="en-IE"/>
        </a:p>
      </dgm:t>
    </dgm:pt>
    <dgm:pt modelId="{13120BBE-7AFF-4B23-845F-DE788E7A05CB}">
      <dgm:prSet phldrT="[Text]"/>
      <dgm:spPr>
        <a:solidFill>
          <a:srgbClr val="00B050">
            <a:alpha val="50000"/>
          </a:srgbClr>
        </a:solidFill>
      </dgm:spPr>
      <dgm:t>
        <a:bodyPr/>
        <a:lstStyle/>
        <a:p>
          <a:r>
            <a:rPr lang="en-IE" dirty="0" smtClean="0"/>
            <a:t>database</a:t>
          </a:r>
          <a:endParaRPr lang="en-IE" dirty="0"/>
        </a:p>
      </dgm:t>
    </dgm:pt>
    <dgm:pt modelId="{4F2EEB73-8B88-4E0A-9F2F-E0C7271F904B}" type="parTrans" cxnId="{10E8CAEC-B045-4743-9245-F6DA7037C6E8}">
      <dgm:prSet/>
      <dgm:spPr/>
      <dgm:t>
        <a:bodyPr/>
        <a:lstStyle/>
        <a:p>
          <a:endParaRPr lang="en-IE"/>
        </a:p>
      </dgm:t>
    </dgm:pt>
    <dgm:pt modelId="{8A16C5B8-2190-4804-8035-24CF430A5CEB}" type="sibTrans" cxnId="{10E8CAEC-B045-4743-9245-F6DA7037C6E8}">
      <dgm:prSet/>
      <dgm:spPr/>
      <dgm:t>
        <a:bodyPr/>
        <a:lstStyle/>
        <a:p>
          <a:endParaRPr lang="en-IE"/>
        </a:p>
      </dgm:t>
    </dgm:pt>
    <dgm:pt modelId="{994A648C-FED7-4F57-B811-9EB141090FC1}" type="pres">
      <dgm:prSet presAssocID="{6B8404A9-D016-427E-87FB-239ECF24DED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B2A54AE9-C224-4DEB-A6BC-101BBE2BE2BA}" type="pres">
      <dgm:prSet presAssocID="{6B8404A9-D016-427E-87FB-239ECF24DEDF}" presName="radial" presStyleCnt="0">
        <dgm:presLayoutVars>
          <dgm:animLvl val="ctr"/>
        </dgm:presLayoutVars>
      </dgm:prSet>
      <dgm:spPr/>
    </dgm:pt>
    <dgm:pt modelId="{A10CAA04-1574-4646-A3D3-BE1A3C903DDF}" type="pres">
      <dgm:prSet presAssocID="{FBFA7CED-C933-47B8-8A81-EE8EA070C019}" presName="centerShape" presStyleLbl="vennNode1" presStyleIdx="0" presStyleCnt="5"/>
      <dgm:spPr/>
      <dgm:t>
        <a:bodyPr/>
        <a:lstStyle/>
        <a:p>
          <a:endParaRPr lang="en-IE"/>
        </a:p>
      </dgm:t>
    </dgm:pt>
    <dgm:pt modelId="{FB7370DB-4C20-4F99-9504-F3C51095C72A}" type="pres">
      <dgm:prSet presAssocID="{1E5A7D4B-7076-4913-90A9-F187D34E6D43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B3563F96-AD3C-42E7-B6BF-5E3866391DBB}" type="pres">
      <dgm:prSet presAssocID="{50B81A26-FE58-4BED-AC26-BB1D6B235FC8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76432E07-C067-4EA1-A93F-201C8C86C9D8}" type="pres">
      <dgm:prSet presAssocID="{FE1F5E9A-4B81-412E-8B7F-8C5556111ADC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EAF134BF-51FF-43CA-8740-0E7056BE45A8}" type="pres">
      <dgm:prSet presAssocID="{13120BBE-7AFF-4B23-845F-DE788E7A05CB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10E8CAEC-B045-4743-9245-F6DA7037C6E8}" srcId="{FBFA7CED-C933-47B8-8A81-EE8EA070C019}" destId="{13120BBE-7AFF-4B23-845F-DE788E7A05CB}" srcOrd="3" destOrd="0" parTransId="{4F2EEB73-8B88-4E0A-9F2F-E0C7271F904B}" sibTransId="{8A16C5B8-2190-4804-8035-24CF430A5CEB}"/>
    <dgm:cxn modelId="{AACDFD09-D7A3-4FDE-AD84-076C747CEA91}" srcId="{FBFA7CED-C933-47B8-8A81-EE8EA070C019}" destId="{FE1F5E9A-4B81-412E-8B7F-8C5556111ADC}" srcOrd="2" destOrd="0" parTransId="{AA024D5B-C71F-4349-88CA-A60852274FF1}" sibTransId="{6D670545-7C1C-4B57-A0F1-37CC90F6EB8E}"/>
    <dgm:cxn modelId="{0E1D0571-B82D-4745-8327-7BB779909B9D}" type="presOf" srcId="{6B8404A9-D016-427E-87FB-239ECF24DEDF}" destId="{994A648C-FED7-4F57-B811-9EB141090FC1}" srcOrd="0" destOrd="0" presId="urn:microsoft.com/office/officeart/2005/8/layout/radial3"/>
    <dgm:cxn modelId="{67998533-22D6-472B-950C-B131644CC02E}" srcId="{FBFA7CED-C933-47B8-8A81-EE8EA070C019}" destId="{50B81A26-FE58-4BED-AC26-BB1D6B235FC8}" srcOrd="1" destOrd="0" parTransId="{4EB39CE5-B773-4248-BA06-1208F7788023}" sibTransId="{A8E0B0C2-71A8-431C-886E-944ABC4F13EE}"/>
    <dgm:cxn modelId="{230E774E-CA2B-46B8-B717-0962D9EAA58C}" type="presOf" srcId="{13120BBE-7AFF-4B23-845F-DE788E7A05CB}" destId="{EAF134BF-51FF-43CA-8740-0E7056BE45A8}" srcOrd="0" destOrd="0" presId="urn:microsoft.com/office/officeart/2005/8/layout/radial3"/>
    <dgm:cxn modelId="{B37F861D-F058-4589-A619-EFD68E33FFBC}" type="presOf" srcId="{50B81A26-FE58-4BED-AC26-BB1D6B235FC8}" destId="{B3563F96-AD3C-42E7-B6BF-5E3866391DBB}" srcOrd="0" destOrd="0" presId="urn:microsoft.com/office/officeart/2005/8/layout/radial3"/>
    <dgm:cxn modelId="{1D43852F-4879-41D2-8A0C-B8378EE6E8AB}" srcId="{6B8404A9-D016-427E-87FB-239ECF24DEDF}" destId="{FBFA7CED-C933-47B8-8A81-EE8EA070C019}" srcOrd="0" destOrd="0" parTransId="{85EFCC2A-AA83-40C3-9AEE-960EF5F0F1AF}" sibTransId="{806C0800-C994-4B56-892F-6C56F2D5CF54}"/>
    <dgm:cxn modelId="{8D814D25-86F7-4C5F-B22E-0FBD40F1E5D4}" type="presOf" srcId="{1E5A7D4B-7076-4913-90A9-F187D34E6D43}" destId="{FB7370DB-4C20-4F99-9504-F3C51095C72A}" srcOrd="0" destOrd="0" presId="urn:microsoft.com/office/officeart/2005/8/layout/radial3"/>
    <dgm:cxn modelId="{DE8887C0-8975-4D51-80BD-EBA449F48643}" srcId="{FBFA7CED-C933-47B8-8A81-EE8EA070C019}" destId="{1E5A7D4B-7076-4913-90A9-F187D34E6D43}" srcOrd="0" destOrd="0" parTransId="{308B9C58-6010-4842-AFAC-CA0999C478DE}" sibTransId="{E48D3EC8-7D8A-4998-9B74-AE99F52AD8D6}"/>
    <dgm:cxn modelId="{894199F4-D208-4415-A07E-C48DEF44B662}" type="presOf" srcId="{FE1F5E9A-4B81-412E-8B7F-8C5556111ADC}" destId="{76432E07-C067-4EA1-A93F-201C8C86C9D8}" srcOrd="0" destOrd="0" presId="urn:microsoft.com/office/officeart/2005/8/layout/radial3"/>
    <dgm:cxn modelId="{D96B0341-BC77-40D5-933C-E198B9700620}" type="presOf" srcId="{FBFA7CED-C933-47B8-8A81-EE8EA070C019}" destId="{A10CAA04-1574-4646-A3D3-BE1A3C903DDF}" srcOrd="0" destOrd="0" presId="urn:microsoft.com/office/officeart/2005/8/layout/radial3"/>
    <dgm:cxn modelId="{BBB502B9-0843-47F3-BA8A-EF916B01A5EE}" type="presParOf" srcId="{994A648C-FED7-4F57-B811-9EB141090FC1}" destId="{B2A54AE9-C224-4DEB-A6BC-101BBE2BE2BA}" srcOrd="0" destOrd="0" presId="urn:microsoft.com/office/officeart/2005/8/layout/radial3"/>
    <dgm:cxn modelId="{E8798F5B-C335-460A-A6A2-0A3D0A6D0A02}" type="presParOf" srcId="{B2A54AE9-C224-4DEB-A6BC-101BBE2BE2BA}" destId="{A10CAA04-1574-4646-A3D3-BE1A3C903DDF}" srcOrd="0" destOrd="0" presId="urn:microsoft.com/office/officeart/2005/8/layout/radial3"/>
    <dgm:cxn modelId="{BEC7A7D4-9B2E-47DD-A09E-611EF61C1F1F}" type="presParOf" srcId="{B2A54AE9-C224-4DEB-A6BC-101BBE2BE2BA}" destId="{FB7370DB-4C20-4F99-9504-F3C51095C72A}" srcOrd="1" destOrd="0" presId="urn:microsoft.com/office/officeart/2005/8/layout/radial3"/>
    <dgm:cxn modelId="{792AEC02-B2C3-451E-BEE1-C629259C7BA0}" type="presParOf" srcId="{B2A54AE9-C224-4DEB-A6BC-101BBE2BE2BA}" destId="{B3563F96-AD3C-42E7-B6BF-5E3866391DBB}" srcOrd="2" destOrd="0" presId="urn:microsoft.com/office/officeart/2005/8/layout/radial3"/>
    <dgm:cxn modelId="{D0E93D48-F3F1-4863-9550-E13060EC31EE}" type="presParOf" srcId="{B2A54AE9-C224-4DEB-A6BC-101BBE2BE2BA}" destId="{76432E07-C067-4EA1-A93F-201C8C86C9D8}" srcOrd="3" destOrd="0" presId="urn:microsoft.com/office/officeart/2005/8/layout/radial3"/>
    <dgm:cxn modelId="{2A9500C0-A1EB-48C7-A61E-96E18191D4E1}" type="presParOf" srcId="{B2A54AE9-C224-4DEB-A6BC-101BBE2BE2BA}" destId="{EAF134BF-51FF-43CA-8740-0E7056BE45A8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D1745F-35A0-4D1B-AA10-B627748A5E5F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B238CDFA-17BF-4009-BF85-C801FD7F50F5}">
      <dgm:prSet phldrT="[Text]"/>
      <dgm:spPr>
        <a:solidFill>
          <a:srgbClr val="7030A0"/>
        </a:solidFill>
      </dgm:spPr>
      <dgm:t>
        <a:bodyPr/>
        <a:lstStyle/>
        <a:p>
          <a:r>
            <a:rPr lang="en-IE" dirty="0" smtClean="0"/>
            <a:t>Research Network</a:t>
          </a:r>
          <a:endParaRPr lang="en-IE" dirty="0"/>
        </a:p>
      </dgm:t>
    </dgm:pt>
    <dgm:pt modelId="{BB702267-6A55-484D-9522-B60909C7E113}" type="parTrans" cxnId="{DBAD2D9C-F23E-4CB9-87B8-1D7012ED47D4}">
      <dgm:prSet/>
      <dgm:spPr/>
      <dgm:t>
        <a:bodyPr/>
        <a:lstStyle/>
        <a:p>
          <a:endParaRPr lang="en-IE"/>
        </a:p>
      </dgm:t>
    </dgm:pt>
    <dgm:pt modelId="{25F97357-9AC0-40CF-8A90-4A57A1357D49}" type="sibTrans" cxnId="{DBAD2D9C-F23E-4CB9-87B8-1D7012ED47D4}">
      <dgm:prSet/>
      <dgm:spPr/>
      <dgm:t>
        <a:bodyPr/>
        <a:lstStyle/>
        <a:p>
          <a:endParaRPr lang="en-IE"/>
        </a:p>
      </dgm:t>
    </dgm:pt>
    <dgm:pt modelId="{77A0162F-87F3-478F-8850-98F10B80740D}">
      <dgm:prSet phldrT="[Text]" phldr="1"/>
      <dgm:spPr/>
      <dgm:t>
        <a:bodyPr/>
        <a:lstStyle/>
        <a:p>
          <a:endParaRPr lang="en-IE" dirty="0"/>
        </a:p>
      </dgm:t>
    </dgm:pt>
    <dgm:pt modelId="{67BFE5B4-6544-4B98-8716-BFC7F0C2CBFC}" type="parTrans" cxnId="{7B8F67AA-5366-4118-9A4E-234DCE61A096}">
      <dgm:prSet/>
      <dgm:spPr/>
      <dgm:t>
        <a:bodyPr/>
        <a:lstStyle/>
        <a:p>
          <a:endParaRPr lang="en-IE"/>
        </a:p>
      </dgm:t>
    </dgm:pt>
    <dgm:pt modelId="{9F18D889-29CE-4743-8EBB-2F406296BBE0}" type="sibTrans" cxnId="{7B8F67AA-5366-4118-9A4E-234DCE61A096}">
      <dgm:prSet/>
      <dgm:spPr/>
      <dgm:t>
        <a:bodyPr/>
        <a:lstStyle/>
        <a:p>
          <a:endParaRPr lang="en-IE"/>
        </a:p>
      </dgm:t>
    </dgm:pt>
    <dgm:pt modelId="{2DF8F613-8DED-4FB0-A94E-70E98FFC8490}">
      <dgm:prSet phldrT="[Text]"/>
      <dgm:spPr>
        <a:solidFill>
          <a:srgbClr val="FFC000"/>
        </a:solidFill>
      </dgm:spPr>
      <dgm:t>
        <a:bodyPr/>
        <a:lstStyle/>
        <a:p>
          <a:r>
            <a:rPr lang="en-IE" dirty="0" smtClean="0"/>
            <a:t>Reference Manager</a:t>
          </a:r>
          <a:endParaRPr lang="en-IE" dirty="0"/>
        </a:p>
      </dgm:t>
    </dgm:pt>
    <dgm:pt modelId="{98E50129-372D-4F49-A76F-6435D85D550F}" type="parTrans" cxnId="{A3DF3A0D-306A-46B6-BDBD-2BDD0162EFF4}">
      <dgm:prSet/>
      <dgm:spPr/>
      <dgm:t>
        <a:bodyPr/>
        <a:lstStyle/>
        <a:p>
          <a:endParaRPr lang="en-IE"/>
        </a:p>
      </dgm:t>
    </dgm:pt>
    <dgm:pt modelId="{9AFE521A-B71B-43A5-B02C-7B9DA733D7C7}" type="sibTrans" cxnId="{A3DF3A0D-306A-46B6-BDBD-2BDD0162EFF4}">
      <dgm:prSet/>
      <dgm:spPr/>
      <dgm:t>
        <a:bodyPr/>
        <a:lstStyle/>
        <a:p>
          <a:endParaRPr lang="en-IE"/>
        </a:p>
      </dgm:t>
    </dgm:pt>
    <dgm:pt modelId="{0DDB5762-C5CA-4356-957E-3D9351FF6DEA}">
      <dgm:prSet phldrT="[Text]" phldr="1"/>
      <dgm:spPr/>
      <dgm:t>
        <a:bodyPr/>
        <a:lstStyle/>
        <a:p>
          <a:endParaRPr lang="en-IE" dirty="0"/>
        </a:p>
      </dgm:t>
    </dgm:pt>
    <dgm:pt modelId="{4697FDEA-2B87-4287-BD6B-7876BF047017}" type="parTrans" cxnId="{C010353E-C14D-4BD7-A68C-3737F8BAF802}">
      <dgm:prSet/>
      <dgm:spPr/>
      <dgm:t>
        <a:bodyPr/>
        <a:lstStyle/>
        <a:p>
          <a:endParaRPr lang="en-IE"/>
        </a:p>
      </dgm:t>
    </dgm:pt>
    <dgm:pt modelId="{EE9F089C-F155-4F03-8B2E-0E9A0767B117}" type="sibTrans" cxnId="{C010353E-C14D-4BD7-A68C-3737F8BAF802}">
      <dgm:prSet/>
      <dgm:spPr/>
      <dgm:t>
        <a:bodyPr/>
        <a:lstStyle/>
        <a:p>
          <a:endParaRPr lang="en-IE"/>
        </a:p>
      </dgm:t>
    </dgm:pt>
    <dgm:pt modelId="{47D4880A-9F4D-4B09-BC35-A12D686F85AD}" type="pres">
      <dgm:prSet presAssocID="{37D1745F-35A0-4D1B-AA10-B627748A5E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IE"/>
        </a:p>
      </dgm:t>
    </dgm:pt>
    <dgm:pt modelId="{D2368ECD-DDAE-404D-A62D-BF7F0643464F}" type="pres">
      <dgm:prSet presAssocID="{B238CDFA-17BF-4009-BF85-C801FD7F50F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88186442-8577-4D46-9E5A-1D3156900142}" type="pres">
      <dgm:prSet presAssocID="{B238CDFA-17BF-4009-BF85-C801FD7F50F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537B10BC-4042-4CE4-86EF-DAB67EABBDC5}" type="pres">
      <dgm:prSet presAssocID="{2DF8F613-8DED-4FB0-A94E-70E98FFC849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71A93D9A-751D-436C-BE92-B7CA39E34479}" type="pres">
      <dgm:prSet presAssocID="{2DF8F613-8DED-4FB0-A94E-70E98FFC8490}" presName="childText" presStyleLbl="revTx" presStyleIdx="1" presStyleCnt="2" custScaleX="77961" custScaleY="4539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7B8F67AA-5366-4118-9A4E-234DCE61A096}" srcId="{B238CDFA-17BF-4009-BF85-C801FD7F50F5}" destId="{77A0162F-87F3-478F-8850-98F10B80740D}" srcOrd="0" destOrd="0" parTransId="{67BFE5B4-6544-4B98-8716-BFC7F0C2CBFC}" sibTransId="{9F18D889-29CE-4743-8EBB-2F406296BBE0}"/>
    <dgm:cxn modelId="{C010353E-C14D-4BD7-A68C-3737F8BAF802}" srcId="{2DF8F613-8DED-4FB0-A94E-70E98FFC8490}" destId="{0DDB5762-C5CA-4356-957E-3D9351FF6DEA}" srcOrd="0" destOrd="0" parTransId="{4697FDEA-2B87-4287-BD6B-7876BF047017}" sibTransId="{EE9F089C-F155-4F03-8B2E-0E9A0767B117}"/>
    <dgm:cxn modelId="{DBAD2D9C-F23E-4CB9-87B8-1D7012ED47D4}" srcId="{37D1745F-35A0-4D1B-AA10-B627748A5E5F}" destId="{B238CDFA-17BF-4009-BF85-C801FD7F50F5}" srcOrd="0" destOrd="0" parTransId="{BB702267-6A55-484D-9522-B60909C7E113}" sibTransId="{25F97357-9AC0-40CF-8A90-4A57A1357D49}"/>
    <dgm:cxn modelId="{2A029291-61C1-4406-94A5-664A79DAEC89}" type="presOf" srcId="{0DDB5762-C5CA-4356-957E-3D9351FF6DEA}" destId="{71A93D9A-751D-436C-BE92-B7CA39E34479}" srcOrd="0" destOrd="0" presId="urn:microsoft.com/office/officeart/2005/8/layout/vList2"/>
    <dgm:cxn modelId="{2C7BB393-1806-48AA-93D4-F08BFA4B6FD8}" type="presOf" srcId="{2DF8F613-8DED-4FB0-A94E-70E98FFC8490}" destId="{537B10BC-4042-4CE4-86EF-DAB67EABBDC5}" srcOrd="0" destOrd="0" presId="urn:microsoft.com/office/officeart/2005/8/layout/vList2"/>
    <dgm:cxn modelId="{C5BB8F67-4A9B-42B8-8600-4872A884A697}" type="presOf" srcId="{37D1745F-35A0-4D1B-AA10-B627748A5E5F}" destId="{47D4880A-9F4D-4B09-BC35-A12D686F85AD}" srcOrd="0" destOrd="0" presId="urn:microsoft.com/office/officeart/2005/8/layout/vList2"/>
    <dgm:cxn modelId="{A3DF3A0D-306A-46B6-BDBD-2BDD0162EFF4}" srcId="{37D1745F-35A0-4D1B-AA10-B627748A5E5F}" destId="{2DF8F613-8DED-4FB0-A94E-70E98FFC8490}" srcOrd="1" destOrd="0" parTransId="{98E50129-372D-4F49-A76F-6435D85D550F}" sibTransId="{9AFE521A-B71B-43A5-B02C-7B9DA733D7C7}"/>
    <dgm:cxn modelId="{9A0A5F41-8DFC-43EC-9EC6-CF83C80CCB1D}" type="presOf" srcId="{77A0162F-87F3-478F-8850-98F10B80740D}" destId="{88186442-8577-4D46-9E5A-1D3156900142}" srcOrd="0" destOrd="0" presId="urn:microsoft.com/office/officeart/2005/8/layout/vList2"/>
    <dgm:cxn modelId="{916A613B-9F67-44E3-859B-67613A1A6717}" type="presOf" srcId="{B238CDFA-17BF-4009-BF85-C801FD7F50F5}" destId="{D2368ECD-DDAE-404D-A62D-BF7F0643464F}" srcOrd="0" destOrd="0" presId="urn:microsoft.com/office/officeart/2005/8/layout/vList2"/>
    <dgm:cxn modelId="{C9C3C181-7CBB-43BC-873F-8CF9C6D12578}" type="presParOf" srcId="{47D4880A-9F4D-4B09-BC35-A12D686F85AD}" destId="{D2368ECD-DDAE-404D-A62D-BF7F0643464F}" srcOrd="0" destOrd="0" presId="urn:microsoft.com/office/officeart/2005/8/layout/vList2"/>
    <dgm:cxn modelId="{84297307-0B4E-4293-82FA-0B829D38FFD6}" type="presParOf" srcId="{47D4880A-9F4D-4B09-BC35-A12D686F85AD}" destId="{88186442-8577-4D46-9E5A-1D3156900142}" srcOrd="1" destOrd="0" presId="urn:microsoft.com/office/officeart/2005/8/layout/vList2"/>
    <dgm:cxn modelId="{B0037462-44BA-4995-9A55-29F7D1392569}" type="presParOf" srcId="{47D4880A-9F4D-4B09-BC35-A12D686F85AD}" destId="{537B10BC-4042-4CE4-86EF-DAB67EABBDC5}" srcOrd="2" destOrd="0" presId="urn:microsoft.com/office/officeart/2005/8/layout/vList2"/>
    <dgm:cxn modelId="{05DD737D-7F9F-4663-8AF2-8D1361D81A8A}" type="presParOf" srcId="{47D4880A-9F4D-4B09-BC35-A12D686F85AD}" destId="{71A93D9A-751D-436C-BE92-B7CA39E3447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727F11-EC59-4DE3-A477-0E9DF10920AE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7BF823CA-2769-40D4-A841-B87F126D7FAA}">
      <dgm:prSet phldrT="[Text]"/>
      <dgm:spPr>
        <a:solidFill>
          <a:schemeClr val="accent1">
            <a:lumMod val="50000"/>
            <a:alpha val="90000"/>
          </a:schemeClr>
        </a:solidFill>
      </dgm:spPr>
      <dgm:t>
        <a:bodyPr/>
        <a:lstStyle/>
        <a:p>
          <a:r>
            <a:rPr lang="en-IE" dirty="0" smtClean="0"/>
            <a:t>Cross Platform Compatible</a:t>
          </a:r>
          <a:endParaRPr lang="en-IE" dirty="0"/>
        </a:p>
      </dgm:t>
    </dgm:pt>
    <dgm:pt modelId="{6AE7F292-CC20-4C6B-8DA6-AD92852E30C7}" type="parTrans" cxnId="{BB84E2D1-8BE6-4697-ACCB-4CEA9DFE7EBB}">
      <dgm:prSet/>
      <dgm:spPr/>
      <dgm:t>
        <a:bodyPr/>
        <a:lstStyle/>
        <a:p>
          <a:endParaRPr lang="en-IE"/>
        </a:p>
      </dgm:t>
    </dgm:pt>
    <dgm:pt modelId="{963D86AE-46B9-480E-BB21-DCFD769ED27D}" type="sibTrans" cxnId="{BB84E2D1-8BE6-4697-ACCB-4CEA9DFE7EBB}">
      <dgm:prSet/>
      <dgm:spPr/>
      <dgm:t>
        <a:bodyPr/>
        <a:lstStyle/>
        <a:p>
          <a:endParaRPr lang="en-IE"/>
        </a:p>
      </dgm:t>
    </dgm:pt>
    <dgm:pt modelId="{304EAB39-8610-4F14-BCA4-C969E9A263F2}">
      <dgm:prSet phldrT="[Text]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IE" dirty="0" smtClean="0"/>
            <a:t>Integrates Word &amp; Open Office</a:t>
          </a:r>
          <a:endParaRPr lang="en-IE" dirty="0"/>
        </a:p>
      </dgm:t>
    </dgm:pt>
    <dgm:pt modelId="{E52E8FEF-701C-4EAE-90D5-E8D52FDCEE74}" type="parTrans" cxnId="{FE1DC0C3-E2B4-4938-8858-16C106A82DDC}">
      <dgm:prSet/>
      <dgm:spPr/>
      <dgm:t>
        <a:bodyPr/>
        <a:lstStyle/>
        <a:p>
          <a:endParaRPr lang="en-IE"/>
        </a:p>
      </dgm:t>
    </dgm:pt>
    <dgm:pt modelId="{3915FC44-2179-4128-A0F0-C9EAB072874B}" type="sibTrans" cxnId="{FE1DC0C3-E2B4-4938-8858-16C106A82DDC}">
      <dgm:prSet/>
      <dgm:spPr/>
      <dgm:t>
        <a:bodyPr/>
        <a:lstStyle/>
        <a:p>
          <a:endParaRPr lang="en-IE"/>
        </a:p>
      </dgm:t>
    </dgm:pt>
    <dgm:pt modelId="{20EBF9B2-80B3-4E33-94A3-62F0221B90C2}">
      <dgm:prSet phldrT="[Text]"/>
      <dgm:spPr>
        <a:solidFill>
          <a:schemeClr val="accent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IE" dirty="0" smtClean="0"/>
            <a:t>In built PDF Viewer</a:t>
          </a:r>
          <a:endParaRPr lang="en-IE" dirty="0"/>
        </a:p>
      </dgm:t>
    </dgm:pt>
    <dgm:pt modelId="{D0B454F6-7E5F-4B69-8825-B561E1D3DE27}" type="parTrans" cxnId="{A4B9763C-1BC5-48EA-BB9E-17C95089979E}">
      <dgm:prSet/>
      <dgm:spPr/>
      <dgm:t>
        <a:bodyPr/>
        <a:lstStyle/>
        <a:p>
          <a:endParaRPr lang="en-IE"/>
        </a:p>
      </dgm:t>
    </dgm:pt>
    <dgm:pt modelId="{A7DDBAC0-B277-4B05-9BCA-BA877C23BE8D}" type="sibTrans" cxnId="{A4B9763C-1BC5-48EA-BB9E-17C95089979E}">
      <dgm:prSet/>
      <dgm:spPr/>
      <dgm:t>
        <a:bodyPr/>
        <a:lstStyle/>
        <a:p>
          <a:endParaRPr lang="en-IE"/>
        </a:p>
      </dgm:t>
    </dgm:pt>
    <dgm:pt modelId="{D1537569-8748-4B1F-A478-95B6877A445A}" type="pres">
      <dgm:prSet presAssocID="{74727F11-EC59-4DE3-A477-0E9DF10920AE}" presName="compositeShape" presStyleCnt="0">
        <dgm:presLayoutVars>
          <dgm:dir/>
          <dgm:resizeHandles/>
        </dgm:presLayoutVars>
      </dgm:prSet>
      <dgm:spPr/>
    </dgm:pt>
    <dgm:pt modelId="{378D4203-3641-49AE-BA3B-D4555942D0F7}" type="pres">
      <dgm:prSet presAssocID="{74727F11-EC59-4DE3-A477-0E9DF10920AE}" presName="pyramid" presStyleLbl="node1" presStyleIdx="0" presStyleCnt="1" custLinFactNeighborX="-598"/>
      <dgm:spPr>
        <a:solidFill>
          <a:schemeClr val="accent1">
            <a:lumMod val="90000"/>
          </a:schemeClr>
        </a:solidFill>
      </dgm:spPr>
    </dgm:pt>
    <dgm:pt modelId="{82978B60-7F4E-48F2-BF8D-76A2D5DA39D3}" type="pres">
      <dgm:prSet presAssocID="{74727F11-EC59-4DE3-A477-0E9DF10920AE}" presName="theList" presStyleCnt="0"/>
      <dgm:spPr/>
    </dgm:pt>
    <dgm:pt modelId="{1A440721-8EDC-403C-B81E-D279CB1AC89D}" type="pres">
      <dgm:prSet presAssocID="{7BF823CA-2769-40D4-A841-B87F126D7FAA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E114FF79-06C7-403E-897D-125B90CAEC63}" type="pres">
      <dgm:prSet presAssocID="{7BF823CA-2769-40D4-A841-B87F126D7FAA}" presName="aSpace" presStyleCnt="0"/>
      <dgm:spPr/>
    </dgm:pt>
    <dgm:pt modelId="{BC98786E-7DB9-4177-8122-E56C5FE0EE80}" type="pres">
      <dgm:prSet presAssocID="{304EAB39-8610-4F14-BCA4-C969E9A263F2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A681B112-3A1B-4758-96DD-754A47615EDC}" type="pres">
      <dgm:prSet presAssocID="{304EAB39-8610-4F14-BCA4-C969E9A263F2}" presName="aSpace" presStyleCnt="0"/>
      <dgm:spPr/>
    </dgm:pt>
    <dgm:pt modelId="{A9B3F0AA-7E0A-48E5-AE7B-266EEDA656BC}" type="pres">
      <dgm:prSet presAssocID="{20EBF9B2-80B3-4E33-94A3-62F0221B90C2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D74EB93-BA3B-413D-B70A-74C2E887716C}" type="pres">
      <dgm:prSet presAssocID="{20EBF9B2-80B3-4E33-94A3-62F0221B90C2}" presName="aSpace" presStyleCnt="0"/>
      <dgm:spPr/>
    </dgm:pt>
  </dgm:ptLst>
  <dgm:cxnLst>
    <dgm:cxn modelId="{615DB7FA-D29C-49EB-8696-CCCF76E9B6ED}" type="presOf" srcId="{20EBF9B2-80B3-4E33-94A3-62F0221B90C2}" destId="{A9B3F0AA-7E0A-48E5-AE7B-266EEDA656BC}" srcOrd="0" destOrd="0" presId="urn:microsoft.com/office/officeart/2005/8/layout/pyramid2"/>
    <dgm:cxn modelId="{FE1DC0C3-E2B4-4938-8858-16C106A82DDC}" srcId="{74727F11-EC59-4DE3-A477-0E9DF10920AE}" destId="{304EAB39-8610-4F14-BCA4-C969E9A263F2}" srcOrd="1" destOrd="0" parTransId="{E52E8FEF-701C-4EAE-90D5-E8D52FDCEE74}" sibTransId="{3915FC44-2179-4128-A0F0-C9EAB072874B}"/>
    <dgm:cxn modelId="{EC07B9D9-3688-432B-B0F0-EB2DF81C934D}" type="presOf" srcId="{74727F11-EC59-4DE3-A477-0E9DF10920AE}" destId="{D1537569-8748-4B1F-A478-95B6877A445A}" srcOrd="0" destOrd="0" presId="urn:microsoft.com/office/officeart/2005/8/layout/pyramid2"/>
    <dgm:cxn modelId="{5853481C-C4DD-4160-AB74-446E5E9CC69C}" type="presOf" srcId="{7BF823CA-2769-40D4-A841-B87F126D7FAA}" destId="{1A440721-8EDC-403C-B81E-D279CB1AC89D}" srcOrd="0" destOrd="0" presId="urn:microsoft.com/office/officeart/2005/8/layout/pyramid2"/>
    <dgm:cxn modelId="{BB84E2D1-8BE6-4697-ACCB-4CEA9DFE7EBB}" srcId="{74727F11-EC59-4DE3-A477-0E9DF10920AE}" destId="{7BF823CA-2769-40D4-A841-B87F126D7FAA}" srcOrd="0" destOrd="0" parTransId="{6AE7F292-CC20-4C6B-8DA6-AD92852E30C7}" sibTransId="{963D86AE-46B9-480E-BB21-DCFD769ED27D}"/>
    <dgm:cxn modelId="{D6DCC9A7-1E4B-4DC6-AC29-E9C6292CFC54}" type="presOf" srcId="{304EAB39-8610-4F14-BCA4-C969E9A263F2}" destId="{BC98786E-7DB9-4177-8122-E56C5FE0EE80}" srcOrd="0" destOrd="0" presId="urn:microsoft.com/office/officeart/2005/8/layout/pyramid2"/>
    <dgm:cxn modelId="{A4B9763C-1BC5-48EA-BB9E-17C95089979E}" srcId="{74727F11-EC59-4DE3-A477-0E9DF10920AE}" destId="{20EBF9B2-80B3-4E33-94A3-62F0221B90C2}" srcOrd="2" destOrd="0" parTransId="{D0B454F6-7E5F-4B69-8825-B561E1D3DE27}" sibTransId="{A7DDBAC0-B277-4B05-9BCA-BA877C23BE8D}"/>
    <dgm:cxn modelId="{1872C17C-FED0-4542-A702-C7833911374E}" type="presParOf" srcId="{D1537569-8748-4B1F-A478-95B6877A445A}" destId="{378D4203-3641-49AE-BA3B-D4555942D0F7}" srcOrd="0" destOrd="0" presId="urn:microsoft.com/office/officeart/2005/8/layout/pyramid2"/>
    <dgm:cxn modelId="{D543518D-5FDA-4833-9BB7-B8B02C2663ED}" type="presParOf" srcId="{D1537569-8748-4B1F-A478-95B6877A445A}" destId="{82978B60-7F4E-48F2-BF8D-76A2D5DA39D3}" srcOrd="1" destOrd="0" presId="urn:microsoft.com/office/officeart/2005/8/layout/pyramid2"/>
    <dgm:cxn modelId="{56F5F9A7-1BF1-434D-9CE9-6A58B020134B}" type="presParOf" srcId="{82978B60-7F4E-48F2-BF8D-76A2D5DA39D3}" destId="{1A440721-8EDC-403C-B81E-D279CB1AC89D}" srcOrd="0" destOrd="0" presId="urn:microsoft.com/office/officeart/2005/8/layout/pyramid2"/>
    <dgm:cxn modelId="{97F970C2-0462-4A94-9AF6-BA666F73DFCC}" type="presParOf" srcId="{82978B60-7F4E-48F2-BF8D-76A2D5DA39D3}" destId="{E114FF79-06C7-403E-897D-125B90CAEC63}" srcOrd="1" destOrd="0" presId="urn:microsoft.com/office/officeart/2005/8/layout/pyramid2"/>
    <dgm:cxn modelId="{BECA5670-55A4-4E24-A045-3B52B7FAE2AD}" type="presParOf" srcId="{82978B60-7F4E-48F2-BF8D-76A2D5DA39D3}" destId="{BC98786E-7DB9-4177-8122-E56C5FE0EE80}" srcOrd="2" destOrd="0" presId="urn:microsoft.com/office/officeart/2005/8/layout/pyramid2"/>
    <dgm:cxn modelId="{1F3FFA8B-030E-414B-B6D6-EE1942E019FB}" type="presParOf" srcId="{82978B60-7F4E-48F2-BF8D-76A2D5DA39D3}" destId="{A681B112-3A1B-4758-96DD-754A47615EDC}" srcOrd="3" destOrd="0" presId="urn:microsoft.com/office/officeart/2005/8/layout/pyramid2"/>
    <dgm:cxn modelId="{7C2E892E-7A99-4D29-8AF5-364345EACF16}" type="presParOf" srcId="{82978B60-7F4E-48F2-BF8D-76A2D5DA39D3}" destId="{A9B3F0AA-7E0A-48E5-AE7B-266EEDA656BC}" srcOrd="4" destOrd="0" presId="urn:microsoft.com/office/officeart/2005/8/layout/pyramid2"/>
    <dgm:cxn modelId="{7357939C-1C3E-4FDC-A286-502759AFD77F}" type="presParOf" srcId="{82978B60-7F4E-48F2-BF8D-76A2D5DA39D3}" destId="{3D74EB93-BA3B-413D-B70A-74C2E887716C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0CAA04-1574-4646-A3D3-BE1A3C903DDF}">
      <dsp:nvSpPr>
        <dsp:cNvPr id="0" name=""/>
        <dsp:cNvSpPr/>
      </dsp:nvSpPr>
      <dsp:spPr>
        <a:xfrm>
          <a:off x="2669976" y="1526976"/>
          <a:ext cx="3804046" cy="380404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4600" kern="1200" dirty="0" smtClean="0"/>
            <a:t>Mendeley</a:t>
          </a:r>
          <a:endParaRPr lang="en-IE" sz="4600" kern="1200" dirty="0"/>
        </a:p>
      </dsp:txBody>
      <dsp:txXfrm>
        <a:off x="2669976" y="1526976"/>
        <a:ext cx="3804046" cy="3804046"/>
      </dsp:txXfrm>
    </dsp:sp>
    <dsp:sp modelId="{FB7370DB-4C20-4F99-9504-F3C51095C72A}">
      <dsp:nvSpPr>
        <dsp:cNvPr id="0" name=""/>
        <dsp:cNvSpPr/>
      </dsp:nvSpPr>
      <dsp:spPr>
        <a:xfrm>
          <a:off x="3620988" y="679"/>
          <a:ext cx="1902023" cy="1902023"/>
        </a:xfrm>
        <a:prstGeom prst="ellipse">
          <a:avLst/>
        </a:prstGeom>
        <a:solidFill>
          <a:schemeClr val="accent2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Groups</a:t>
          </a:r>
          <a:endParaRPr lang="en-IE" sz="2400" kern="1200" dirty="0"/>
        </a:p>
      </dsp:txBody>
      <dsp:txXfrm>
        <a:off x="3620988" y="679"/>
        <a:ext cx="1902023" cy="1902023"/>
      </dsp:txXfrm>
    </dsp:sp>
    <dsp:sp modelId="{B3563F96-AD3C-42E7-B6BF-5E3866391DBB}">
      <dsp:nvSpPr>
        <dsp:cNvPr id="0" name=""/>
        <dsp:cNvSpPr/>
      </dsp:nvSpPr>
      <dsp:spPr>
        <a:xfrm>
          <a:off x="6098297" y="2477988"/>
          <a:ext cx="1902023" cy="1902023"/>
        </a:xfrm>
        <a:prstGeom prst="ellipse">
          <a:avLst/>
        </a:prstGeom>
        <a:solidFill>
          <a:srgbClr val="00B0F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Profiles</a:t>
          </a:r>
          <a:endParaRPr lang="en-IE" sz="2400" kern="1200" dirty="0"/>
        </a:p>
      </dsp:txBody>
      <dsp:txXfrm>
        <a:off x="6098297" y="2477988"/>
        <a:ext cx="1902023" cy="1902023"/>
      </dsp:txXfrm>
    </dsp:sp>
    <dsp:sp modelId="{76432E07-C067-4EA1-A93F-201C8C86C9D8}">
      <dsp:nvSpPr>
        <dsp:cNvPr id="0" name=""/>
        <dsp:cNvSpPr/>
      </dsp:nvSpPr>
      <dsp:spPr>
        <a:xfrm>
          <a:off x="3620988" y="4955297"/>
          <a:ext cx="1902023" cy="1902023"/>
        </a:xfrm>
        <a:prstGeom prst="ellipse">
          <a:avLst/>
        </a:prstGeom>
        <a:solidFill>
          <a:srgbClr val="FFC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Papers</a:t>
          </a:r>
          <a:endParaRPr lang="en-IE" sz="2400" kern="1200" dirty="0"/>
        </a:p>
      </dsp:txBody>
      <dsp:txXfrm>
        <a:off x="3620988" y="4955297"/>
        <a:ext cx="1902023" cy="1902023"/>
      </dsp:txXfrm>
    </dsp:sp>
    <dsp:sp modelId="{EAF134BF-51FF-43CA-8740-0E7056BE45A8}">
      <dsp:nvSpPr>
        <dsp:cNvPr id="0" name=""/>
        <dsp:cNvSpPr/>
      </dsp:nvSpPr>
      <dsp:spPr>
        <a:xfrm>
          <a:off x="1143679" y="2477988"/>
          <a:ext cx="1902023" cy="1902023"/>
        </a:xfrm>
        <a:prstGeom prst="ellipse">
          <a:avLst/>
        </a:prstGeom>
        <a:solidFill>
          <a:srgbClr val="00B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2400" kern="1200" dirty="0" smtClean="0"/>
            <a:t>database</a:t>
          </a:r>
          <a:endParaRPr lang="en-IE" sz="2400" kern="1200" dirty="0"/>
        </a:p>
      </dsp:txBody>
      <dsp:txXfrm>
        <a:off x="1143679" y="2477988"/>
        <a:ext cx="1902023" cy="190202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368ECD-DDAE-404D-A62D-BF7F0643464F}">
      <dsp:nvSpPr>
        <dsp:cNvPr id="0" name=""/>
        <dsp:cNvSpPr/>
      </dsp:nvSpPr>
      <dsp:spPr>
        <a:xfrm>
          <a:off x="0" y="284824"/>
          <a:ext cx="7128792" cy="1357200"/>
        </a:xfrm>
        <a:prstGeom prst="roundRect">
          <a:avLst/>
        </a:prstGeom>
        <a:solidFill>
          <a:srgbClr val="7030A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3300" kern="1200" dirty="0" smtClean="0"/>
            <a:t>Research Network</a:t>
          </a:r>
          <a:endParaRPr lang="en-IE" sz="3300" kern="1200" dirty="0"/>
        </a:p>
      </dsp:txBody>
      <dsp:txXfrm>
        <a:off x="0" y="284824"/>
        <a:ext cx="7128792" cy="1357200"/>
      </dsp:txXfrm>
    </dsp:sp>
    <dsp:sp modelId="{88186442-8577-4D46-9E5A-1D3156900142}">
      <dsp:nvSpPr>
        <dsp:cNvPr id="0" name=""/>
        <dsp:cNvSpPr/>
      </dsp:nvSpPr>
      <dsp:spPr>
        <a:xfrm>
          <a:off x="0" y="1642024"/>
          <a:ext cx="7128792" cy="960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6339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IE" sz="2600" kern="1200" dirty="0"/>
        </a:p>
      </dsp:txBody>
      <dsp:txXfrm>
        <a:off x="0" y="1642024"/>
        <a:ext cx="7128792" cy="960480"/>
      </dsp:txXfrm>
    </dsp:sp>
    <dsp:sp modelId="{537B10BC-4042-4CE4-86EF-DAB67EABBDC5}">
      <dsp:nvSpPr>
        <dsp:cNvPr id="0" name=""/>
        <dsp:cNvSpPr/>
      </dsp:nvSpPr>
      <dsp:spPr>
        <a:xfrm>
          <a:off x="0" y="2602504"/>
          <a:ext cx="7128792" cy="1357200"/>
        </a:xfrm>
        <a:prstGeom prst="roundRect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3300" kern="1200" dirty="0" smtClean="0"/>
            <a:t>Reference Manager</a:t>
          </a:r>
          <a:endParaRPr lang="en-IE" sz="3300" kern="1200" dirty="0"/>
        </a:p>
      </dsp:txBody>
      <dsp:txXfrm>
        <a:off x="0" y="2602504"/>
        <a:ext cx="7128792" cy="1357200"/>
      </dsp:txXfrm>
    </dsp:sp>
    <dsp:sp modelId="{71A93D9A-751D-436C-BE92-B7CA39E34479}">
      <dsp:nvSpPr>
        <dsp:cNvPr id="0" name=""/>
        <dsp:cNvSpPr/>
      </dsp:nvSpPr>
      <dsp:spPr>
        <a:xfrm>
          <a:off x="785557" y="3959704"/>
          <a:ext cx="5557677" cy="435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6339" tIns="41910" rIns="234696" bIns="419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IE" sz="2600" kern="1200" dirty="0"/>
        </a:p>
      </dsp:txBody>
      <dsp:txXfrm>
        <a:off x="785557" y="3959704"/>
        <a:ext cx="5557677" cy="43599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8D4203-3641-49AE-BA3B-D4555942D0F7}">
      <dsp:nvSpPr>
        <dsp:cNvPr id="0" name=""/>
        <dsp:cNvSpPr/>
      </dsp:nvSpPr>
      <dsp:spPr>
        <a:xfrm>
          <a:off x="1115587" y="0"/>
          <a:ext cx="5949280" cy="5949280"/>
        </a:xfrm>
        <a:prstGeom prst="triangle">
          <a:avLst/>
        </a:prstGeom>
        <a:solidFill>
          <a:schemeClr val="accent1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440721-8EDC-403C-B81E-D279CB1AC89D}">
      <dsp:nvSpPr>
        <dsp:cNvPr id="0" name=""/>
        <dsp:cNvSpPr/>
      </dsp:nvSpPr>
      <dsp:spPr>
        <a:xfrm>
          <a:off x="4125803" y="598123"/>
          <a:ext cx="3867032" cy="1408306"/>
        </a:xfrm>
        <a:prstGeom prst="roundRect">
          <a:avLst/>
        </a:prstGeom>
        <a:solidFill>
          <a:schemeClr val="accent1">
            <a:lumMod val="5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3700" kern="1200" dirty="0" smtClean="0"/>
            <a:t>Cross Platform Compatible</a:t>
          </a:r>
          <a:endParaRPr lang="en-IE" sz="3700" kern="1200" dirty="0"/>
        </a:p>
      </dsp:txBody>
      <dsp:txXfrm>
        <a:off x="4125803" y="598123"/>
        <a:ext cx="3867032" cy="1408306"/>
      </dsp:txXfrm>
    </dsp:sp>
    <dsp:sp modelId="{BC98786E-7DB9-4177-8122-E56C5FE0EE80}">
      <dsp:nvSpPr>
        <dsp:cNvPr id="0" name=""/>
        <dsp:cNvSpPr/>
      </dsp:nvSpPr>
      <dsp:spPr>
        <a:xfrm>
          <a:off x="4125803" y="2182467"/>
          <a:ext cx="3867032" cy="1408306"/>
        </a:xfrm>
        <a:prstGeom prst="roundRect">
          <a:avLst/>
        </a:prstGeom>
        <a:solidFill>
          <a:schemeClr val="accent6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3700" kern="1200" dirty="0" smtClean="0"/>
            <a:t>Integrates Word &amp; Open Office</a:t>
          </a:r>
          <a:endParaRPr lang="en-IE" sz="3700" kern="1200" dirty="0"/>
        </a:p>
      </dsp:txBody>
      <dsp:txXfrm>
        <a:off x="4125803" y="2182467"/>
        <a:ext cx="3867032" cy="1408306"/>
      </dsp:txXfrm>
    </dsp:sp>
    <dsp:sp modelId="{A9B3F0AA-7E0A-48E5-AE7B-266EEDA656BC}">
      <dsp:nvSpPr>
        <dsp:cNvPr id="0" name=""/>
        <dsp:cNvSpPr/>
      </dsp:nvSpPr>
      <dsp:spPr>
        <a:xfrm>
          <a:off x="4125803" y="3766812"/>
          <a:ext cx="3867032" cy="1408306"/>
        </a:xfrm>
        <a:prstGeom prst="roundRect">
          <a:avLst/>
        </a:prstGeom>
        <a:solidFill>
          <a:schemeClr val="accent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3700" kern="1200" dirty="0" smtClean="0"/>
            <a:t>In built PDF Viewer</a:t>
          </a:r>
          <a:endParaRPr lang="en-IE" sz="3700" kern="1200" dirty="0"/>
        </a:p>
      </dsp:txBody>
      <dsp:txXfrm>
        <a:off x="4125803" y="3766812"/>
        <a:ext cx="3867032" cy="14083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ECDAE-028F-47AE-AF09-B20BD47C33AB}" type="datetimeFigureOut">
              <a:rPr lang="en-IE" smtClean="0"/>
              <a:pPr/>
              <a:t>08/03/2012</a:t>
            </a:fld>
            <a:endParaRPr lang="en-IE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0CB5C-6147-4D02-A00B-39C2857A916C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Okay,</a:t>
            </a:r>
            <a:r>
              <a:rPr lang="en-IE" baseline="0" dirty="0" smtClean="0"/>
              <a:t> can I have a </a:t>
            </a:r>
            <a:r>
              <a:rPr lang="en-IE" baseline="0" smtClean="0"/>
              <a:t>quick show of </a:t>
            </a:r>
            <a:r>
              <a:rPr lang="en-IE" baseline="0" dirty="0" smtClean="0"/>
              <a:t>hands to see how many people are familiar with Mendeley.</a:t>
            </a:r>
          </a:p>
          <a:p>
            <a:endParaRPr lang="en-IE" baseline="0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2</a:t>
            </a:fld>
            <a:endParaRPr lang="en-I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Having</a:t>
            </a:r>
            <a:r>
              <a:rPr lang="en-IE" baseline="0" dirty="0" smtClean="0"/>
              <a:t> discovered Mendeley and its potential. </a:t>
            </a:r>
          </a:p>
          <a:p>
            <a:r>
              <a:rPr lang="en-IE" baseline="0" dirty="0" smtClean="0"/>
              <a:t>Myself and the Humanities librarian began a guerrilla marketing campaign. </a:t>
            </a:r>
          </a:p>
          <a:p>
            <a:r>
              <a:rPr lang="en-IE" baseline="0" dirty="0" smtClean="0"/>
              <a:t>Since the Library was supporting Endnote which it was paying a subscription.</a:t>
            </a:r>
          </a:p>
          <a:p>
            <a:r>
              <a:rPr lang="en-IE" baseline="0" dirty="0" smtClean="0"/>
              <a:t>We identified key individuals across campus who were early adopters of technology.</a:t>
            </a:r>
          </a:p>
          <a:p>
            <a:r>
              <a:rPr lang="en-IE" baseline="0" dirty="0" smtClean="0"/>
              <a:t>And some of the participants from the 23 Things @ UL programme.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11</a:t>
            </a:fld>
            <a:endParaRPr lang="en-IE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8B99A0-2D25-496A-A42D-4F2EA5B2B279}" type="slidenum">
              <a:rPr lang="en-GB"/>
              <a:pPr/>
              <a:t>12</a:t>
            </a:fld>
            <a:endParaRPr lang="en-GB" dirty="0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Overall feedback</a:t>
            </a:r>
            <a:r>
              <a:rPr lang="en-GB" baseline="0" dirty="0" smtClean="0"/>
              <a:t> was positive, and most people were delighted to have discovered this new resource.</a:t>
            </a:r>
            <a:endParaRPr lang="en-GB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People liked the idea that it was compatible</a:t>
            </a:r>
            <a:r>
              <a:rPr lang="en-IE" baseline="0" dirty="0" smtClean="0"/>
              <a:t> with most operating systems. Windows &amp; Linux. </a:t>
            </a:r>
          </a:p>
          <a:p>
            <a:r>
              <a:rPr lang="en-IE" baseline="0" dirty="0" smtClean="0"/>
              <a:t>Integrates both Open Office &amp; MS Word. </a:t>
            </a:r>
          </a:p>
          <a:p>
            <a:r>
              <a:rPr lang="en-IE" baseline="0" dirty="0" smtClean="0"/>
              <a:t>In built pdf viewer was also very  handy. 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13</a:t>
            </a:fld>
            <a:endParaRPr lang="en-IE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Another aspect people liked</a:t>
            </a:r>
            <a:r>
              <a:rPr lang="en-IE" baseline="0" dirty="0" smtClean="0"/>
              <a:t> was security, </a:t>
            </a:r>
          </a:p>
          <a:p>
            <a:r>
              <a:rPr lang="en-IE" baseline="0" dirty="0" smtClean="0"/>
              <a:t>Access was not dependent on  UL computer network which had a tendency to crash.</a:t>
            </a:r>
          </a:p>
          <a:p>
            <a:r>
              <a:rPr lang="en-IE" baseline="0" dirty="0" smtClean="0"/>
              <a:t>References in the Web version  could be synchronised with the Desktop.</a:t>
            </a:r>
          </a:p>
          <a:p>
            <a:r>
              <a:rPr lang="en-IE" baseline="0" dirty="0" smtClean="0"/>
              <a:t>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14</a:t>
            </a:fld>
            <a:endParaRPr lang="en-IE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Another advantage</a:t>
            </a:r>
            <a:r>
              <a:rPr lang="en-IE" baseline="0" dirty="0" smtClean="0"/>
              <a:t> is that Mendeley can store complete audio files, full pdf documents. </a:t>
            </a:r>
          </a:p>
          <a:p>
            <a:r>
              <a:rPr lang="en-IE" baseline="0" dirty="0" smtClean="0"/>
              <a:t>There is also the facility to make notes and tag documents.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15</a:t>
            </a:fld>
            <a:endParaRPr lang="en-IE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You are probably</a:t>
            </a:r>
            <a:r>
              <a:rPr lang="en-IE" baseline="0" dirty="0" smtClean="0"/>
              <a:t> wondering how I have used it. </a:t>
            </a:r>
          </a:p>
          <a:p>
            <a:r>
              <a:rPr lang="en-IE" baseline="0" dirty="0" smtClean="0"/>
              <a:t>I promoted its potential at the KBS faculty board as an alternative to Endnote.</a:t>
            </a:r>
          </a:p>
          <a:p>
            <a:r>
              <a:rPr lang="en-IE" baseline="0" dirty="0" smtClean="0"/>
              <a:t> I used the Reference Manager for  collection Development purposes</a:t>
            </a:r>
          </a:p>
          <a:p>
            <a:r>
              <a:rPr lang="en-IE" baseline="0" dirty="0" smtClean="0"/>
              <a:t>I wanted to develop further our collection on Economic Thought, Theory &amp; History. </a:t>
            </a:r>
          </a:p>
          <a:p>
            <a:r>
              <a:rPr lang="en-IE" baseline="0" dirty="0" smtClean="0"/>
              <a:t>So I searched WorldCat/FirstSearch and was unable to export the records to Endnote but could with Mendeley. </a:t>
            </a:r>
          </a:p>
          <a:p>
            <a:r>
              <a:rPr lang="en-IE" baseline="0" dirty="0" smtClean="0"/>
              <a:t>I was also able to synchronise contents of my Endnote library with Mendeley.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16</a:t>
            </a:fld>
            <a:endParaRPr lang="en-IE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b="1" dirty="0" smtClean="0"/>
              <a:t>You</a:t>
            </a:r>
            <a:r>
              <a:rPr lang="en-IE" b="1" baseline="0" dirty="0" smtClean="0"/>
              <a:t> could say there are a few issues :</a:t>
            </a:r>
          </a:p>
          <a:p>
            <a:r>
              <a:rPr lang="en-IE" baseline="0" dirty="0" smtClean="0"/>
              <a:t>Depending on which web browser you are using, have to  save web importer to favourites or bookmarks before importing references to my library.</a:t>
            </a:r>
          </a:p>
          <a:p>
            <a:r>
              <a:rPr lang="en-IE" baseline="0" dirty="0" smtClean="0"/>
              <a:t>Install citation MS Plug-in before you can export references from Mendeley desktop to Microsoft Word  doc.</a:t>
            </a:r>
          </a:p>
          <a:p>
            <a:r>
              <a:rPr lang="en-IE" baseline="0" dirty="0" smtClean="0"/>
              <a:t>Does not cater for some of the more obscure reference styles. </a:t>
            </a:r>
          </a:p>
          <a:p>
            <a:r>
              <a:rPr lang="en-IE" baseline="0" dirty="0" smtClean="0"/>
              <a:t>Manually edit DOI references from Bibliography </a:t>
            </a:r>
          </a:p>
          <a:p>
            <a:r>
              <a:rPr lang="en-IE" baseline="0" dirty="0" smtClean="0"/>
              <a:t>Not compatible with online office applications </a:t>
            </a:r>
            <a:r>
              <a:rPr lang="en-IE" baseline="0" dirty="0" err="1" smtClean="0"/>
              <a:t>Zohowriter</a:t>
            </a:r>
            <a:r>
              <a:rPr lang="en-IE" baseline="0" dirty="0" smtClean="0"/>
              <a:t>, Google docs.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17</a:t>
            </a:fld>
            <a:endParaRPr lang="en-IE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So how</a:t>
            </a:r>
            <a:r>
              <a:rPr lang="en-IE" baseline="0" dirty="0" smtClean="0"/>
              <a:t> does it compare with other reference software on the market. </a:t>
            </a:r>
          </a:p>
          <a:p>
            <a:r>
              <a:rPr lang="en-IE" baseline="0" dirty="0" smtClean="0"/>
              <a:t>Well its  basic package is free, and there is  additional cost for its premium package.</a:t>
            </a:r>
          </a:p>
          <a:p>
            <a:r>
              <a:rPr lang="en-IE" baseline="0" dirty="0" smtClean="0"/>
              <a:t>It’s also available as an app.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18</a:t>
            </a:fld>
            <a:endParaRPr lang="en-IE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Just since the Summer 2011</a:t>
            </a:r>
            <a:r>
              <a:rPr lang="en-IE" baseline="0" dirty="0" smtClean="0"/>
              <a:t> Mendeley have started to run webinars for Librarians to promote it across campus. </a:t>
            </a:r>
          </a:p>
          <a:p>
            <a:r>
              <a:rPr lang="en-IE" baseline="0" dirty="0" smtClean="0"/>
              <a:t>If anyone is interested past ones are available on YouTube.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19</a:t>
            </a:fld>
            <a:endParaRPr lang="en-IE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 Only recently I received an email from Mendeley who </a:t>
            </a:r>
            <a:r>
              <a:rPr lang="en-IE" baseline="0" dirty="0" smtClean="0"/>
              <a:t> have just launched an Institutional Edition in partnership with SWETS.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20</a:t>
            </a:fld>
            <a:endParaRPr lang="en-I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So</a:t>
            </a:r>
            <a:r>
              <a:rPr lang="en-IE" baseline="0" dirty="0" smtClean="0"/>
              <a:t> What is it ?</a:t>
            </a:r>
          </a:p>
          <a:p>
            <a:r>
              <a:rPr lang="en-IE" baseline="0" dirty="0" smtClean="0"/>
              <a:t>Essentially  it’s an open Source cloud based application </a:t>
            </a:r>
          </a:p>
          <a:p>
            <a:r>
              <a:rPr lang="en-IE" baseline="0" dirty="0" smtClean="0"/>
              <a:t>Developed by Academic Researchers for Researchers.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3</a:t>
            </a:fld>
            <a:endParaRPr lang="en-IE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So in this presentation</a:t>
            </a:r>
            <a:r>
              <a:rPr lang="en-IE" baseline="0" dirty="0" smtClean="0"/>
              <a:t> I have just tried to give you a snapshot of my experiences of Mendeley and its potential uses.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21</a:t>
            </a:fld>
            <a:endParaRPr lang="en-I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2799BD-CFD9-4FEF-AA4E-1FA88174E369}" type="slidenum">
              <a:rPr lang="en-GB"/>
              <a:pPr/>
              <a:t>4</a:t>
            </a:fld>
            <a:endParaRPr lang="en-GB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 </a:t>
            </a:r>
            <a:r>
              <a:rPr lang="en-IE" dirty="0" smtClean="0"/>
              <a:t>It’s available</a:t>
            </a:r>
            <a:r>
              <a:rPr lang="en-IE" baseline="0" dirty="0" smtClean="0"/>
              <a:t> in two version web and desktop. </a:t>
            </a:r>
          </a:p>
          <a:p>
            <a:endParaRPr lang="en-IE" baseline="0" dirty="0" smtClean="0"/>
          </a:p>
          <a:p>
            <a:r>
              <a:rPr lang="en-IE" baseline="0" dirty="0" smtClean="0"/>
              <a:t>Desktop is intended for doing the real work. </a:t>
            </a:r>
            <a:endParaRPr lang="en-IE" dirty="0"/>
          </a:p>
          <a:p>
            <a:endParaRPr lang="en-IE" dirty="0"/>
          </a:p>
          <a:p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This is an example of the Web version </a:t>
            </a:r>
          </a:p>
          <a:p>
            <a:r>
              <a:rPr lang="en-IE" dirty="0" smtClean="0"/>
              <a:t>Just</a:t>
            </a:r>
            <a:r>
              <a:rPr lang="en-IE" baseline="0" dirty="0" smtClean="0"/>
              <a:t> register for Username and password and start using it immediately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5</a:t>
            </a:fld>
            <a:endParaRPr lang="en-I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This is my desktop,</a:t>
            </a:r>
            <a:r>
              <a:rPr lang="en-IE" baseline="0" dirty="0" smtClean="0"/>
              <a:t> as you can see its not as glamorous as the web version.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6</a:t>
            </a:fld>
            <a:endParaRPr lang="en-I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baseline="0" dirty="0" smtClean="0"/>
              <a:t>There are four aspects to Mendeley</a:t>
            </a:r>
          </a:p>
          <a:p>
            <a:r>
              <a:rPr lang="en-IE" baseline="0" dirty="0" smtClean="0"/>
              <a:t>It was initially used by Science &amp; Engineering Community as a networking tool </a:t>
            </a:r>
          </a:p>
          <a:p>
            <a:r>
              <a:rPr lang="en-IE" baseline="0" dirty="0" smtClean="0"/>
              <a:t>Individuals can set  up a global research group which has the option to be made private or public.</a:t>
            </a:r>
          </a:p>
          <a:p>
            <a:r>
              <a:rPr lang="en-IE" baseline="0" dirty="0" smtClean="0"/>
              <a:t>PhD students tend to use it as a platform to  promote their CVs and individual research</a:t>
            </a:r>
          </a:p>
          <a:p>
            <a:r>
              <a:rPr lang="en-IE" baseline="0" dirty="0" smtClean="0"/>
              <a:t>It’s also a reference manager. </a:t>
            </a:r>
          </a:p>
          <a:p>
            <a:r>
              <a:rPr lang="en-IE" baseline="0" dirty="0" smtClean="0"/>
              <a:t>Can also search it for research papers.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7</a:t>
            </a:fld>
            <a:endParaRPr lang="en-IE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 So in essence People mainly</a:t>
            </a:r>
            <a:r>
              <a:rPr lang="en-IE" baseline="0" dirty="0" smtClean="0"/>
              <a:t> use it as both as a research network and Reference Manager.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8</a:t>
            </a:fld>
            <a:endParaRPr lang="en-IE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3193EB-6073-4DA9-AEE2-1E101DCEF373}" type="slidenum">
              <a:rPr lang="en-GB"/>
              <a:pPr/>
              <a:t>9</a:t>
            </a:fld>
            <a:endParaRPr lang="en-GB" dirty="0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 You</a:t>
            </a:r>
            <a:r>
              <a:rPr lang="en-GB" baseline="0" dirty="0" smtClean="0"/>
              <a:t> are probably wondering  h</a:t>
            </a:r>
            <a:r>
              <a:rPr lang="en-GB" dirty="0" smtClean="0"/>
              <a:t>ow</a:t>
            </a:r>
            <a:r>
              <a:rPr lang="en-GB" baseline="0" dirty="0" smtClean="0"/>
              <a:t> did I first hear about it ? </a:t>
            </a:r>
          </a:p>
          <a:p>
            <a:r>
              <a:rPr lang="en-GB" baseline="0" dirty="0" smtClean="0"/>
              <a:t> By accident really about two years ago from a PhD student.</a:t>
            </a:r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I received</a:t>
            </a:r>
            <a:r>
              <a:rPr lang="en-IE" baseline="0" dirty="0" smtClean="0"/>
              <a:t> the following email query from a PhD Economics student. </a:t>
            </a:r>
          </a:p>
          <a:p>
            <a:r>
              <a:rPr lang="en-IE" baseline="0" dirty="0" smtClean="0"/>
              <a:t>I had no idea what they were talking about. </a:t>
            </a:r>
          </a:p>
          <a:p>
            <a:r>
              <a:rPr lang="en-IE" baseline="0" dirty="0" smtClean="0"/>
              <a:t>I contacted the student to find out more and the Electronic Services Librarian for elucidation.</a:t>
            </a:r>
          </a:p>
          <a:p>
            <a:r>
              <a:rPr lang="en-IE" baseline="0" dirty="0" smtClean="0"/>
              <a:t>Eventually we figured out what the student was trying to do but it was not possible.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0CB5C-6147-4D02-A00B-39C2857A916C}" type="slidenum">
              <a:rPr lang="en-IE" smtClean="0"/>
              <a:pPr/>
              <a:t>10</a:t>
            </a:fld>
            <a:endParaRPr lang="en-I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GL Logo_Bl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6675" y="6064250"/>
            <a:ext cx="272732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untitle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179388" y="6191250"/>
            <a:ext cx="1223962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6675" y="0"/>
            <a:ext cx="2727325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196975"/>
            <a:ext cx="5400675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650" y="3068638"/>
            <a:ext cx="446405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0" y="6062663"/>
            <a:ext cx="9144000" cy="7953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0C8BBDD-0671-4BB0-8222-A42D0FA5DDD4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5957888"/>
            <a:ext cx="9144000" cy="9001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GB" dirty="0"/>
          </a:p>
        </p:txBody>
      </p:sp>
      <p:pic>
        <p:nvPicPr>
          <p:cNvPr id="2" name="Picture 7" descr="GL Logo_Blac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56313" y="5959475"/>
            <a:ext cx="3087687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8" descr="untitled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273050" y="6021388"/>
            <a:ext cx="1439863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2" r:id="rId12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peter.reilly@ul.ie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ul.ie/~library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1628800"/>
            <a:ext cx="6048672" cy="1584176"/>
          </a:xfrm>
        </p:spPr>
        <p:txBody>
          <a:bodyPr/>
          <a:lstStyle/>
          <a:p>
            <a:pPr eaLnBrk="1" hangingPunct="1"/>
            <a:r>
              <a:rPr lang="en-US" dirty="0" smtClean="0"/>
              <a:t>Mendeley – Warts  &amp; All 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576" y="3501008"/>
            <a:ext cx="4464124" cy="1944216"/>
          </a:xfrm>
        </p:spPr>
        <p:txBody>
          <a:bodyPr/>
          <a:lstStyle/>
          <a:p>
            <a:pPr eaLnBrk="1" hangingPunct="1"/>
            <a:r>
              <a:rPr lang="en-US" dirty="0" smtClean="0"/>
              <a:t>Peter Reilly </a:t>
            </a:r>
          </a:p>
          <a:p>
            <a:pPr eaLnBrk="1" hangingPunct="1"/>
            <a:r>
              <a:rPr lang="en-US" dirty="0" smtClean="0"/>
              <a:t>Glucksman Library</a:t>
            </a:r>
          </a:p>
          <a:p>
            <a:pPr eaLnBrk="1" hangingPunct="1"/>
            <a:r>
              <a:rPr lang="en-US" dirty="0" smtClean="0"/>
              <a:t>University of Limerick 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552" y="1628800"/>
            <a:ext cx="792088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Proxy Configuration to Sync Mendeley with 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Library Online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flatable ear.JPG"/>
          <p:cNvPicPr>
            <a:picLocks noGrp="1" noChangeAspect="1"/>
          </p:cNvPicPr>
          <p:nvPr>
            <p:ph/>
          </p:nvPr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4572000" cy="6858000"/>
          </a:xfrm>
        </p:spPr>
      </p:pic>
      <p:sp>
        <p:nvSpPr>
          <p:cNvPr id="5" name="Rectangle 4"/>
          <p:cNvSpPr/>
          <p:nvPr/>
        </p:nvSpPr>
        <p:spPr>
          <a:xfrm>
            <a:off x="0" y="2348880"/>
            <a:ext cx="4499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Covert</a:t>
            </a:r>
          </a:p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Campaign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3288534">
            <a:off x="5503157" y="2423804"/>
            <a:ext cx="4427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900" dirty="0" smtClean="0">
                <a:solidFill>
                  <a:srgbClr val="FFCC99"/>
                </a:solidFill>
              </a:rPr>
              <a:t>http://www.flickr.com/photos/hansvanrijnberk/2598234846/sizes/l/in/photostream</a:t>
            </a:r>
            <a:r>
              <a:rPr lang="en-IE" dirty="0" smtClean="0">
                <a:solidFill>
                  <a:srgbClr val="FFCC99"/>
                </a:solidFill>
              </a:rPr>
              <a:t>/</a:t>
            </a:r>
            <a:endParaRPr lang="en-IE" dirty="0">
              <a:solidFill>
                <a:srgbClr val="FFCC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2451784799_dcbb8d5bb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0163"/>
            <a:ext cx="9144000" cy="6888163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116013" y="6092825"/>
            <a:ext cx="6026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http://www.flickr.com/photos/elvire-r/2451784799/sizes/m/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0" y="0"/>
          <a:ext cx="9144000" cy="5949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 rot="17818379">
            <a:off x="176242" y="2254187"/>
            <a:ext cx="45408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Feedback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llow padlo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084168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84168" y="2564904"/>
            <a:ext cx="30598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Secure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6453336"/>
            <a:ext cx="52565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 smtClean="0"/>
              <a:t>http://www.flickr.com/photos/revstan/4850193874/sizes/l/in/photostream</a:t>
            </a:r>
            <a:r>
              <a:rPr lang="en-IE" sz="900" dirty="0" smtClean="0"/>
              <a:t>/</a:t>
            </a:r>
            <a:endParaRPr lang="en-IE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dobe pdf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636912"/>
            <a:ext cx="2952328" cy="2952328"/>
          </a:xfrm>
          <a:prstGeom prst="rect">
            <a:avLst/>
          </a:prstGeom>
        </p:spPr>
      </p:pic>
      <p:pic>
        <p:nvPicPr>
          <p:cNvPr id="10" name="Picture 9" descr="Sign generator ta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3429000"/>
            <a:ext cx="2028825" cy="2028825"/>
          </a:xfrm>
          <a:prstGeom prst="rect">
            <a:avLst/>
          </a:prstGeom>
        </p:spPr>
      </p:pic>
      <p:pic>
        <p:nvPicPr>
          <p:cNvPr id="12" name="Picture 11" descr="edited audio file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242088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67544" y="5805264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E" sz="1060" dirty="0" smtClean="0"/>
              <a:t>http://www.flickr.com/photos/aleutia/6436110129</a:t>
            </a:r>
            <a:r>
              <a:rPr lang="en-IE" dirty="0" smtClean="0"/>
              <a:t>/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pic>
        <p:nvPicPr>
          <p:cNvPr id="6" name="Picture 5" descr="6686826117_2f7c1d2971_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webimporter paintshop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24665">
            <a:off x="6859719" y="1174164"/>
            <a:ext cx="1293019" cy="1438484"/>
          </a:xfrm>
          <a:prstGeom prst="rect">
            <a:avLst/>
          </a:prstGeom>
        </p:spPr>
      </p:pic>
      <p:pic>
        <p:nvPicPr>
          <p:cNvPr id="9" name="Picture 8" descr="MSplugin paintshop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83115">
            <a:off x="6673112" y="4069340"/>
            <a:ext cx="1152128" cy="14733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99592" y="1916832"/>
            <a:ext cx="25922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b="1" dirty="0" smtClean="0"/>
              <a:t>DIY Citation Styles </a:t>
            </a:r>
            <a:endParaRPr lang="en-IE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309320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2">
                    <a:lumMod val="75000"/>
                  </a:schemeClr>
                </a:solidFill>
              </a:rPr>
              <a:t>http://www.flickr.com/photos/psyberartist/6686826117/sizes/l/in/photostream</a:t>
            </a:r>
            <a:r>
              <a:rPr lang="en-IE" dirty="0" smtClean="0"/>
              <a:t>/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pic>
        <p:nvPicPr>
          <p:cNvPr id="3" name="Picture 2" descr="Mendeley comparison two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pic>
        <p:nvPicPr>
          <p:cNvPr id="5" name="Picture 4" descr="mendeleywebinarpaintshop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4408860080_5c0434cc0f_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469058"/>
            <a:ext cx="9144000" cy="1919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2750"/>
            <a:ext cx="9144000" cy="694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27584" y="548680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800" b="1" dirty="0" smtClean="0">
                <a:solidFill>
                  <a:srgbClr val="FF0000"/>
                </a:solidFill>
              </a:rPr>
              <a:t>Institutional Edition </a:t>
            </a:r>
            <a:endParaRPr lang="en-IE" sz="48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1560" y="4077072"/>
            <a:ext cx="3096344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SWETS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99592" y="836712"/>
            <a:ext cx="597666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Peter Reilly </a:t>
            </a:r>
            <a:endParaRPr lang="en-IE" sz="2800" dirty="0" smtClean="0">
              <a:solidFill>
                <a:srgbClr val="000000"/>
              </a:solidFill>
              <a:latin typeface="Arial" pitchFamily="34" charset="0"/>
            </a:endParaRPr>
          </a:p>
          <a:p>
            <a:pPr lvl="0" eaLnBrk="0" hangingPunct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Librarian, Kemmy Business School</a:t>
            </a:r>
            <a:endParaRPr lang="en-IE" sz="2800" dirty="0" smtClean="0">
              <a:solidFill>
                <a:srgbClr val="000000"/>
              </a:solidFill>
              <a:latin typeface="Arial" pitchFamily="34" charset="0"/>
            </a:endParaRPr>
          </a:p>
          <a:p>
            <a:pPr lvl="0" eaLnBrk="0" hangingPunct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Room GL0-032,</a:t>
            </a:r>
            <a:endParaRPr lang="en-IE" sz="2800" dirty="0" smtClean="0">
              <a:solidFill>
                <a:srgbClr val="000000"/>
              </a:solidFill>
              <a:latin typeface="Arial" pitchFamily="34" charset="0"/>
            </a:endParaRPr>
          </a:p>
          <a:p>
            <a:pPr lvl="0" eaLnBrk="0" hangingPunct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Glucksman Library</a:t>
            </a:r>
            <a:endParaRPr lang="en-IE" sz="2800" dirty="0" smtClean="0">
              <a:solidFill>
                <a:srgbClr val="000000"/>
              </a:solidFill>
              <a:latin typeface="Arial" pitchFamily="34" charset="0"/>
            </a:endParaRPr>
          </a:p>
          <a:p>
            <a:pPr lvl="0" eaLnBrk="0" hangingPunct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University of Limerick</a:t>
            </a:r>
            <a:endParaRPr lang="en-IE" sz="2800" dirty="0" smtClean="0">
              <a:solidFill>
                <a:srgbClr val="000000"/>
              </a:solidFill>
              <a:latin typeface="Arial" pitchFamily="34" charset="0"/>
            </a:endParaRPr>
          </a:p>
          <a:p>
            <a:pPr lvl="0" eaLnBrk="0" hangingPunct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Limerick</a:t>
            </a:r>
            <a:endParaRPr lang="en-IE" sz="2800" dirty="0" smtClean="0">
              <a:solidFill>
                <a:srgbClr val="000000"/>
              </a:solidFill>
              <a:latin typeface="Arial" pitchFamily="34" charset="0"/>
            </a:endParaRPr>
          </a:p>
          <a:p>
            <a:pPr lvl="0" eaLnBrk="0" hangingPunct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Ireland.</a:t>
            </a:r>
            <a:endParaRPr lang="en-IE" sz="2800" dirty="0" smtClean="0">
              <a:solidFill>
                <a:srgbClr val="000000"/>
              </a:solidFill>
              <a:latin typeface="Arial" pitchFamily="34" charset="0"/>
            </a:endParaRPr>
          </a:p>
          <a:p>
            <a:pPr lvl="0" eaLnBrk="0" hangingPunct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Phone: 061- 234380</a:t>
            </a:r>
            <a:endParaRPr lang="en-IE" sz="2800" dirty="0" smtClean="0">
              <a:solidFill>
                <a:srgbClr val="000000"/>
              </a:solidFill>
              <a:latin typeface="Arial" pitchFamily="34" charset="0"/>
            </a:endParaRPr>
          </a:p>
          <a:p>
            <a:pPr lvl="0" eaLnBrk="0" hangingPunct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Email: </a:t>
            </a:r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peter.reilly@ul.ie</a:t>
            </a:r>
            <a:endParaRPr lang="en-IE" sz="2800" dirty="0" smtClean="0">
              <a:solidFill>
                <a:srgbClr val="339966"/>
              </a:solidFill>
              <a:latin typeface="Arial" pitchFamily="34" charset="0"/>
              <a:ea typeface="Times New Roman" pitchFamily="18" charset="0"/>
            </a:endParaRPr>
          </a:p>
          <a:p>
            <a:pPr lvl="0" eaLnBrk="0" hangingPunct="0"/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</a:rPr>
              <a:t>Web: </a:t>
            </a:r>
            <a:r>
              <a:rPr lang="en-IE" sz="2800" dirty="0" smtClean="0">
                <a:solidFill>
                  <a:srgbClr val="3399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  <a:hlinkClick r:id="rId4" tooltip="http://www.ul.ie/~library"/>
              </a:rPr>
              <a:t>www.ul.ie/~library</a:t>
            </a:r>
            <a:r>
              <a:rPr lang="en-IE" sz="28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pic>
        <p:nvPicPr>
          <p:cNvPr id="3" name="Picture 2" descr="Cloud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068879" y="2708920"/>
            <a:ext cx="50062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Open  Source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98356" y="4149080"/>
            <a:ext cx="41472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Application 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6525344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http://www.flickr.com/photos/klearchos/4633344116/sizes/l/in/photostream</a:t>
            </a:r>
            <a:r>
              <a:rPr lang="en-IE" dirty="0" smtClean="0"/>
              <a:t>/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4378320836_17cc7bd795_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5913"/>
            <a:ext cx="9144000" cy="7173913"/>
          </a:xfrm>
          <a:prstGeom prst="rect">
            <a:avLst/>
          </a:prstGeom>
          <a:noFill/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051050" y="2996952"/>
            <a:ext cx="1225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IE" sz="2800" dirty="0" smtClean="0">
                <a:solidFill>
                  <a:schemeClr val="bg1"/>
                </a:solidFill>
              </a:rPr>
              <a:t>Web</a:t>
            </a:r>
            <a:endParaRPr lang="en-IE" sz="2800" dirty="0">
              <a:solidFill>
                <a:schemeClr val="bg1"/>
              </a:solidFill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443663" y="2996952"/>
            <a:ext cx="1676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Desktop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187450" y="6308725"/>
            <a:ext cx="6381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http://www.flickr.com/photos/jim_gordon/4378320836/sizes/z/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987824" y="423863"/>
            <a:ext cx="33224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IE" sz="3600" b="1" dirty="0" smtClean="0"/>
              <a:t>Two Versions</a:t>
            </a:r>
            <a:endParaRPr lang="en-GB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8601" y="0"/>
            <a:ext cx="92626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899592" y="980728"/>
          <a:ext cx="712879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3567328982_2a6da9cf6d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5292080" cy="6858000"/>
          </a:xfrm>
          <a:noFill/>
          <a:ln/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250825" y="6237288"/>
            <a:ext cx="4365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dirty="0"/>
              <a:t>http://</a:t>
            </a:r>
            <a:r>
              <a:rPr lang="en-GB" sz="1200" dirty="0"/>
              <a:t>www.flickr.com/photos/spereira/3567328982/sizes/m</a:t>
            </a:r>
            <a:r>
              <a:rPr lang="en-GB" dirty="0"/>
              <a:t>/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64088" y="1916832"/>
            <a:ext cx="3779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 smtClean="0"/>
              <a:t>MARCH 2010 </a:t>
            </a:r>
            <a:endParaRPr lang="en-IE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ucksmantemplate">
  <a:themeElements>
    <a:clrScheme name="Presentation2 (2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2 (2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2 (2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2 (2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2 (2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2 (2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2 (2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2 (2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2 (2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2 (2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2 (2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2 (2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2 (2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2 (2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Glucksmantemplate</Template>
  <TotalTime>1187</TotalTime>
  <Words>849</Words>
  <Application>Microsoft Office PowerPoint</Application>
  <PresentationFormat>On-screen Show (4:3)</PresentationFormat>
  <Paragraphs>123</Paragraphs>
  <Slides>21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Glucksmantemplate</vt:lpstr>
      <vt:lpstr>Mendeley – Warts  &amp; All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University of Limerick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it’s important to Develop a Research Question </dc:title>
  <dc:creator>Peter.Reilly</dc:creator>
  <cp:lastModifiedBy>Peter.Reilly</cp:lastModifiedBy>
  <cp:revision>111</cp:revision>
  <dcterms:created xsi:type="dcterms:W3CDTF">2012-02-17T19:17:03Z</dcterms:created>
  <dcterms:modified xsi:type="dcterms:W3CDTF">2012-03-08T15:15:59Z</dcterms:modified>
</cp:coreProperties>
</file>