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1" r:id="rId6"/>
    <p:sldId id="262" r:id="rId7"/>
    <p:sldId id="284" r:id="rId8"/>
    <p:sldId id="263" r:id="rId9"/>
    <p:sldId id="265" r:id="rId10"/>
    <p:sldId id="266" r:id="rId11"/>
    <p:sldId id="267" r:id="rId12"/>
    <p:sldId id="268" r:id="rId13"/>
    <p:sldId id="271" r:id="rId14"/>
    <p:sldId id="269" r:id="rId15"/>
    <p:sldId id="287" r:id="rId16"/>
    <p:sldId id="272" r:id="rId17"/>
    <p:sldId id="270" r:id="rId18"/>
    <p:sldId id="264" r:id="rId19"/>
    <p:sldId id="274" r:id="rId20"/>
    <p:sldId id="275" r:id="rId21"/>
    <p:sldId id="282" r:id="rId22"/>
    <p:sldId id="279" r:id="rId23"/>
    <p:sldId id="276" r:id="rId24"/>
    <p:sldId id="286" r:id="rId25"/>
    <p:sldId id="278" r:id="rId26"/>
    <p:sldId id="277" r:id="rId27"/>
    <p:sldId id="273" r:id="rId28"/>
    <p:sldId id="288" r:id="rId29"/>
    <p:sldId id="285" r:id="rId30"/>
    <p:sldId id="283" r:id="rId31"/>
    <p:sldId id="280" r:id="rId32"/>
    <p:sldId id="28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dcu\Local%20Settings\Temp\acl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IE"/>
            </a:pPr>
            <a:r>
              <a:rPr lang="en-IE"/>
              <a:t>ACLS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9.4535726740452061E-2"/>
          <c:y val="0.11012555195306535"/>
          <c:w val="0.85418222197749749"/>
          <c:h val="0.61482884051259001"/>
        </c:manualLayout>
      </c:layout>
      <c:lineChart>
        <c:grouping val="standard"/>
        <c:ser>
          <c:idx val="0"/>
          <c:order val="0"/>
          <c:marker>
            <c:symbol val="none"/>
          </c:marker>
          <c:cat>
            <c:strRef>
              <c:f>Sheet2!$A$1:$A$22</c:f>
              <c:strCache>
                <c:ptCount val="22"/>
                <c:pt idx="0">
                  <c:v>August 2007</c:v>
                </c:pt>
                <c:pt idx="1">
                  <c:v>September 2007</c:v>
                </c:pt>
                <c:pt idx="2">
                  <c:v>October 2007</c:v>
                </c:pt>
                <c:pt idx="3">
                  <c:v>November 2007</c:v>
                </c:pt>
                <c:pt idx="4">
                  <c:v>December 2007</c:v>
                </c:pt>
                <c:pt idx="5">
                  <c:v>January 2008</c:v>
                </c:pt>
                <c:pt idx="6">
                  <c:v>February 2008</c:v>
                </c:pt>
                <c:pt idx="7">
                  <c:v>March 2008</c:v>
                </c:pt>
                <c:pt idx="8">
                  <c:v>April 2008</c:v>
                </c:pt>
                <c:pt idx="9">
                  <c:v>May 2008</c:v>
                </c:pt>
                <c:pt idx="10">
                  <c:v>June 2008</c:v>
                </c:pt>
                <c:pt idx="11">
                  <c:v>July 2008</c:v>
                </c:pt>
                <c:pt idx="12">
                  <c:v>August 2008</c:v>
                </c:pt>
                <c:pt idx="13">
                  <c:v>September 2008</c:v>
                </c:pt>
                <c:pt idx="14">
                  <c:v>October 2008</c:v>
                </c:pt>
                <c:pt idx="15">
                  <c:v>November 2008</c:v>
                </c:pt>
                <c:pt idx="16">
                  <c:v>December 2008</c:v>
                </c:pt>
                <c:pt idx="17">
                  <c:v>January 2009</c:v>
                </c:pt>
                <c:pt idx="18">
                  <c:v>February 2009</c:v>
                </c:pt>
                <c:pt idx="19">
                  <c:v>March 2009</c:v>
                </c:pt>
                <c:pt idx="20">
                  <c:v>April 2009</c:v>
                </c:pt>
                <c:pt idx="21">
                  <c:v>May 2009</c:v>
                </c:pt>
              </c:strCache>
            </c:strRef>
          </c:cat>
          <c:val>
            <c:numRef>
              <c:f>Sheet2!$B$1:$B$22</c:f>
              <c:numCache>
                <c:formatCode>0</c:formatCode>
                <c:ptCount val="22"/>
                <c:pt idx="0">
                  <c:v>10</c:v>
                </c:pt>
                <c:pt idx="1">
                  <c:v>9</c:v>
                </c:pt>
                <c:pt idx="2">
                  <c:v>34</c:v>
                </c:pt>
                <c:pt idx="3">
                  <c:v>121</c:v>
                </c:pt>
                <c:pt idx="4">
                  <c:v>18</c:v>
                </c:pt>
                <c:pt idx="5">
                  <c:v>47</c:v>
                </c:pt>
                <c:pt idx="6">
                  <c:v>202</c:v>
                </c:pt>
                <c:pt idx="7">
                  <c:v>677</c:v>
                </c:pt>
                <c:pt idx="8">
                  <c:v>848</c:v>
                </c:pt>
                <c:pt idx="9">
                  <c:v>733</c:v>
                </c:pt>
                <c:pt idx="10">
                  <c:v>109</c:v>
                </c:pt>
                <c:pt idx="11">
                  <c:v>459</c:v>
                </c:pt>
                <c:pt idx="12">
                  <c:v>176</c:v>
                </c:pt>
                <c:pt idx="13">
                  <c:v>82</c:v>
                </c:pt>
                <c:pt idx="14">
                  <c:v>818</c:v>
                </c:pt>
                <c:pt idx="15">
                  <c:v>1462</c:v>
                </c:pt>
                <c:pt idx="16">
                  <c:v>807</c:v>
                </c:pt>
                <c:pt idx="17">
                  <c:v>975</c:v>
                </c:pt>
                <c:pt idx="18">
                  <c:v>1116</c:v>
                </c:pt>
                <c:pt idx="19">
                  <c:v>1145</c:v>
                </c:pt>
                <c:pt idx="20">
                  <c:v>1072</c:v>
                </c:pt>
                <c:pt idx="21">
                  <c:v>1609</c:v>
                </c:pt>
              </c:numCache>
            </c:numRef>
          </c:val>
        </c:ser>
        <c:marker val="1"/>
        <c:axId val="64035456"/>
        <c:axId val="64234240"/>
      </c:lineChart>
      <c:catAx>
        <c:axId val="6403545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4234240"/>
        <c:crosses val="autoZero"/>
        <c:auto val="1"/>
        <c:lblAlgn val="ctr"/>
        <c:lblOffset val="100"/>
      </c:catAx>
      <c:valAx>
        <c:axId val="64234240"/>
        <c:scaling>
          <c:orientation val="minMax"/>
        </c:scaling>
        <c:axPos val="l"/>
        <c:majorGridlines/>
        <c:numFmt formatCode="0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4035456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80A256F-4598-4152-9E46-8584B80F70D6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006910A-E7BF-4929-9C7C-C47B310E44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180FE-4E16-46AB-A889-05D8644FEA8C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8651E-17A7-4340-B6CA-72264E42EDE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8B38-5229-43B8-9879-EBFA8C31240D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07188-9093-43F1-BBD5-43A90C29409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DE42-3FD8-4434-A270-1D67642DFA53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5327-ECBD-4D12-9621-4861DBFFCD7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97D86-2137-4424-BA41-FF6EDA63DED3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27D28-1B0B-428A-B48E-1D38A60B421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974C5-BF55-40D9-9037-F175756001C7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EB3FE-7B0E-47BD-B377-BEFDE511BBA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D886-83E8-4421-8C0A-68B0BAA5AD82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F70B-A1D6-4BD6-8B44-6B9C058853F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83EC9-72C4-4ED6-BCCF-A270EE792462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9924-A46C-42BC-A503-162F32F0891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0024C-4072-49B3-BB98-A770E8E6564C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5F273-D32B-49FD-AF44-E97FB2A1D3E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E9FBE-B848-443E-93A6-5BC9403F7350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EE9A1-41BA-4E0A-A4D4-593BD114BADA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4B27-6F4F-4B19-BDD8-3D0E6717B323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BDB9B-B8DB-444E-8907-EDE52CC331D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85B1B-9660-43E2-B4CC-C226B239C5B1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C2742-B9F5-4724-AF22-CA8664E6E13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9B996D-A74A-4A42-B68E-7199C650E33E}" type="datetimeFigureOut">
              <a:rPr lang="en-US"/>
              <a:pPr>
                <a:defRPr/>
              </a:pPr>
              <a:t>3/18/2011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6B0C8C-72CA-412A-A44D-A71F7DCAB38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357188" y="357188"/>
            <a:ext cx="8229600" cy="61436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E" sz="6000" dirty="0">
                <a:latin typeface="+mj-lt"/>
                <a:ea typeface="+mj-ea"/>
                <a:cs typeface="+mj-cs"/>
              </a:rPr>
              <a:t>E-Books</a:t>
            </a:r>
            <a:br>
              <a:rPr lang="en-IE" sz="6000" dirty="0">
                <a:latin typeface="+mj-lt"/>
                <a:ea typeface="+mj-ea"/>
                <a:cs typeface="+mj-cs"/>
              </a:rPr>
            </a:br>
            <a:r>
              <a:rPr lang="en-IE" sz="4400" dirty="0">
                <a:latin typeface="+mj-lt"/>
                <a:ea typeface="+mj-ea"/>
                <a:cs typeface="+mj-cs"/>
              </a:rPr>
              <a:t/>
            </a:r>
            <a:br>
              <a:rPr lang="en-IE" sz="4400" dirty="0">
                <a:latin typeface="+mj-lt"/>
                <a:ea typeface="+mj-ea"/>
                <a:cs typeface="+mj-cs"/>
              </a:rPr>
            </a:br>
            <a:r>
              <a:rPr lang="en-IE" sz="4400" dirty="0">
                <a:latin typeface="+mj-lt"/>
                <a:ea typeface="+mj-ea"/>
                <a:cs typeface="+mj-cs"/>
              </a:rPr>
              <a:t>Administration/ Implementation @ DCU</a:t>
            </a:r>
            <a:br>
              <a:rPr lang="en-IE" sz="4400" dirty="0">
                <a:latin typeface="+mj-lt"/>
                <a:ea typeface="+mj-ea"/>
                <a:cs typeface="+mj-cs"/>
              </a:rPr>
            </a:br>
            <a:r>
              <a:rPr lang="en-IE" sz="4400" dirty="0">
                <a:latin typeface="+mj-lt"/>
                <a:ea typeface="+mj-ea"/>
                <a:cs typeface="+mj-cs"/>
              </a:rPr>
              <a:t/>
            </a:r>
            <a:br>
              <a:rPr lang="en-IE" sz="4400" dirty="0">
                <a:latin typeface="+mj-lt"/>
                <a:ea typeface="+mj-ea"/>
                <a:cs typeface="+mj-cs"/>
              </a:rPr>
            </a:br>
            <a:endParaRPr lang="en-IE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5786438" y="5643563"/>
            <a:ext cx="285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800">
                <a:latin typeface="Calibri" pitchFamily="34" charset="0"/>
              </a:rPr>
              <a:t>Mary Kiely 2011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ca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714375"/>
            <a:ext cx="7929562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000625" y="2000250"/>
            <a:ext cx="1428750" cy="714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8" name="Oval 7"/>
          <p:cNvSpPr/>
          <p:nvPr/>
        </p:nvSpPr>
        <p:spPr>
          <a:xfrm>
            <a:off x="3857625" y="2786063"/>
            <a:ext cx="1500188" cy="714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Picture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14438"/>
            <a:ext cx="83153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label eboo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71563"/>
            <a:ext cx="328612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4" descr="cover ebook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928688"/>
            <a:ext cx="2063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 descr="label eboo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2857500"/>
            <a:ext cx="10255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message eboo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071938"/>
            <a:ext cx="5500688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2214563" y="3214688"/>
            <a:ext cx="4500562" cy="15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611982" y="4245769"/>
            <a:ext cx="3205162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liblin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71563"/>
            <a:ext cx="8523287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ebook stats p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357313"/>
            <a:ext cx="74041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7"/>
          <p:cNvSpPr txBox="1">
            <a:spLocks noChangeArrowheads="1"/>
          </p:cNvSpPr>
          <p:nvPr/>
        </p:nvSpPr>
        <p:spPr bwMode="auto">
          <a:xfrm>
            <a:off x="2714625" y="857250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Subject Librarian Page on Intranet</a:t>
            </a:r>
          </a:p>
        </p:txBody>
      </p:sp>
      <p:pic>
        <p:nvPicPr>
          <p:cNvPr id="28675" name="Picture 4" descr="Sub Lib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643063"/>
            <a:ext cx="7358063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071563"/>
            <a:ext cx="7543800" cy="857250"/>
          </a:xfrm>
        </p:spPr>
        <p:txBody>
          <a:bodyPr/>
          <a:lstStyle/>
          <a:p>
            <a:pPr eaLnBrk="1" hangingPunct="1"/>
            <a:r>
              <a:rPr lang="en-IE" smtClean="0"/>
              <a:t>Pilot Outcomes</a:t>
            </a:r>
            <a:endParaRPr lang="en-GB" smtClean="0"/>
          </a:p>
        </p:txBody>
      </p:sp>
      <p:sp>
        <p:nvSpPr>
          <p:cNvPr id="29698" name="Rectangle 3"/>
          <p:cNvSpPr txBox="1">
            <a:spLocks noChangeArrowheads="1"/>
          </p:cNvSpPr>
          <p:nvPr/>
        </p:nvSpPr>
        <p:spPr bwMode="auto">
          <a:xfrm>
            <a:off x="1071563" y="2143125"/>
            <a:ext cx="7543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176 ebooks received ; 36% of orders checked received as ebooks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IE" sz="230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Turnaround time – huge benefit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IE" sz="230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Usage - ACLS</a:t>
            </a:r>
            <a:endParaRPr lang="en-GB" sz="230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IE" sz="320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E" sz="320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E" sz="32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3200">
              <a:latin typeface="Calibri" pitchFamily="34" charset="0"/>
            </a:endParaRP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215188" y="4572000"/>
            <a:ext cx="1428750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7500938" y="4714875"/>
            <a:ext cx="1071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Added Marc Records Feb 08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286125" y="4429125"/>
            <a:ext cx="3857625" cy="8572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/>
          <p:nvPr/>
        </p:nvGraphicFramePr>
        <p:xfrm>
          <a:off x="1071538" y="1214422"/>
          <a:ext cx="5876928" cy="4262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714375"/>
            <a:ext cx="7543800" cy="928688"/>
          </a:xfrm>
        </p:spPr>
        <p:txBody>
          <a:bodyPr/>
          <a:lstStyle/>
          <a:p>
            <a:pPr eaLnBrk="1" hangingPunct="1"/>
            <a:r>
              <a:rPr lang="en-IE" smtClean="0">
                <a:latin typeface="Arial" charset="0"/>
                <a:cs typeface="Arial" charset="0"/>
              </a:rPr>
              <a:t>Pilot – issues to consider…</a:t>
            </a:r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31746" name="Rectangle 3"/>
          <p:cNvSpPr txBox="1">
            <a:spLocks noChangeArrowheads="1"/>
          </p:cNvSpPr>
          <p:nvPr/>
        </p:nvSpPr>
        <p:spPr bwMode="auto">
          <a:xfrm>
            <a:off x="714375" y="1714500"/>
            <a:ext cx="78962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latin typeface="Calibri" pitchFamily="34" charset="0"/>
              </a:rPr>
              <a:t>Not as straightforward as print ordering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latin typeface="Calibri" pitchFamily="34" charset="0"/>
              </a:rPr>
              <a:t>Much communication with publishers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latin typeface="Calibri" pitchFamily="34" charset="0"/>
              </a:rPr>
              <a:t>Suppliers – Variety is the spice of life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IE" sz="2300">
                <a:latin typeface="Calibri" pitchFamily="34" charset="0"/>
              </a:rPr>
              <a:t>		3 main aggregators + various publishers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IE" sz="2300">
                <a:latin typeface="Calibri" pitchFamily="34" charset="0"/>
              </a:rPr>
              <a:t>Issues with publishers 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IE" sz="2300">
                <a:latin typeface="Calibri" pitchFamily="34" charset="0"/>
              </a:rPr>
              <a:t>Issues with aggregators – platform, fees, DRM etc.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IE" sz="2300">
              <a:latin typeface="Calibri" pitchFamily="34" charset="0"/>
            </a:endParaRP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IE" sz="2300">
              <a:latin typeface="Calibri" pitchFamily="34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714375"/>
            <a:ext cx="8358188" cy="1357313"/>
          </a:xfrm>
        </p:spPr>
        <p:txBody>
          <a:bodyPr/>
          <a:lstStyle/>
          <a:p>
            <a:pPr eaLnBrk="1" hangingPunct="1"/>
            <a:r>
              <a:rPr lang="en-IE" sz="4000" smtClean="0">
                <a:latin typeface="Arial" charset="0"/>
              </a:rPr>
              <a:t>Beyond the pilot </a:t>
            </a:r>
            <a:r>
              <a:rPr lang="en-IE" sz="2800" smtClean="0">
                <a:latin typeface="Arial" charset="0"/>
              </a:rPr>
              <a:t>– embedding into the workflow</a:t>
            </a:r>
            <a:endParaRPr lang="en-GB" sz="2800" smtClean="0">
              <a:latin typeface="Arial" charset="0"/>
            </a:endParaRPr>
          </a:p>
        </p:txBody>
      </p:sp>
      <p:sp>
        <p:nvSpPr>
          <p:cNvPr id="32770" name="Rectangle 3"/>
          <p:cNvSpPr txBox="1">
            <a:spLocks noChangeArrowheads="1"/>
          </p:cNvSpPr>
          <p:nvPr/>
        </p:nvSpPr>
        <p:spPr bwMode="auto">
          <a:xfrm>
            <a:off x="571500" y="2214563"/>
            <a:ext cx="80438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400">
                <a:latin typeface="Calibri" pitchFamily="34" charset="0"/>
              </a:rPr>
              <a:t>Library e book policy further refined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 sz="2400">
                <a:latin typeface="Calibri" pitchFamily="34" charset="0"/>
              </a:rPr>
              <a:t>	 	</a:t>
            </a:r>
            <a:r>
              <a:rPr lang="en-IE" sz="2000">
                <a:latin typeface="Calibri" pitchFamily="34" charset="0"/>
              </a:rPr>
              <a:t>Formula revised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 sz="2000">
                <a:latin typeface="Calibri" pitchFamily="34" charset="0"/>
              </a:rPr>
              <a:t>			</a:t>
            </a:r>
            <a:r>
              <a:rPr lang="en-IE">
                <a:latin typeface="Calibri" pitchFamily="34" charset="0"/>
              </a:rPr>
              <a:t>2 copies – replace 1 print with e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>
                <a:latin typeface="Calibri" pitchFamily="34" charset="0"/>
              </a:rPr>
              <a:t>			3-4 copies – replace 2 print with 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>
                <a:latin typeface="Calibri" pitchFamily="34" charset="0"/>
              </a:rPr>
              <a:t>			5+ copies replace 3 print copies with e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>
                <a:latin typeface="Calibri" pitchFamily="34" charset="0"/>
              </a:rPr>
              <a:t>			Maximum Print is 5 where one ebook is purchased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IE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400">
                <a:latin typeface="Calibri" pitchFamily="34" charset="0"/>
              </a:rPr>
              <a:t>Ebook workflow incorporated into Acquisitions /Cataloguing – focus on 3 main aggregators and main publishers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40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400">
                <a:latin typeface="Calibri" pitchFamily="34" charset="0"/>
              </a:rPr>
              <a:t>Ebooks – priority given @ ordering/cataloguing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40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GB" sz="2400">
              <a:latin typeface="Calibri" pitchFamily="34" charset="0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63" y="928688"/>
            <a:ext cx="7200900" cy="8223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E" sz="4400" dirty="0">
                <a:latin typeface="Arial" pitchFamily="34" charset="0"/>
                <a:ea typeface="+mj-ea"/>
                <a:cs typeface="Arial" pitchFamily="34" charset="0"/>
              </a:rPr>
              <a:t>The way we were</a:t>
            </a:r>
            <a:endParaRPr lang="en-GB" sz="44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1371600" y="1928813"/>
            <a:ext cx="67008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DCU in 2008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IReL ebooks (ACLS, Oxford Ref – A-Z databases)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Local requirements for DCU Library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IE" sz="2300"/>
              <a:t>		Making use of existing e book collections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IE" sz="2300"/>
              <a:t>		What about DCU user needs? – assess 		undergraduate/postgraduate text book 	requirements and ebook availability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8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80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80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sz="2800">
              <a:latin typeface="Calibri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358063" y="4929188"/>
            <a:ext cx="1285875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5" name="Oval 4"/>
          <p:cNvSpPr/>
          <p:nvPr/>
        </p:nvSpPr>
        <p:spPr>
          <a:xfrm>
            <a:off x="7358063" y="3714750"/>
            <a:ext cx="1285875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6" name="Oval 5"/>
          <p:cNvSpPr/>
          <p:nvPr/>
        </p:nvSpPr>
        <p:spPr>
          <a:xfrm>
            <a:off x="7215188" y="1714500"/>
            <a:ext cx="1285875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750"/>
            <a:ext cx="67405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7"/>
          <p:cNvSpPr txBox="1">
            <a:spLocks noChangeArrowheads="1"/>
          </p:cNvSpPr>
          <p:nvPr/>
        </p:nvSpPr>
        <p:spPr bwMode="auto">
          <a:xfrm>
            <a:off x="7643813" y="85725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IE">
              <a:latin typeface="Calibri" pitchFamily="34" charset="0"/>
            </a:endParaRPr>
          </a:p>
        </p:txBody>
      </p:sp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7286625" y="185737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Month Received</a:t>
            </a:r>
          </a:p>
        </p:txBody>
      </p:sp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7500938" y="3857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Title of E-book</a:t>
            </a:r>
          </a:p>
        </p:txBody>
      </p:sp>
      <p:sp>
        <p:nvSpPr>
          <p:cNvPr id="33800" name="TextBox 10"/>
          <p:cNvSpPr txBox="1">
            <a:spLocks noChangeArrowheads="1"/>
          </p:cNvSpPr>
          <p:nvPr/>
        </p:nvSpPr>
        <p:spPr bwMode="auto">
          <a:xfrm>
            <a:off x="7643813" y="5214938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URL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3214688" y="2214563"/>
            <a:ext cx="40005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2286000" y="5357813"/>
            <a:ext cx="5072063" cy="15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2286000" y="4214813"/>
            <a:ext cx="5072063" cy="15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000250" y="1857375"/>
            <a:ext cx="1000125" cy="714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6" name="Oval 15"/>
          <p:cNvSpPr/>
          <p:nvPr/>
        </p:nvSpPr>
        <p:spPr>
          <a:xfrm>
            <a:off x="1143000" y="5000625"/>
            <a:ext cx="1071563" cy="6429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7" name="Oval 16"/>
          <p:cNvSpPr/>
          <p:nvPr/>
        </p:nvSpPr>
        <p:spPr>
          <a:xfrm>
            <a:off x="928688" y="3857625"/>
            <a:ext cx="1071562" cy="6429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338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ebook num sum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143000"/>
            <a:ext cx="5334000" cy="548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3000375" y="642938"/>
            <a:ext cx="335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b="1">
                <a:latin typeface="Calibri" pitchFamily="34" charset="0"/>
              </a:rPr>
              <a:t>DCU Ebooks on the Catalogue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57438" y="428625"/>
          <a:ext cx="4572000" cy="1184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442278">
                <a:tc gridSpan="3">
                  <a:txBody>
                    <a:bodyPr/>
                    <a:lstStyle/>
                    <a:p>
                      <a:r>
                        <a:rPr lang="en-IE" dirty="0" smtClean="0"/>
                        <a:t>No. of Individual</a:t>
                      </a:r>
                      <a:r>
                        <a:rPr lang="en-IE" baseline="0" dirty="0" smtClean="0"/>
                        <a:t> </a:t>
                      </a:r>
                      <a:r>
                        <a:rPr lang="en-IE" dirty="0" smtClean="0"/>
                        <a:t>E-books Purchased</a:t>
                      </a:r>
                      <a:endParaRPr lang="en-I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2008/09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2009/10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2010/11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212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581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76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857" name="TextBox 6"/>
          <p:cNvSpPr txBox="1">
            <a:spLocks noChangeArrowheads="1"/>
          </p:cNvSpPr>
          <p:nvPr/>
        </p:nvSpPr>
        <p:spPr bwMode="auto">
          <a:xfrm>
            <a:off x="1785938" y="1714500"/>
            <a:ext cx="57150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300">
                <a:cs typeface="Arial" charset="0"/>
              </a:rPr>
              <a:t>Individual Purchased Items by Subject</a:t>
            </a:r>
          </a:p>
        </p:txBody>
      </p:sp>
      <p:sp>
        <p:nvSpPr>
          <p:cNvPr id="35858" name="TextBox 7"/>
          <p:cNvSpPr txBox="1">
            <a:spLocks noChangeArrowheads="1"/>
          </p:cNvSpPr>
          <p:nvPr/>
        </p:nvSpPr>
        <p:spPr bwMode="auto">
          <a:xfrm>
            <a:off x="2000250" y="22860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2008/09</a:t>
            </a:r>
          </a:p>
        </p:txBody>
      </p:sp>
      <p:sp>
        <p:nvSpPr>
          <p:cNvPr id="35859" name="TextBox 8"/>
          <p:cNvSpPr txBox="1">
            <a:spLocks noChangeArrowheads="1"/>
          </p:cNvSpPr>
          <p:nvPr/>
        </p:nvSpPr>
        <p:spPr bwMode="auto">
          <a:xfrm>
            <a:off x="6143625" y="22860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2009/10</a:t>
            </a:r>
          </a:p>
        </p:txBody>
      </p:sp>
      <p:pic>
        <p:nvPicPr>
          <p:cNvPr id="358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1" name="Picture 8" descr="chart fun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714625"/>
            <a:ext cx="4341813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Picture 10" descr="chart fund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2714625"/>
            <a:ext cx="3951288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pPr eaLnBrk="1" hangingPunct="1"/>
            <a:r>
              <a:rPr lang="en-IE" smtClean="0"/>
              <a:t>Where are we now?</a:t>
            </a:r>
            <a:endParaRPr lang="en-GB" smtClean="0"/>
          </a:p>
        </p:txBody>
      </p:sp>
      <p:sp>
        <p:nvSpPr>
          <p:cNvPr id="36866" name="Rectangle 3"/>
          <p:cNvSpPr txBox="1">
            <a:spLocks noChangeArrowheads="1"/>
          </p:cNvSpPr>
          <p:nvPr/>
        </p:nvSpPr>
        <p:spPr bwMode="auto">
          <a:xfrm>
            <a:off x="1143000" y="1785938"/>
            <a:ext cx="7543800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Workflows changed not lessened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 sz="2300">
                <a:cs typeface="Arial" charset="0"/>
              </a:rPr>
              <a:t>		-	shifted resourcing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 sz="2300">
                <a:cs typeface="Arial" charset="0"/>
              </a:rPr>
              <a:t>		-	fewer copies of print–work involved in 			managing e collections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IE" sz="2300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Suppliers – Variety is still the spice of life!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>
                <a:cs typeface="Arial" charset="0"/>
              </a:rPr>
              <a:t>		-	still not streamlined – purchasing models, 			different platforms, licensing issues, 			copying rights etc.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>
                <a:cs typeface="Arial" charset="0"/>
              </a:rPr>
              <a:t>Watch for:	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>
                <a:cs typeface="Arial" charset="0"/>
              </a:rPr>
              <a:t>		-	Content and cover not  the same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>
                <a:cs typeface="Arial" charset="0"/>
              </a:rPr>
              <a:t>		-	Pricing and aggregators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40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GB" sz="2400">
              <a:latin typeface="Calibri" pitchFamily="34" charset="0"/>
            </a:endParaRP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3"/>
          <p:cNvSpPr txBox="1">
            <a:spLocks noChangeArrowheads="1"/>
          </p:cNvSpPr>
          <p:nvPr/>
        </p:nvSpPr>
        <p:spPr bwMode="auto">
          <a:xfrm>
            <a:off x="1500188" y="785813"/>
            <a:ext cx="592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400">
                <a:cs typeface="Arial" charset="0"/>
              </a:rPr>
              <a:t>Price Differences Between Aggregators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88" y="1500188"/>
          <a:ext cx="8501062" cy="3978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428760"/>
                <a:gridCol w="1428760"/>
                <a:gridCol w="1357324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Title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Aggregator A. Price  €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Aggregator B.</a:t>
                      </a:r>
                      <a:r>
                        <a:rPr lang="en-IE" baseline="0" dirty="0" smtClean="0"/>
                        <a:t> Price  € *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Difference €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 Adapting Detective Fiction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78.00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155.00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77.00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Communication in the Age of Suspicion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71.00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153.00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82.00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Gender &amp; Language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37.00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69.00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32.00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Home</a:t>
                      </a:r>
                      <a:r>
                        <a:rPr lang="en-IE" baseline="0" dirty="0" smtClean="0"/>
                        <a:t> &amp; Work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21.00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35.00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14.00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Intercultural Journeys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65.00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120.00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55.00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Qualitiative</a:t>
                      </a:r>
                      <a:r>
                        <a:rPr lang="en-IE" dirty="0" smtClean="0"/>
                        <a:t> Health Psychology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107.00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199.00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92.00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Representing the Good Society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34.00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49.00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15.00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Realism &amp; the Audiovisual Media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71.00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127.00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56.00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The Photographer’s Eye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37.00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48.00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11.00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47" name="TextBox 5"/>
          <p:cNvSpPr txBox="1">
            <a:spLocks noChangeArrowheads="1"/>
          </p:cNvSpPr>
          <p:nvPr/>
        </p:nvSpPr>
        <p:spPr bwMode="auto">
          <a:xfrm>
            <a:off x="1785938" y="6143625"/>
            <a:ext cx="5786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* There is also an annual hosting fee for Aggregator B</a:t>
            </a:r>
          </a:p>
        </p:txBody>
      </p:sp>
      <p:pic>
        <p:nvPicPr>
          <p:cNvPr id="379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000250"/>
            <a:ext cx="6757988" cy="2786063"/>
          </a:xfrm>
        </p:spPr>
        <p:txBody>
          <a:bodyPr/>
          <a:lstStyle/>
          <a:p>
            <a:pPr eaLnBrk="1" hangingPunct="1"/>
            <a:r>
              <a:rPr lang="en-IE" smtClean="0"/>
              <a:t>Usage – a snapshot</a:t>
            </a:r>
            <a:endParaRPr lang="en-GB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SUMM STAT US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357438"/>
            <a:ext cx="8742362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4"/>
          <p:cNvSpPr txBox="1">
            <a:spLocks noChangeArrowheads="1"/>
          </p:cNvSpPr>
          <p:nvPr/>
        </p:nvSpPr>
        <p:spPr bwMode="auto">
          <a:xfrm>
            <a:off x="2000250" y="1428750"/>
            <a:ext cx="4714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Number of Title Accesses for Each Calendar Year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3"/>
          <p:cNvSpPr txBox="1">
            <a:spLocks noChangeArrowheads="1"/>
          </p:cNvSpPr>
          <p:nvPr/>
        </p:nvSpPr>
        <p:spPr bwMode="auto">
          <a:xfrm>
            <a:off x="1428750" y="928688"/>
            <a:ext cx="64293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300">
                <a:latin typeface="Calibri" pitchFamily="34" charset="0"/>
              </a:rPr>
              <a:t>Top 10 Used E-Books and Print Usage Comparison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5" descr="top te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86312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5"/>
          <p:cNvSpPr txBox="1">
            <a:spLocks noChangeArrowheads="1"/>
          </p:cNvSpPr>
          <p:nvPr/>
        </p:nvSpPr>
        <p:spPr bwMode="auto">
          <a:xfrm>
            <a:off x="1571625" y="78581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/>
              <a:t>Example of Usage Where There are Different Editions of a Title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4" descr="more breakdow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1338263"/>
            <a:ext cx="82169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6" descr="print vs E"/>
          <p:cNvPicPr>
            <a:picLocks noChangeAspect="1" noChangeArrowheads="1"/>
          </p:cNvPicPr>
          <p:nvPr/>
        </p:nvPicPr>
        <p:blipFill>
          <a:blip r:embed="rId2"/>
          <a:srcRect b="44467"/>
          <a:stretch>
            <a:fillRect/>
          </a:stretch>
        </p:blipFill>
        <p:spPr bwMode="auto">
          <a:xfrm>
            <a:off x="1714500" y="714375"/>
            <a:ext cx="5429250" cy="34464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43010" name="Picture 7" descr="print vs E"/>
          <p:cNvPicPr>
            <a:picLocks noChangeAspect="1" noChangeArrowheads="1"/>
          </p:cNvPicPr>
          <p:nvPr/>
        </p:nvPicPr>
        <p:blipFill>
          <a:blip r:embed="rId2"/>
          <a:srcRect t="59625"/>
          <a:stretch>
            <a:fillRect/>
          </a:stretch>
        </p:blipFill>
        <p:spPr bwMode="auto">
          <a:xfrm>
            <a:off x="1714500" y="4143375"/>
            <a:ext cx="5429250" cy="25066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10"/>
          <p:cNvSpPr txBox="1">
            <a:spLocks noChangeArrowheads="1"/>
          </p:cNvSpPr>
          <p:nvPr/>
        </p:nvSpPr>
        <p:spPr bwMode="auto">
          <a:xfrm>
            <a:off x="3286125" y="285750"/>
            <a:ext cx="250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Most Used Print Titles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000125"/>
            <a:ext cx="7543800" cy="755650"/>
          </a:xfrm>
        </p:spPr>
        <p:txBody>
          <a:bodyPr/>
          <a:lstStyle/>
          <a:p>
            <a:pPr eaLnBrk="1" hangingPunct="1"/>
            <a:r>
              <a:rPr lang="en-IE" sz="4000" smtClean="0">
                <a:latin typeface="Arial" charset="0"/>
                <a:cs typeface="Arial" charset="0"/>
              </a:rPr>
              <a:t>How to proceed?</a:t>
            </a:r>
            <a:endParaRPr lang="en-GB" sz="4000" smtClean="0">
              <a:latin typeface="Arial" charset="0"/>
              <a:cs typeface="Arial" charset="0"/>
            </a:endParaRPr>
          </a:p>
        </p:txBody>
      </p:sp>
      <p:sp>
        <p:nvSpPr>
          <p:cNvPr id="16386" name="Rectangle 3"/>
          <p:cNvSpPr txBox="1">
            <a:spLocks noChangeArrowheads="1"/>
          </p:cNvSpPr>
          <p:nvPr/>
        </p:nvSpPr>
        <p:spPr bwMode="auto">
          <a:xfrm>
            <a:off x="642938" y="1643063"/>
            <a:ext cx="80772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IE" sz="2800">
                <a:latin typeface="Calibri" pitchFamily="34" charset="0"/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SL core text lists (400 titles) distributed 2 major aggregators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IReL ebook collections  –  sourcing marc records from suppliers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Dual approach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/>
              <a:t>	-		Pilot to assess availability of 				undergraduate/postgraduate texts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IE" sz="2300"/>
              <a:t>	-		Get the ebooks purchased via IReL onto the 		catalogue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00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IE" sz="280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GB" sz="2800">
              <a:latin typeface="Calibri" pitchFamily="34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ular Callout 19"/>
          <p:cNvSpPr/>
          <p:nvPr/>
        </p:nvSpPr>
        <p:spPr>
          <a:xfrm>
            <a:off x="3857625" y="1143000"/>
            <a:ext cx="5072063" cy="1285875"/>
          </a:xfrm>
          <a:prstGeom prst="wedgeRoundRectCallou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19" name="Rounded Rectangular Callout 18"/>
          <p:cNvSpPr/>
          <p:nvPr/>
        </p:nvSpPr>
        <p:spPr>
          <a:xfrm>
            <a:off x="214313" y="3929063"/>
            <a:ext cx="2857500" cy="2428875"/>
          </a:xfrm>
          <a:prstGeom prst="wedgeRoundRectCallo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785813" y="1500188"/>
            <a:ext cx="2357437" cy="2071687"/>
          </a:xfrm>
          <a:prstGeom prst="wedgeRoundRectCallo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2428875" y="2571750"/>
            <a:ext cx="6500813" cy="2928938"/>
          </a:xfrm>
          <a:prstGeom prst="wedgeRoundRect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Box 11"/>
          <p:cNvSpPr txBox="1">
            <a:spLocks noChangeArrowheads="1"/>
          </p:cNvSpPr>
          <p:nvPr/>
        </p:nvSpPr>
        <p:spPr bwMode="auto">
          <a:xfrm>
            <a:off x="4071938" y="1143000"/>
            <a:ext cx="4643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/>
              <a:t>Keep up the good work! and please keep up the electronic access to books and journals.</a:t>
            </a:r>
          </a:p>
        </p:txBody>
      </p:sp>
      <p:sp>
        <p:nvSpPr>
          <p:cNvPr id="44039" name="TextBox 12"/>
          <p:cNvSpPr txBox="1">
            <a:spLocks noChangeArrowheads="1"/>
          </p:cNvSpPr>
          <p:nvPr/>
        </p:nvSpPr>
        <p:spPr bwMode="auto">
          <a:xfrm>
            <a:off x="285750" y="4071938"/>
            <a:ext cx="25003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I would like to have greater access to e-books as invariably books I look for in the library are out on loan and a 48hour loan on those available is often not long enough</a:t>
            </a:r>
          </a:p>
        </p:txBody>
      </p:sp>
      <p:sp>
        <p:nvSpPr>
          <p:cNvPr id="44040" name="TextBox 13"/>
          <p:cNvSpPr txBox="1">
            <a:spLocks noChangeArrowheads="1"/>
          </p:cNvSpPr>
          <p:nvPr/>
        </p:nvSpPr>
        <p:spPr bwMode="auto">
          <a:xfrm>
            <a:off x="928688" y="1643063"/>
            <a:ext cx="1643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Calibri" pitchFamily="34" charset="0"/>
              </a:rPr>
              <a:t>If possible I would like more e-books on hard to find publications.</a:t>
            </a:r>
          </a:p>
          <a:p>
            <a:endParaRPr lang="en-IE">
              <a:latin typeface="Calibri" pitchFamily="34" charset="0"/>
            </a:endParaRPr>
          </a:p>
        </p:txBody>
      </p:sp>
      <p:sp>
        <p:nvSpPr>
          <p:cNvPr id="41993" name="TextBox 15"/>
          <p:cNvSpPr txBox="1">
            <a:spLocks noChangeArrowheads="1"/>
          </p:cNvSpPr>
          <p:nvPr/>
        </p:nvSpPr>
        <p:spPr bwMode="auto">
          <a:xfrm>
            <a:off x="2500313" y="2643188"/>
            <a:ext cx="63579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IE" dirty="0">
                <a:latin typeface="+mn-lt"/>
                <a:cs typeface="Arial" pitchFamily="34" charset="0"/>
              </a:rPr>
              <a:t>Excellent service, and staff. I would like to see a more integrated way of downloading publications (e.g. to PC, iPod, or </a:t>
            </a:r>
            <a:r>
              <a:rPr lang="en-IE" dirty="0" err="1">
                <a:latin typeface="+mn-lt"/>
                <a:cs typeface="Arial" pitchFamily="34" charset="0"/>
              </a:rPr>
              <a:t>i</a:t>
            </a:r>
            <a:r>
              <a:rPr lang="en-IE" dirty="0">
                <a:latin typeface="+mn-lt"/>
                <a:cs typeface="Arial" pitchFamily="34" charset="0"/>
              </a:rPr>
              <a:t>-Pad type devices), using one format (e.g.  to PC, iPod, or </a:t>
            </a:r>
            <a:r>
              <a:rPr lang="en-IE" dirty="0" err="1">
                <a:latin typeface="+mn-lt"/>
                <a:cs typeface="Arial" pitchFamily="34" charset="0"/>
              </a:rPr>
              <a:t>i</a:t>
            </a:r>
            <a:r>
              <a:rPr lang="en-IE" dirty="0">
                <a:latin typeface="+mn-lt"/>
                <a:cs typeface="Arial" pitchFamily="34" charset="0"/>
              </a:rPr>
              <a:t>-Pad type devices), using one format (e.g. PDF or some open source format). Different publishers have different ways of presenting information online,  I would prefer a more unified approach. I would like to see more publications available in downloadable formats - negating the need to renew books. They could expire once a student leaves DCU and they could be carried around electronically.</a:t>
            </a:r>
          </a:p>
          <a:p>
            <a:pPr>
              <a:defRPr/>
            </a:pPr>
            <a:endParaRPr lang="en-IE" dirty="0">
              <a:latin typeface="Calibri" pitchFamily="34" charset="0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5500688" y="5286375"/>
            <a:ext cx="3286125" cy="1071563"/>
          </a:xfrm>
          <a:prstGeom prst="wedgeRoundRectCallo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44043" name="TextBox 14"/>
          <p:cNvSpPr txBox="1">
            <a:spLocks noChangeArrowheads="1"/>
          </p:cNvSpPr>
          <p:nvPr/>
        </p:nvSpPr>
        <p:spPr bwMode="auto">
          <a:xfrm>
            <a:off x="5572125" y="5429250"/>
            <a:ext cx="3286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/>
              <a:t>The services are really great and help me loads but i'd love if there were more ebooks!</a:t>
            </a:r>
          </a:p>
          <a:p>
            <a:endParaRPr lang="en-IE">
              <a:latin typeface="Calibri" pitchFamily="34" charset="0"/>
            </a:endParaRPr>
          </a:p>
        </p:txBody>
      </p:sp>
      <p:sp>
        <p:nvSpPr>
          <p:cNvPr id="44044" name="TextBox 20"/>
          <p:cNvSpPr txBox="1">
            <a:spLocks noChangeArrowheads="1"/>
          </p:cNvSpPr>
          <p:nvPr/>
        </p:nvSpPr>
        <p:spPr bwMode="auto">
          <a:xfrm>
            <a:off x="2071688" y="500063"/>
            <a:ext cx="542925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300">
                <a:latin typeface="Calibri" pitchFamily="34" charset="0"/>
              </a:rPr>
              <a:t>Student’s Comments from Library Survey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857250"/>
            <a:ext cx="7543800" cy="1165225"/>
          </a:xfrm>
        </p:spPr>
        <p:txBody>
          <a:bodyPr/>
          <a:lstStyle/>
          <a:p>
            <a:pPr eaLnBrk="1" hangingPunct="1"/>
            <a:r>
              <a:rPr lang="en-IE" smtClean="0"/>
              <a:t>Future trends</a:t>
            </a:r>
            <a:endParaRPr lang="en-GB" smtClean="0"/>
          </a:p>
        </p:txBody>
      </p:sp>
      <p:sp>
        <p:nvSpPr>
          <p:cNvPr id="45058" name="Rectangle 3"/>
          <p:cNvSpPr txBox="1">
            <a:spLocks noChangeArrowheads="1"/>
          </p:cNvSpPr>
          <p:nvPr/>
        </p:nvSpPr>
        <p:spPr bwMode="auto">
          <a:xfrm>
            <a:off x="1066800" y="2143125"/>
            <a:ext cx="75438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Central e book catalogue – e.g. Swets</a:t>
            </a:r>
            <a:br>
              <a:rPr lang="en-IE" sz="2300">
                <a:cs typeface="Arial" charset="0"/>
              </a:rPr>
            </a:br>
            <a:endParaRPr lang="en-IE" sz="230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Purchasing models more complicated – core text – recent offers.</a:t>
            </a:r>
            <a:br>
              <a:rPr lang="en-IE" sz="2300">
                <a:cs typeface="Arial" charset="0"/>
              </a:rPr>
            </a:br>
            <a:endParaRPr lang="en-IE" sz="230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Technology – Embracing the change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>
                <a:cs typeface="Arial" charset="0"/>
              </a:rPr>
              <a:t>“If they need it, they will read it” - Content is key</a:t>
            </a:r>
            <a:endParaRPr lang="en-GB" sz="2300">
              <a:cs typeface="Arial" charset="0"/>
            </a:endParaRP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214438"/>
            <a:ext cx="7543800" cy="1431925"/>
          </a:xfrm>
        </p:spPr>
        <p:txBody>
          <a:bodyPr/>
          <a:lstStyle/>
          <a:p>
            <a:pPr eaLnBrk="1" hangingPunct="1"/>
            <a:r>
              <a:rPr lang="en-IE" smtClean="0"/>
              <a:t>CMS Team – Handling ebooks</a:t>
            </a:r>
            <a:endParaRPr lang="en-GB" smtClean="0"/>
          </a:p>
        </p:txBody>
      </p:sp>
      <p:sp>
        <p:nvSpPr>
          <p:cNvPr id="46082" name="Rectangle 3"/>
          <p:cNvSpPr txBox="1">
            <a:spLocks noChangeArrowheads="1"/>
          </p:cNvSpPr>
          <p:nvPr/>
        </p:nvSpPr>
        <p:spPr bwMode="auto">
          <a:xfrm>
            <a:off x="3071813" y="2714625"/>
            <a:ext cx="3500437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IE" sz="3200">
                <a:latin typeface="Calibri" pitchFamily="34" charset="0"/>
              </a:rPr>
              <a:t>Betty Bowden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IE" sz="3200">
                <a:latin typeface="Calibri" pitchFamily="34" charset="0"/>
              </a:rPr>
              <a:t>Daniel Seery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IE" sz="3200">
                <a:latin typeface="Calibri" pitchFamily="34" charset="0"/>
              </a:rPr>
              <a:t>Christina Byrne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IE" sz="3200">
                <a:latin typeface="Calibri" pitchFamily="34" charset="0"/>
              </a:rPr>
              <a:t>Claire Mason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IE" sz="3200">
                <a:latin typeface="Calibri" pitchFamily="34" charset="0"/>
              </a:rPr>
              <a:t>Barbara Rosinska</a:t>
            </a:r>
            <a:endParaRPr lang="en-GB" sz="3200">
              <a:latin typeface="Calibri" pitchFamily="34" charset="0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71500"/>
            <a:ext cx="7715250" cy="1431925"/>
          </a:xfrm>
        </p:spPr>
        <p:txBody>
          <a:bodyPr/>
          <a:lstStyle/>
          <a:p>
            <a:pPr eaLnBrk="1" hangingPunct="1"/>
            <a:r>
              <a:rPr lang="en-IE" sz="3500" smtClean="0">
                <a:latin typeface="Arial" charset="0"/>
                <a:cs typeface="Arial" charset="0"/>
              </a:rPr>
              <a:t>Strand 1 - </a:t>
            </a:r>
            <a:r>
              <a:rPr lang="en-IE" sz="2800" smtClean="0">
                <a:latin typeface="Arial" charset="0"/>
                <a:cs typeface="Arial" charset="0"/>
              </a:rPr>
              <a:t>Ebook Collections – uploading to the catalogue</a:t>
            </a:r>
            <a:endParaRPr lang="en-GB" sz="2800" smtClean="0">
              <a:latin typeface="Arial" charset="0"/>
              <a:cs typeface="Arial" charset="0"/>
            </a:endParaRPr>
          </a:p>
        </p:txBody>
      </p:sp>
      <p:sp>
        <p:nvSpPr>
          <p:cNvPr id="17410" name="Rectangle 3"/>
          <p:cNvSpPr txBox="1">
            <a:spLocks noChangeArrowheads="1"/>
          </p:cNvSpPr>
          <p:nvPr/>
        </p:nvSpPr>
        <p:spPr bwMode="auto">
          <a:xfrm>
            <a:off x="1071563" y="2071688"/>
            <a:ext cx="7543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Marc records – Problems with some suppliers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Time and effort involved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Required fields/subfields not present  e.g. 856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Punctuation not correct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Subfields not in right order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AACR2 rules not adhered e.g. 700’s</a:t>
            </a:r>
            <a:endParaRPr lang="en-GB" sz="2800">
              <a:latin typeface="Calibri" pitchFamily="34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cat marc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9144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857250"/>
            <a:ext cx="8072438" cy="1285875"/>
          </a:xfrm>
        </p:spPr>
        <p:txBody>
          <a:bodyPr/>
          <a:lstStyle/>
          <a:p>
            <a:pPr eaLnBrk="1" hangingPunct="1"/>
            <a:r>
              <a:rPr lang="en-IE" smtClean="0">
                <a:latin typeface="Arial" charset="0"/>
                <a:cs typeface="Arial" charset="0"/>
              </a:rPr>
              <a:t>Strand 2 -</a:t>
            </a:r>
            <a:r>
              <a:rPr lang="en-IE" sz="2800" smtClean="0">
                <a:latin typeface="Arial" charset="0"/>
                <a:cs typeface="Arial" charset="0"/>
              </a:rPr>
              <a:t>Piloting for ebooks Jun 08-Jun 09</a:t>
            </a:r>
            <a:endParaRPr lang="en-GB" sz="2800" smtClean="0">
              <a:latin typeface="Arial" charset="0"/>
              <a:cs typeface="Arial" charset="0"/>
            </a:endParaRPr>
          </a:p>
        </p:txBody>
      </p:sp>
      <p:sp>
        <p:nvSpPr>
          <p:cNvPr id="19458" name="Rectangle 3"/>
          <p:cNvSpPr txBox="1">
            <a:spLocks noChangeArrowheads="1"/>
          </p:cNvSpPr>
          <p:nvPr/>
        </p:nvSpPr>
        <p:spPr bwMode="auto">
          <a:xfrm>
            <a:off x="1000125" y="2357438"/>
            <a:ext cx="75438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Communicating Pilot to the schools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Formula cost neutral approach - 2 print = 1 e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Purchasing model “one off purchase” preferred.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Workflow –	Maintain current print workflow (no central catalogue for ebooks) 	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IE" sz="1400">
              <a:latin typeface="Calibri" pitchFamily="34" charset="0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Arial" charset="0"/>
              <a:buChar char="•"/>
            </a:pPr>
            <a:endParaRPr lang="en-GB" sz="1400">
              <a:latin typeface="Calibri" pitchFamily="34" charset="0"/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785813"/>
            <a:ext cx="8072438" cy="1000125"/>
          </a:xfrm>
        </p:spPr>
        <p:txBody>
          <a:bodyPr/>
          <a:lstStyle/>
          <a:p>
            <a:pPr eaLnBrk="1" hangingPunct="1"/>
            <a:r>
              <a:rPr lang="en-IE" smtClean="0">
                <a:latin typeface="Arial" charset="0"/>
                <a:cs typeface="Arial" charset="0"/>
              </a:rPr>
              <a:t>Strand 2 – </a:t>
            </a:r>
            <a:r>
              <a:rPr lang="en-IE" sz="3100" smtClean="0">
                <a:latin typeface="Arial" charset="0"/>
                <a:cs typeface="Arial" charset="0"/>
              </a:rPr>
              <a:t>cont…</a:t>
            </a:r>
            <a:endParaRPr lang="en-GB" sz="3100" smtClean="0">
              <a:latin typeface="Arial" charset="0"/>
              <a:cs typeface="Arial" charset="0"/>
            </a:endParaRPr>
          </a:p>
        </p:txBody>
      </p:sp>
      <p:sp>
        <p:nvSpPr>
          <p:cNvPr id="20482" name="Rectangle 3"/>
          <p:cNvSpPr txBox="1">
            <a:spLocks noChangeArrowheads="1"/>
          </p:cNvSpPr>
          <p:nvPr/>
        </p:nvSpPr>
        <p:spPr bwMode="auto">
          <a:xfrm>
            <a:off x="571500" y="1785938"/>
            <a:ext cx="807243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New procedures put in place ; SLA/AL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Actual Workflow – card copied, placed order for less print, checked  aggregator/publisher ; ebook ordered or remaining print ordered via Acquistions.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endParaRPr lang="en-IE" sz="230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Items received / catalogued – priority treatment to get on catalogue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230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300"/>
              <a:t>Copy existing marc record for single titles – amend accordingly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140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GB" sz="1400">
              <a:latin typeface="Calibri" pitchFamily="34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mechatronic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000125"/>
            <a:ext cx="6350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428750" y="3143250"/>
            <a:ext cx="4643438" cy="5000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6" name="Oval 5"/>
          <p:cNvSpPr/>
          <p:nvPr/>
        </p:nvSpPr>
        <p:spPr>
          <a:xfrm>
            <a:off x="928688" y="4572000"/>
            <a:ext cx="6572250" cy="285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7" name="Oval 6"/>
          <p:cNvSpPr/>
          <p:nvPr/>
        </p:nvSpPr>
        <p:spPr>
          <a:xfrm>
            <a:off x="857250" y="5357813"/>
            <a:ext cx="6500813" cy="3571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2571750"/>
            <a:ext cx="7543800" cy="1431925"/>
          </a:xfrm>
        </p:spPr>
        <p:txBody>
          <a:bodyPr/>
          <a:lstStyle/>
          <a:p>
            <a:pPr eaLnBrk="1" hangingPunct="1"/>
            <a:r>
              <a:rPr lang="en-IE" smtClean="0">
                <a:latin typeface="Arial" charset="0"/>
                <a:cs typeface="Arial" charset="0"/>
              </a:rPr>
              <a:t>Letting users know…</a:t>
            </a:r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92868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630</Words>
  <Application>Microsoft Office PowerPoint</Application>
  <PresentationFormat>On-screen Show (4:3)</PresentationFormat>
  <Paragraphs>168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How to proceed?</vt:lpstr>
      <vt:lpstr>Strand 1 - Ebook Collections – uploading to the catalogue</vt:lpstr>
      <vt:lpstr>Slide 5</vt:lpstr>
      <vt:lpstr>Strand 2 -Piloting for ebooks Jun 08-Jun 09</vt:lpstr>
      <vt:lpstr>Strand 2 – cont…</vt:lpstr>
      <vt:lpstr>Slide 8</vt:lpstr>
      <vt:lpstr>Letting users know…</vt:lpstr>
      <vt:lpstr>Slide 10</vt:lpstr>
      <vt:lpstr>Slide 11</vt:lpstr>
      <vt:lpstr>Slide 12</vt:lpstr>
      <vt:lpstr>Slide 13</vt:lpstr>
      <vt:lpstr>Slide 14</vt:lpstr>
      <vt:lpstr>Slide 15</vt:lpstr>
      <vt:lpstr>Pilot Outcomes</vt:lpstr>
      <vt:lpstr>Slide 17</vt:lpstr>
      <vt:lpstr>Pilot – issues to consider…</vt:lpstr>
      <vt:lpstr>Beyond the pilot – embedding into the workflow</vt:lpstr>
      <vt:lpstr>Slide 20</vt:lpstr>
      <vt:lpstr>Slide 21</vt:lpstr>
      <vt:lpstr>Slide 22</vt:lpstr>
      <vt:lpstr>Where are we now?</vt:lpstr>
      <vt:lpstr>Slide 24</vt:lpstr>
      <vt:lpstr>Usage – a snapshot</vt:lpstr>
      <vt:lpstr>Slide 26</vt:lpstr>
      <vt:lpstr>Slide 27</vt:lpstr>
      <vt:lpstr>Slide 28</vt:lpstr>
      <vt:lpstr>Slide 29</vt:lpstr>
      <vt:lpstr>Slide 30</vt:lpstr>
      <vt:lpstr>Future trends</vt:lpstr>
      <vt:lpstr>CMS Team – Handling ebooks</vt:lpstr>
    </vt:vector>
  </TitlesOfParts>
  <Company>DCU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DCU User</dc:creator>
  <cp:lastModifiedBy>brendan.devlin</cp:lastModifiedBy>
  <cp:revision>58</cp:revision>
  <dcterms:created xsi:type="dcterms:W3CDTF">2011-03-14T17:03:12Z</dcterms:created>
  <dcterms:modified xsi:type="dcterms:W3CDTF">2011-03-18T19:36:32Z</dcterms:modified>
</cp:coreProperties>
</file>