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72" r:id="rId5"/>
    <p:sldId id="282" r:id="rId6"/>
    <p:sldId id="285" r:id="rId7"/>
    <p:sldId id="259" r:id="rId8"/>
    <p:sldId id="279" r:id="rId9"/>
    <p:sldId id="261" r:id="rId10"/>
    <p:sldId id="262" r:id="rId11"/>
    <p:sldId id="284" r:id="rId12"/>
    <p:sldId id="263" r:id="rId13"/>
    <p:sldId id="264" r:id="rId14"/>
    <p:sldId id="273" r:id="rId15"/>
    <p:sldId id="265" r:id="rId16"/>
    <p:sldId id="274" r:id="rId17"/>
    <p:sldId id="283" r:id="rId18"/>
    <p:sldId id="266" r:id="rId19"/>
    <p:sldId id="280" r:id="rId20"/>
    <p:sldId id="267" r:id="rId21"/>
    <p:sldId id="268" r:id="rId22"/>
    <p:sldId id="276" r:id="rId23"/>
    <p:sldId id="277" r:id="rId24"/>
    <p:sldId id="269" r:id="rId25"/>
    <p:sldId id="286" r:id="rId26"/>
    <p:sldId id="270" r:id="rId27"/>
    <p:sldId id="287" r:id="rId28"/>
    <p:sldId id="271" r:id="rId2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0C0C"/>
    <a:srgbClr val="800000"/>
    <a:srgbClr val="4D1313"/>
    <a:srgbClr val="996600"/>
    <a:srgbClr val="FFCC99"/>
    <a:srgbClr val="4441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6"/>
    </p:cViewPr>
  </p:sorterViewPr>
  <p:notesViewPr>
    <p:cSldViewPr>
      <p:cViewPr varScale="1">
        <p:scale>
          <a:sx n="56" d="100"/>
          <a:sy n="56" d="100"/>
        </p:scale>
        <p:origin x="-1860" y="-84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2779FD-0189-45F2-B8FB-07506201FBB0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C14BE-66A3-4C20-A839-D09C963ECF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F0711-1C25-49F5-9971-64029E12D949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8F1E6-FFB7-4B0F-9E2A-93135CC60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B6BD7-2CAE-49BB-A39B-37D0FF84BBB3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F2C32-6F04-4ECF-993D-F37FDE29D6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B6BD7-2CAE-49BB-A39B-37D0FF84BBB3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F2C32-6F04-4ECF-993D-F37FDE29D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B6BD7-2CAE-49BB-A39B-37D0FF84BBB3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F2C32-6F04-4ECF-993D-F37FDE29D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B6BD7-2CAE-49BB-A39B-37D0FF84BBB3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F2C32-6F04-4ECF-993D-F37FDE29D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B6BD7-2CAE-49BB-A39B-37D0FF84BBB3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F2C32-6F04-4ECF-993D-F37FDE29D6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B6BD7-2CAE-49BB-A39B-37D0FF84BBB3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F2C32-6F04-4ECF-993D-F37FDE29D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B6BD7-2CAE-49BB-A39B-37D0FF84BBB3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F2C32-6F04-4ECF-993D-F37FDE29D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B6BD7-2CAE-49BB-A39B-37D0FF84BBB3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F2C32-6F04-4ECF-993D-F37FDE29D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B6BD7-2CAE-49BB-A39B-37D0FF84BBB3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F2C32-6F04-4ECF-993D-F37FDE29D6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B6BD7-2CAE-49BB-A39B-37D0FF84BBB3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F2C32-6F04-4ECF-993D-F37FDE29D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B6BD7-2CAE-49BB-A39B-37D0FF84BBB3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F2C32-6F04-4ECF-993D-F37FDE29D6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E0B6BD7-2CAE-49BB-A39B-37D0FF84BBB3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60F2C32-6F04-4ECF-993D-F37FDE29D6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E-books </a:t>
            </a:r>
            <a:r>
              <a:rPr lang="en-IE" dirty="0" smtClean="0"/>
              <a:t>in St. Patrick’s College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2108448"/>
            <a:ext cx="7406640" cy="1752600"/>
          </a:xfrm>
        </p:spPr>
        <p:txBody>
          <a:bodyPr>
            <a:noAutofit/>
          </a:bodyPr>
          <a:lstStyle/>
          <a:p>
            <a:endParaRPr lang="en-IE" sz="3200" dirty="0" smtClean="0"/>
          </a:p>
          <a:p>
            <a:r>
              <a:rPr lang="en-IE" sz="4000" dirty="0" smtClean="0"/>
              <a:t>A </a:t>
            </a:r>
            <a:r>
              <a:rPr lang="en-IE" sz="4000" dirty="0" smtClean="0"/>
              <a:t>leap in a year</a:t>
            </a:r>
            <a:endParaRPr lang="en-US" sz="40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75656" y="4412704"/>
            <a:ext cx="7406640" cy="1752600"/>
          </a:xfrm>
          <a:prstGeom prst="rect">
            <a:avLst/>
          </a:prstGeom>
        </p:spPr>
        <p:txBody>
          <a:bodyPr tIns="0">
            <a:normAutofit fontScale="77500" lnSpcReduction="20000"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IE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IE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IE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IE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Liam O’Dwyer</a:t>
            </a: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IE" sz="26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SLA (Systems)</a:t>
            </a:r>
            <a:endParaRPr kumimoji="0" lang="en-IE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SPDCre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62000" y="2708920"/>
            <a:ext cx="1728192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116632"/>
            <a:ext cx="8429684" cy="1417638"/>
          </a:xfrm>
        </p:spPr>
        <p:txBody>
          <a:bodyPr>
            <a:normAutofit/>
          </a:bodyPr>
          <a:lstStyle/>
          <a:p>
            <a:r>
              <a:rPr lang="en-IE" dirty="0" smtClean="0"/>
              <a:t>Show me the Money – Stage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412776"/>
            <a:ext cx="7458032" cy="4979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E" dirty="0" smtClean="0"/>
              <a:t>Single-title purchase model gave problem of how to establish collection. </a:t>
            </a:r>
          </a:p>
          <a:p>
            <a:pPr>
              <a:buNone/>
            </a:pPr>
            <a:r>
              <a:rPr lang="en-IE" dirty="0" smtClean="0"/>
              <a:t>Applied to </a:t>
            </a:r>
            <a:r>
              <a:rPr lang="en-IE" dirty="0" smtClean="0">
                <a:solidFill>
                  <a:srgbClr val="FF0000"/>
                </a:solidFill>
              </a:rPr>
              <a:t>Quality Promotion Unit awards </a:t>
            </a:r>
            <a:r>
              <a:rPr lang="en-IE" dirty="0" smtClean="0"/>
              <a:t>for ‘start-up’ fund.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endParaRPr lang="en-US" dirty="0"/>
          </a:p>
        </p:txBody>
      </p:sp>
      <p:pic>
        <p:nvPicPr>
          <p:cNvPr id="4" name="Picture 3" descr="QPU.jpg"/>
          <p:cNvPicPr>
            <a:picLocks noChangeAspect="1"/>
          </p:cNvPicPr>
          <p:nvPr/>
        </p:nvPicPr>
        <p:blipFill>
          <a:blip r:embed="rId2" cstate="print"/>
          <a:srcRect t="32991"/>
          <a:stretch>
            <a:fillRect/>
          </a:stretch>
        </p:blipFill>
        <p:spPr>
          <a:xfrm>
            <a:off x="1867619" y="3645024"/>
            <a:ext cx="5800725" cy="280831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ocument 3"/>
          <p:cNvSpPr/>
          <p:nvPr/>
        </p:nvSpPr>
        <p:spPr>
          <a:xfrm>
            <a:off x="1187624" y="2780928"/>
            <a:ext cx="7344816" cy="1080120"/>
          </a:xfrm>
          <a:prstGeom prst="flowChartDocumen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0" rtlCol="0" anchor="ctr"/>
          <a:lstStyle/>
          <a:p>
            <a:pPr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“Preference will be given to projects that potentially have a college-wide application. “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endParaRPr lang="en-IE" sz="20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(QPU Application Guidelines)</a:t>
            </a:r>
            <a:endParaRPr lang="en-IE" sz="1600" dirty="0" smtClean="0">
              <a:solidFill>
                <a:schemeClr val="tx1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60648"/>
            <a:ext cx="7498080" cy="1143000"/>
          </a:xfrm>
        </p:spPr>
        <p:txBody>
          <a:bodyPr/>
          <a:lstStyle/>
          <a:p>
            <a:r>
              <a:rPr lang="en-IE" dirty="0" smtClean="0"/>
              <a:t>Quality Promotion Awards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r>
              <a:rPr lang="en-IE" sz="3000" dirty="0" smtClean="0"/>
              <a:t>Annual awards to value of €5,000.</a:t>
            </a:r>
          </a:p>
          <a:p>
            <a:r>
              <a:rPr lang="en-IE" sz="3000" dirty="0" smtClean="0"/>
              <a:t>Typically shared between 3/4 applications.</a:t>
            </a:r>
          </a:p>
          <a:p>
            <a:pPr>
              <a:buNone/>
            </a:pPr>
            <a:endParaRPr lang="en-IE" sz="3000" dirty="0" smtClean="0"/>
          </a:p>
          <a:p>
            <a:pPr>
              <a:buNone/>
            </a:pPr>
            <a:endParaRPr lang="en-US" sz="3000" dirty="0" smtClean="0"/>
          </a:p>
          <a:p>
            <a:pPr>
              <a:buNone/>
            </a:pPr>
            <a:endParaRPr lang="en-IE" sz="3000" dirty="0" smtClean="0"/>
          </a:p>
          <a:p>
            <a:r>
              <a:rPr lang="en-IE" sz="3000" dirty="0" smtClean="0"/>
              <a:t>Library a good fit for awards brief </a:t>
            </a:r>
          </a:p>
          <a:p>
            <a:r>
              <a:rPr lang="en-IE" sz="3000" dirty="0" smtClean="0"/>
              <a:t>Previous successful Library applications include funding for accessibility software &amp; hardware, training equipment, DVD collection.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Fund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447800"/>
            <a:ext cx="8028384" cy="5410200"/>
          </a:xfrm>
        </p:spPr>
        <p:txBody>
          <a:bodyPr>
            <a:normAutofit/>
          </a:bodyPr>
          <a:lstStyle/>
          <a:p>
            <a:r>
              <a:rPr lang="en-IE" dirty="0" smtClean="0"/>
              <a:t>Ranked titles from stock comparison according to usage and stock levels</a:t>
            </a:r>
          </a:p>
          <a:p>
            <a:r>
              <a:rPr lang="en-IE" dirty="0" smtClean="0"/>
              <a:t>Applied for funding for ‘top 40’ titles</a:t>
            </a:r>
          </a:p>
          <a:p>
            <a:r>
              <a:rPr lang="en-IE" dirty="0" smtClean="0"/>
              <a:t>Stressed increased </a:t>
            </a:r>
            <a:r>
              <a:rPr lang="en-IE" dirty="0" smtClean="0">
                <a:solidFill>
                  <a:srgbClr val="FF0000"/>
                </a:solidFill>
              </a:rPr>
              <a:t>availability &amp; access </a:t>
            </a:r>
            <a:r>
              <a:rPr lang="en-IE" dirty="0" smtClean="0"/>
              <a:t>(an ‘add-on’ rather than ‘instead of’)</a:t>
            </a:r>
          </a:p>
          <a:p>
            <a:r>
              <a:rPr lang="en-IE" dirty="0" smtClean="0"/>
              <a:t>Target audience of </a:t>
            </a:r>
            <a:r>
              <a:rPr lang="en-IE" dirty="0" smtClean="0">
                <a:solidFill>
                  <a:srgbClr val="FF0000"/>
                </a:solidFill>
              </a:rPr>
              <a:t>undergraduates</a:t>
            </a:r>
            <a:r>
              <a:rPr lang="en-IE" dirty="0" smtClean="0"/>
              <a:t>. 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Fund Application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IE" dirty="0" smtClean="0"/>
              <a:t>“Many of our online resources (journal databases, literary archives) are geared towards post-graduate and research students.   As the proposed texts are books and ‘core’ materials, they will encourage a </a:t>
            </a:r>
            <a:r>
              <a:rPr lang="en-IE" dirty="0" smtClean="0">
                <a:solidFill>
                  <a:srgbClr val="FF0000"/>
                </a:solidFill>
              </a:rPr>
              <a:t>broader use of our online resources</a:t>
            </a:r>
            <a:r>
              <a:rPr lang="en-IE" dirty="0" smtClean="0"/>
              <a:t> by including the College’s large undergraduate student body.  In this way it would enable a </a:t>
            </a:r>
            <a:r>
              <a:rPr lang="en-IE" dirty="0" smtClean="0">
                <a:solidFill>
                  <a:srgbClr val="FF0000"/>
                </a:solidFill>
              </a:rPr>
              <a:t>greater utilisation of existing IT infrastructures</a:t>
            </a:r>
            <a:r>
              <a:rPr lang="en-IE" dirty="0" smtClean="0"/>
              <a:t>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wew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4167"/>
          <a:stretch>
            <a:fillRect/>
          </a:stretch>
        </p:blipFill>
        <p:spPr>
          <a:xfrm>
            <a:off x="71406" y="0"/>
            <a:ext cx="8945249" cy="68580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April 2010 – Purchase &amp; Launch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708392" cy="4800600"/>
          </a:xfrm>
        </p:spPr>
        <p:txBody>
          <a:bodyPr/>
          <a:lstStyle/>
          <a:p>
            <a:r>
              <a:rPr lang="en-IE" dirty="0" smtClean="0"/>
              <a:t>40+ titles ordered, accessioned, catalogued </a:t>
            </a:r>
          </a:p>
          <a:p>
            <a:r>
              <a:rPr lang="en-IE" dirty="0" smtClean="0"/>
              <a:t>Ordered via EDI</a:t>
            </a:r>
          </a:p>
          <a:p>
            <a:r>
              <a:rPr lang="en-IE" dirty="0" smtClean="0"/>
              <a:t>MARC records added</a:t>
            </a:r>
          </a:p>
          <a:p>
            <a:r>
              <a:rPr lang="en-IE" dirty="0" smtClean="0"/>
              <a:t>Print books labelled</a:t>
            </a:r>
          </a:p>
          <a:p>
            <a:r>
              <a:rPr lang="en-IE" dirty="0" smtClean="0"/>
              <a:t>Posters, emails, blog, </a:t>
            </a:r>
          </a:p>
          <a:p>
            <a:r>
              <a:rPr lang="en-IE" dirty="0" smtClean="0"/>
              <a:t>Catalogue icon shortcut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April 2010 - We have lift off</a:t>
            </a:r>
            <a:endParaRPr lang="en-US" dirty="0"/>
          </a:p>
        </p:txBody>
      </p:sp>
      <p:pic>
        <p:nvPicPr>
          <p:cNvPr id="4" name="Content Placeholder 3" descr="blogpo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556791"/>
            <a:ext cx="6116198" cy="4508823"/>
          </a:xfr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QP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869049"/>
            <a:ext cx="8064896" cy="4864207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After the </a:t>
            </a:r>
            <a:r>
              <a:rPr lang="en-IE" dirty="0" err="1" smtClean="0"/>
              <a:t>Goldrush</a:t>
            </a:r>
            <a:r>
              <a:rPr lang="en-IE" dirty="0" smtClean="0"/>
              <a:t>…stage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IE" dirty="0" err="1" smtClean="0"/>
              <a:t>Ebooks</a:t>
            </a:r>
            <a:r>
              <a:rPr lang="en-IE" dirty="0" smtClean="0"/>
              <a:t> in acquisitions processes:</a:t>
            </a:r>
          </a:p>
          <a:p>
            <a:pPr>
              <a:buNone/>
            </a:pPr>
            <a:endParaRPr lang="en-IE" sz="2000" dirty="0" smtClean="0"/>
          </a:p>
          <a:p>
            <a:r>
              <a:rPr lang="en-IE" dirty="0" smtClean="0"/>
              <a:t>Multiple copy orders (&gt;2) checked for availability</a:t>
            </a:r>
          </a:p>
          <a:p>
            <a:r>
              <a:rPr lang="en-IE" dirty="0" smtClean="0"/>
              <a:t>If available, requester ‘offered’ </a:t>
            </a:r>
            <a:r>
              <a:rPr lang="en-IE" dirty="0" err="1" smtClean="0"/>
              <a:t>ebook</a:t>
            </a:r>
            <a:r>
              <a:rPr lang="en-IE" dirty="0" smtClean="0"/>
              <a:t> option (with reduced print copies)</a:t>
            </a:r>
          </a:p>
          <a:p>
            <a:r>
              <a:rPr lang="en-IE" dirty="0" smtClean="0"/>
              <a:t>Now also checking </a:t>
            </a:r>
            <a:r>
              <a:rPr lang="en-IE" dirty="0" err="1" smtClean="0"/>
              <a:t>Swets</a:t>
            </a:r>
            <a:r>
              <a:rPr lang="en-IE" dirty="0" smtClean="0"/>
              <a:t> for other availability</a:t>
            </a:r>
          </a:p>
          <a:p>
            <a:pPr>
              <a:buNone/>
            </a:pPr>
            <a:endParaRPr lang="en-IE" dirty="0" smtClean="0"/>
          </a:p>
          <a:p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ris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508" r="24437"/>
          <a:stretch>
            <a:fillRect/>
          </a:stretch>
        </p:blipFill>
        <p:spPr>
          <a:xfrm>
            <a:off x="-36512" y="8309"/>
            <a:ext cx="9180512" cy="6849691"/>
          </a:xfrm>
        </p:spPr>
      </p:pic>
      <p:sp>
        <p:nvSpPr>
          <p:cNvPr id="5" name="Oval 4"/>
          <p:cNvSpPr/>
          <p:nvPr/>
        </p:nvSpPr>
        <p:spPr>
          <a:xfrm>
            <a:off x="683568" y="1916832"/>
            <a:ext cx="576064" cy="3600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Context /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8" y="1714488"/>
            <a:ext cx="8215338" cy="3643337"/>
          </a:xfrm>
        </p:spPr>
        <p:txBody>
          <a:bodyPr>
            <a:normAutofit/>
          </a:bodyPr>
          <a:lstStyle/>
          <a:p>
            <a:r>
              <a:rPr lang="en-IE" sz="3200" dirty="0" smtClean="0"/>
              <a:t>College of Education</a:t>
            </a:r>
          </a:p>
          <a:p>
            <a:r>
              <a:rPr lang="en-IE" sz="3200" dirty="0" smtClean="0"/>
              <a:t>College of DCU since 1993</a:t>
            </a:r>
          </a:p>
          <a:p>
            <a:r>
              <a:rPr lang="en-IE" sz="3200" dirty="0" smtClean="0"/>
              <a:t>Two faculties – Humanities and Education</a:t>
            </a:r>
          </a:p>
          <a:p>
            <a:r>
              <a:rPr lang="en-IE" sz="3200" dirty="0" smtClean="0"/>
              <a:t>Over 2,500 students</a:t>
            </a:r>
          </a:p>
          <a:p>
            <a:r>
              <a:rPr lang="en-IE" sz="3200" dirty="0" smtClean="0"/>
              <a:t>1,800 undergraduates approx. (1,200 B.Ed.)</a:t>
            </a:r>
          </a:p>
          <a:p>
            <a:r>
              <a:rPr lang="en-IE" sz="3200" dirty="0" smtClean="0"/>
              <a:t>Increasing number of </a:t>
            </a:r>
            <a:r>
              <a:rPr lang="en-IE" dirty="0" smtClean="0"/>
              <a:t>in-service</a:t>
            </a:r>
            <a:r>
              <a:rPr lang="en-IE" sz="3200" dirty="0" smtClean="0"/>
              <a:t> students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User Response - Staff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447800"/>
            <a:ext cx="7704856" cy="5195910"/>
          </a:xfrm>
        </p:spPr>
        <p:txBody>
          <a:bodyPr>
            <a:noAutofit/>
          </a:bodyPr>
          <a:lstStyle/>
          <a:p>
            <a:r>
              <a:rPr lang="en-IE" dirty="0" smtClean="0"/>
              <a:t>Initial purchase positive</a:t>
            </a:r>
          </a:p>
          <a:p>
            <a:r>
              <a:rPr lang="en-IE" dirty="0" smtClean="0"/>
              <a:t>Almost all availed of </a:t>
            </a:r>
            <a:r>
              <a:rPr lang="en-IE" dirty="0" err="1" smtClean="0"/>
              <a:t>ebook</a:t>
            </a:r>
            <a:r>
              <a:rPr lang="en-IE" dirty="0" smtClean="0"/>
              <a:t> option</a:t>
            </a:r>
          </a:p>
          <a:p>
            <a:r>
              <a:rPr lang="en-IE" dirty="0" smtClean="0"/>
              <a:t>Liked ability to link from </a:t>
            </a:r>
            <a:r>
              <a:rPr lang="en-IE" dirty="0" err="1" smtClean="0"/>
              <a:t>Moodle</a:t>
            </a:r>
            <a:endParaRPr lang="en-IE" dirty="0" smtClean="0"/>
          </a:p>
          <a:p>
            <a:r>
              <a:rPr lang="en-IE" dirty="0" smtClean="0"/>
              <a:t>Requests for off-campus students</a:t>
            </a:r>
          </a:p>
          <a:p>
            <a:pPr>
              <a:buNone/>
            </a:pPr>
            <a:r>
              <a:rPr lang="en-IE" dirty="0" smtClean="0"/>
              <a:t>Negative?</a:t>
            </a:r>
          </a:p>
          <a:p>
            <a:r>
              <a:rPr lang="en-IE" dirty="0" smtClean="0"/>
              <a:t>Some apprehension re: reasons for going ‘e’</a:t>
            </a:r>
          </a:p>
          <a:p>
            <a:r>
              <a:rPr lang="en-IE" dirty="0" smtClean="0"/>
              <a:t>Confusion about availability (Google Books)</a:t>
            </a:r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User Response -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Positive overall – want more</a:t>
            </a:r>
          </a:p>
          <a:p>
            <a:r>
              <a:rPr lang="en-IE" dirty="0" smtClean="0"/>
              <a:t>Awareness dependent on lecturer/dept</a:t>
            </a:r>
          </a:p>
          <a:p>
            <a:r>
              <a:rPr lang="en-IE" dirty="0" smtClean="0"/>
              <a:t>Some confusion re: how to access &amp; use</a:t>
            </a:r>
          </a:p>
          <a:p>
            <a:r>
              <a:rPr lang="en-IE" dirty="0" smtClean="0"/>
              <a:t>But they are being used…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ta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1332" y="0"/>
            <a:ext cx="7434072" cy="68580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tats3.jpg"/>
          <p:cNvPicPr>
            <a:picLocks noChangeAspect="1"/>
          </p:cNvPicPr>
          <p:nvPr/>
        </p:nvPicPr>
        <p:blipFill>
          <a:blip r:embed="rId2" cstate="print"/>
          <a:srcRect t="3801"/>
          <a:stretch>
            <a:fillRect/>
          </a:stretch>
        </p:blipFill>
        <p:spPr>
          <a:xfrm>
            <a:off x="1309216" y="0"/>
            <a:ext cx="70072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49552"/>
          </a:xfrm>
        </p:spPr>
        <p:txBody>
          <a:bodyPr>
            <a:normAutofit/>
          </a:bodyPr>
          <a:lstStyle/>
          <a:p>
            <a:r>
              <a:rPr lang="en-IE" dirty="0" smtClean="0"/>
              <a:t>Time-intensive </a:t>
            </a:r>
          </a:p>
          <a:p>
            <a:r>
              <a:rPr lang="en-IE" dirty="0" smtClean="0"/>
              <a:t>Low ‘hit’ rate = invisible work &amp; lost time</a:t>
            </a:r>
          </a:p>
          <a:p>
            <a:r>
              <a:rPr lang="en-IE" dirty="0" smtClean="0"/>
              <a:t>Delay for new titles/editions</a:t>
            </a:r>
          </a:p>
          <a:p>
            <a:r>
              <a:rPr lang="en-IE" dirty="0" smtClean="0"/>
              <a:t>Some technical problems – adobe, IP</a:t>
            </a:r>
          </a:p>
          <a:p>
            <a:r>
              <a:rPr lang="en-IE" dirty="0" smtClean="0"/>
              <a:t>DRM limitations </a:t>
            </a:r>
          </a:p>
          <a:p>
            <a:pPr lvl="1"/>
            <a:r>
              <a:rPr lang="en-IE" dirty="0" smtClean="0"/>
              <a:t>clunky interface</a:t>
            </a:r>
          </a:p>
          <a:p>
            <a:pPr lvl="1"/>
            <a:r>
              <a:rPr lang="en-IE" dirty="0" smtClean="0"/>
              <a:t>not for ‘front to back reading’ </a:t>
            </a:r>
          </a:p>
          <a:p>
            <a:pPr lvl="1"/>
            <a:r>
              <a:rPr lang="en-IE" dirty="0" smtClean="0"/>
              <a:t>not compatible with e-readers (yet)</a:t>
            </a:r>
          </a:p>
          <a:p>
            <a:pPr>
              <a:buNone/>
            </a:pPr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Some Issues / Concerns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196752"/>
            <a:ext cx="7708392" cy="5410200"/>
          </a:xfrm>
        </p:spPr>
        <p:txBody>
          <a:bodyPr>
            <a:normAutofit/>
          </a:bodyPr>
          <a:lstStyle/>
          <a:p>
            <a:r>
              <a:rPr lang="en-IE" sz="3000" dirty="0" smtClean="0"/>
              <a:t>Concern about perpetuity &amp; new formats</a:t>
            </a:r>
          </a:p>
          <a:p>
            <a:r>
              <a:rPr lang="en-IE" sz="3000" dirty="0" smtClean="0"/>
              <a:t>Did I mention DRM?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http://readersbillofrights.info/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IE" sz="3000" dirty="0" smtClean="0"/>
              <a:t>Publisher developments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http://www.nytimes.com/2011/03/15/business/media/15libraries.html?_r=2&amp;hp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US" sz="3600" dirty="0" smtClean="0"/>
          </a:p>
          <a:p>
            <a:r>
              <a:rPr lang="en-US" sz="3000" dirty="0" smtClean="0"/>
              <a:t>Useful site - No Shelf Required Blog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http://www.libraries.wright.edu/noshelfrequired/</a:t>
            </a:r>
            <a:endParaRPr lang="en-IE" dirty="0" smtClean="0"/>
          </a:p>
          <a:p>
            <a:endParaRPr lang="en-US" dirty="0"/>
          </a:p>
        </p:txBody>
      </p:sp>
      <p:pic>
        <p:nvPicPr>
          <p:cNvPr id="4" name="Picture 3" descr="librariansagainstDR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665107"/>
            <a:ext cx="1440160" cy="14038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Issues / Concerns</a:t>
            </a:r>
            <a:endParaRPr lang="en-US" dirty="0"/>
          </a:p>
        </p:txBody>
      </p:sp>
      <p:pic>
        <p:nvPicPr>
          <p:cNvPr id="7" name="Picture 6" descr="newyorktimes.jpg"/>
          <p:cNvPicPr>
            <a:picLocks noChangeAspect="1"/>
          </p:cNvPicPr>
          <p:nvPr/>
        </p:nvPicPr>
        <p:blipFill>
          <a:blip r:embed="rId3" cstate="print"/>
          <a:srcRect t="30171" r="676" b="12820"/>
          <a:stretch>
            <a:fillRect/>
          </a:stretch>
        </p:blipFill>
        <p:spPr>
          <a:xfrm>
            <a:off x="1691680" y="3990105"/>
            <a:ext cx="6624735" cy="14551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Overall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2392" y="1447800"/>
            <a:ext cx="7498080" cy="4800600"/>
          </a:xfrm>
        </p:spPr>
        <p:txBody>
          <a:bodyPr/>
          <a:lstStyle/>
          <a:p>
            <a:r>
              <a:rPr lang="en-IE" dirty="0" smtClean="0"/>
              <a:t>Showed Library in a positive light</a:t>
            </a:r>
          </a:p>
          <a:p>
            <a:r>
              <a:rPr lang="en-IE" dirty="0" smtClean="0"/>
              <a:t>Offered solution to a particular problem</a:t>
            </a:r>
          </a:p>
          <a:p>
            <a:r>
              <a:rPr lang="en-IE" dirty="0" smtClean="0"/>
              <a:t>Having a clear ‘why’ helps</a:t>
            </a:r>
          </a:p>
          <a:p>
            <a:r>
              <a:rPr lang="en-IE" dirty="0" smtClean="0"/>
              <a:t>Support of academics important</a:t>
            </a:r>
          </a:p>
          <a:p>
            <a:r>
              <a:rPr lang="en-IE" dirty="0" smtClean="0"/>
              <a:t>Not ‘the’ way – just ‘another’ way…</a:t>
            </a:r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booksfigh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85604"/>
            <a:ext cx="4752528" cy="64397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47664" y="6444044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http://www.newsweek.com/2010/08/03/back-story-books-vs-e-books.html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err="1" smtClean="0">
                <a:solidFill>
                  <a:srgbClr val="320C0C"/>
                </a:solidFill>
              </a:rPr>
              <a:t>liam.odwyer@spd.dcu.ie</a:t>
            </a:r>
            <a:endParaRPr lang="en-IE" dirty="0" smtClean="0">
              <a:solidFill>
                <a:srgbClr val="320C0C"/>
              </a:solidFill>
            </a:endParaRPr>
          </a:p>
          <a:p>
            <a:r>
              <a:rPr lang="en-IE" dirty="0" smtClean="0"/>
              <a:t>018842174</a:t>
            </a:r>
          </a:p>
          <a:p>
            <a:r>
              <a:rPr lang="en-IE" dirty="0" smtClean="0"/>
              <a:t>http</a:t>
            </a:r>
            <a:r>
              <a:rPr lang="en-IE" dirty="0" smtClean="0"/>
              <a:t>://</a:t>
            </a:r>
            <a:r>
              <a:rPr lang="en-IE" dirty="0" smtClean="0"/>
              <a:t>www.spd.dcu.ie/library</a:t>
            </a:r>
          </a:p>
          <a:p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Library &amp;  Acquisitions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446" y="1484784"/>
            <a:ext cx="7929586" cy="378621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IE" dirty="0" smtClean="0"/>
              <a:t>Library Staff = 10.5 FTE (+ shelving staff)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sz="4400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sz="2000" dirty="0" smtClean="0"/>
          </a:p>
          <a:p>
            <a:pPr>
              <a:buNone/>
            </a:pPr>
            <a:r>
              <a:rPr lang="en-IE" dirty="0" smtClean="0"/>
              <a:t>Acquisitions &amp; Cataloguing = 1.5 FTE</a:t>
            </a:r>
          </a:p>
          <a:p>
            <a:pPr>
              <a:buNone/>
            </a:pPr>
            <a:r>
              <a:rPr lang="en-IE" dirty="0" smtClean="0"/>
              <a:t>Summer </a:t>
            </a:r>
            <a:r>
              <a:rPr lang="en-IE" dirty="0" smtClean="0"/>
              <a:t>2009 </a:t>
            </a:r>
            <a:r>
              <a:rPr lang="en-IE" dirty="0" smtClean="0"/>
              <a:t>– review of acquisitions policies &amp; procedures</a:t>
            </a:r>
            <a:endParaRPr lang="en-IE" dirty="0" smtClean="0"/>
          </a:p>
        </p:txBody>
      </p:sp>
      <p:sp>
        <p:nvSpPr>
          <p:cNvPr id="4" name="Rectangle 3"/>
          <p:cNvSpPr/>
          <p:nvPr/>
        </p:nvSpPr>
        <p:spPr>
          <a:xfrm>
            <a:off x="3491880" y="2132856"/>
            <a:ext cx="180020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400" dirty="0" smtClean="0"/>
              <a:t>Librarian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91880" y="2708920"/>
            <a:ext cx="1800200" cy="43204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IE" sz="2400" dirty="0" smtClean="0">
                <a:solidFill>
                  <a:schemeClr val="bg1">
                    <a:lumMod val="50000"/>
                  </a:schemeClr>
                </a:solidFill>
              </a:rPr>
              <a:t>AL (FT)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08104" y="2708920"/>
            <a:ext cx="180020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IE" sz="2400" dirty="0" smtClean="0"/>
              <a:t>AL (HT)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3491880" y="3356992"/>
            <a:ext cx="180020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400" dirty="0" smtClean="0"/>
              <a:t>SLA </a:t>
            </a:r>
            <a:r>
              <a:rPr lang="en-IE" sz="2800" dirty="0" smtClean="0"/>
              <a:t>(</a:t>
            </a:r>
            <a:r>
              <a:rPr lang="en-IE" sz="2400" dirty="0" smtClean="0"/>
              <a:t>FT)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3491880" y="4005064"/>
            <a:ext cx="180020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IE" sz="2400" dirty="0" smtClean="0"/>
              <a:t>LA </a:t>
            </a:r>
            <a:r>
              <a:rPr lang="en-IE" sz="2800" dirty="0" smtClean="0"/>
              <a:t>x </a:t>
            </a:r>
            <a:r>
              <a:rPr lang="en-IE" sz="2400" dirty="0" smtClean="0"/>
              <a:t>8</a:t>
            </a:r>
            <a:r>
              <a:rPr lang="en-IE" sz="2800" dirty="0" smtClean="0"/>
              <a:t> (</a:t>
            </a:r>
            <a:r>
              <a:rPr lang="en-IE" sz="2400" dirty="0" smtClean="0"/>
              <a:t>FT)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3076" y="274638"/>
            <a:ext cx="7498080" cy="1143000"/>
          </a:xfrm>
        </p:spPr>
        <p:txBody>
          <a:bodyPr>
            <a:normAutofit/>
          </a:bodyPr>
          <a:lstStyle/>
          <a:p>
            <a:r>
              <a:rPr lang="en-IE" dirty="0" smtClean="0"/>
              <a:t>Acquisitions Review 2009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668732"/>
            <a:ext cx="8001024" cy="50006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IE" dirty="0" smtClean="0"/>
              <a:t>Some outcomes:</a:t>
            </a:r>
          </a:p>
          <a:p>
            <a:r>
              <a:rPr lang="en-IE" dirty="0" smtClean="0"/>
              <a:t>Supplier review &amp; selection</a:t>
            </a:r>
          </a:p>
          <a:p>
            <a:r>
              <a:rPr lang="en-IE" dirty="0" smtClean="0"/>
              <a:t>Dept funds</a:t>
            </a:r>
          </a:p>
          <a:p>
            <a:r>
              <a:rPr lang="en-IE" dirty="0" smtClean="0">
                <a:solidFill>
                  <a:srgbClr val="FF0000"/>
                </a:solidFill>
              </a:rPr>
              <a:t>EVERYTHING  THROUGH LMS</a:t>
            </a:r>
          </a:p>
          <a:p>
            <a:r>
              <a:rPr lang="en-IE" dirty="0" smtClean="0"/>
              <a:t>A work in progress...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r>
              <a:rPr lang="en-IE" dirty="0" smtClean="0"/>
              <a:t>A</a:t>
            </a:r>
            <a:r>
              <a:rPr lang="en-IE" dirty="0" smtClean="0">
                <a:solidFill>
                  <a:srgbClr val="FF0000"/>
                </a:solidFill>
              </a:rPr>
              <a:t> BIG</a:t>
            </a:r>
            <a:r>
              <a:rPr lang="en-IE" b="1" dirty="0" smtClean="0"/>
              <a:t> </a:t>
            </a:r>
            <a:r>
              <a:rPr lang="en-IE" dirty="0" smtClean="0"/>
              <a:t>issue was undergraduate core texts…</a:t>
            </a:r>
          </a:p>
          <a:p>
            <a:pPr>
              <a:buNone/>
            </a:pP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Core 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IE" dirty="0" smtClean="0"/>
              <a:t>Problem:  Requested in very high numbers but unable to meet demand (quality review)</a:t>
            </a:r>
            <a:r>
              <a:rPr lang="en-IE" sz="2800" dirty="0" smtClean="0"/>
              <a:t> </a:t>
            </a:r>
          </a:p>
          <a:p>
            <a:pPr>
              <a:buNone/>
            </a:pPr>
            <a:r>
              <a:rPr lang="en-IE" sz="2800" i="1" dirty="0" smtClean="0">
                <a:solidFill>
                  <a:schemeClr val="accent1">
                    <a:lumMod val="75000"/>
                  </a:schemeClr>
                </a:solidFill>
              </a:rPr>
              <a:t>‘There are 400 in my year and sometimes we all need the same book…there just aren’t half enough.’</a:t>
            </a:r>
            <a:endParaRPr lang="en-US" sz="28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IE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IE" dirty="0" smtClean="0">
                <a:solidFill>
                  <a:srgbClr val="FF0000"/>
                </a:solidFill>
              </a:rPr>
              <a:t>So…</a:t>
            </a:r>
          </a:p>
          <a:p>
            <a:r>
              <a:rPr lang="en-IE" dirty="0" smtClean="0"/>
              <a:t>Limited multiple copy orders to </a:t>
            </a:r>
            <a:r>
              <a:rPr lang="en-IE" dirty="0" smtClean="0">
                <a:solidFill>
                  <a:srgbClr val="FF0000"/>
                </a:solidFill>
              </a:rPr>
              <a:t>10 copies</a:t>
            </a:r>
          </a:p>
          <a:p>
            <a:r>
              <a:rPr lang="en-IE" dirty="0" smtClean="0"/>
              <a:t>Committed to explore </a:t>
            </a:r>
            <a:r>
              <a:rPr lang="en-IE" dirty="0" err="1" smtClean="0"/>
              <a:t>ebook</a:t>
            </a:r>
            <a:r>
              <a:rPr lang="en-IE" dirty="0" smtClean="0"/>
              <a:t> option…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475656" y="5013176"/>
            <a:ext cx="6408712" cy="10801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IE" dirty="0" smtClean="0"/>
              <a:t>DCU initiative helped awareness of format</a:t>
            </a:r>
          </a:p>
          <a:p>
            <a:pPr>
              <a:buNone/>
            </a:pPr>
            <a:r>
              <a:rPr lang="en-IE" dirty="0" smtClean="0">
                <a:solidFill>
                  <a:srgbClr val="FF0000"/>
                </a:solidFill>
              </a:rPr>
              <a:t>but…</a:t>
            </a:r>
          </a:p>
          <a:p>
            <a:pPr>
              <a:buNone/>
            </a:pPr>
            <a:r>
              <a:rPr lang="en-IE" dirty="0" smtClean="0"/>
              <a:t>core text issue gave particular priorities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r>
              <a:rPr lang="en-IE" dirty="0" smtClean="0"/>
              <a:t>Initial task - to decide which option in marketplace best met our needs.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1" name="Picture 10" descr="e-booksbund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3356992"/>
            <a:ext cx="1611753" cy="1078667"/>
          </a:xfrm>
          <a:prstGeom prst="rect">
            <a:avLst/>
          </a:prstGeom>
        </p:spPr>
      </p:pic>
      <p:pic>
        <p:nvPicPr>
          <p:cNvPr id="8" name="Picture 7" descr="eread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3356992"/>
            <a:ext cx="1728192" cy="1177514"/>
          </a:xfrm>
          <a:prstGeom prst="rect">
            <a:avLst/>
          </a:prstGeom>
        </p:spPr>
      </p:pic>
      <p:sp>
        <p:nvSpPr>
          <p:cNvPr id="9" name="&quot;No&quot; Symbol 8"/>
          <p:cNvSpPr/>
          <p:nvPr/>
        </p:nvSpPr>
        <p:spPr>
          <a:xfrm rot="5400000">
            <a:off x="1389511" y="2962906"/>
            <a:ext cx="1663851" cy="1875960"/>
          </a:xfrm>
          <a:prstGeom prst="noSmoking">
            <a:avLst>
              <a:gd name="adj" fmla="val 61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Ebooks</a:t>
            </a:r>
            <a:endParaRPr lang="en-US" dirty="0"/>
          </a:p>
        </p:txBody>
      </p:sp>
      <p:sp>
        <p:nvSpPr>
          <p:cNvPr id="12" name="&quot;No&quot; Symbol 11"/>
          <p:cNvSpPr/>
          <p:nvPr/>
        </p:nvSpPr>
        <p:spPr>
          <a:xfrm rot="5400000">
            <a:off x="3701663" y="3014288"/>
            <a:ext cx="1663851" cy="1875960"/>
          </a:xfrm>
          <a:prstGeom prst="noSmoking">
            <a:avLst>
              <a:gd name="adj" fmla="val 61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12-Point Star 12"/>
          <p:cNvSpPr/>
          <p:nvPr/>
        </p:nvSpPr>
        <p:spPr>
          <a:xfrm>
            <a:off x="5940152" y="3068960"/>
            <a:ext cx="2304256" cy="172819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smtClean="0"/>
              <a:t>CORE TITLE</a:t>
            </a:r>
          </a:p>
          <a:p>
            <a:pPr algn="ctr"/>
            <a:r>
              <a:rPr lang="en-IE" b="1" dirty="0" smtClean="0"/>
              <a:t>ACCESS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69776"/>
            <a:ext cx="8208912" cy="1143000"/>
          </a:xfrm>
        </p:spPr>
        <p:txBody>
          <a:bodyPr>
            <a:noAutofit/>
          </a:bodyPr>
          <a:lstStyle/>
          <a:p>
            <a:r>
              <a:rPr lang="en-IE" dirty="0" err="1" smtClean="0"/>
              <a:t>Ebooks</a:t>
            </a:r>
            <a:r>
              <a:rPr lang="en-IE" dirty="0" smtClean="0"/>
              <a:t> – assessing the marketplace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414" y="1340768"/>
            <a:ext cx="7708392" cy="5174320"/>
          </a:xfrm>
        </p:spPr>
        <p:txBody>
          <a:bodyPr>
            <a:normAutofit/>
          </a:bodyPr>
          <a:lstStyle/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</p:txBody>
      </p:sp>
      <p:pic>
        <p:nvPicPr>
          <p:cNvPr id="5" name="Picture 4" descr="confus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0215" y="1268760"/>
            <a:ext cx="6558169" cy="5207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120" y="260648"/>
            <a:ext cx="8172400" cy="1143000"/>
          </a:xfrm>
        </p:spPr>
        <p:txBody>
          <a:bodyPr>
            <a:noAutofit/>
          </a:bodyPr>
          <a:lstStyle/>
          <a:p>
            <a:r>
              <a:rPr lang="en-IE" dirty="0" err="1" smtClean="0"/>
              <a:t>Ebooks</a:t>
            </a:r>
            <a:r>
              <a:rPr lang="en-IE" dirty="0" smtClean="0"/>
              <a:t> – assessing the marketplace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447800"/>
            <a:ext cx="7812360" cy="4800600"/>
          </a:xfrm>
        </p:spPr>
        <p:txBody>
          <a:bodyPr/>
          <a:lstStyle/>
          <a:p>
            <a:r>
              <a:rPr lang="en-IE" dirty="0" smtClean="0"/>
              <a:t>Took longer than expected!</a:t>
            </a:r>
          </a:p>
          <a:p>
            <a:r>
              <a:rPr lang="en-IE" dirty="0" smtClean="0"/>
              <a:t>Various suppliers/aggregators/access models</a:t>
            </a:r>
          </a:p>
          <a:p>
            <a:r>
              <a:rPr lang="en-IE" dirty="0" smtClean="0"/>
              <a:t>Looked at other libraries (DCU)</a:t>
            </a:r>
          </a:p>
          <a:p>
            <a:r>
              <a:rPr lang="en-IE" dirty="0" smtClean="0"/>
              <a:t>Eventually decided on </a:t>
            </a:r>
            <a:r>
              <a:rPr lang="en-IE" dirty="0" err="1" smtClean="0">
                <a:solidFill>
                  <a:srgbClr val="FF0000"/>
                </a:solidFill>
              </a:rPr>
              <a:t>Dawsonera</a:t>
            </a:r>
            <a:endParaRPr lang="en-IE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5652120" y="3501008"/>
            <a:ext cx="2870408" cy="9208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1187624" y="3140968"/>
            <a:ext cx="3168352" cy="936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Why </a:t>
            </a:r>
            <a:r>
              <a:rPr lang="en-IE" dirty="0" err="1" smtClean="0"/>
              <a:t>Dawsonera</a:t>
            </a:r>
            <a:r>
              <a:rPr lang="en-IE" dirty="0" smtClean="0"/>
              <a:t>?</a:t>
            </a:r>
            <a:endParaRPr lang="en-US" dirty="0"/>
          </a:p>
        </p:txBody>
      </p:sp>
      <p:sp>
        <p:nvSpPr>
          <p:cNvPr id="11" name="Left Arrow 10"/>
          <p:cNvSpPr/>
          <p:nvPr/>
        </p:nvSpPr>
        <p:spPr>
          <a:xfrm rot="17175004">
            <a:off x="3455838" y="2303988"/>
            <a:ext cx="1117508" cy="21457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eft Arrow 11"/>
          <p:cNvSpPr/>
          <p:nvPr/>
        </p:nvSpPr>
        <p:spPr>
          <a:xfrm rot="16200000">
            <a:off x="5413498" y="2515494"/>
            <a:ext cx="1397902" cy="20057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447800"/>
            <a:ext cx="8028384" cy="51495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IE" sz="3500" dirty="0" smtClean="0"/>
              <a:t>Most suitable purchase &amp; access model</a:t>
            </a:r>
            <a:r>
              <a:rPr lang="en-IE" sz="3500" dirty="0" smtClean="0">
                <a:solidFill>
                  <a:srgbClr val="FF0000"/>
                </a:solidFill>
              </a:rPr>
              <a:t> (for us)</a:t>
            </a:r>
          </a:p>
          <a:p>
            <a:pPr>
              <a:buNone/>
            </a:pPr>
            <a:endParaRPr lang="en-IE" sz="3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IE" sz="3000" dirty="0" smtClean="0"/>
          </a:p>
          <a:p>
            <a:pPr>
              <a:buNone/>
            </a:pPr>
            <a:endParaRPr lang="en-IE" sz="3000" dirty="0" smtClean="0"/>
          </a:p>
          <a:p>
            <a:pPr>
              <a:buNone/>
            </a:pPr>
            <a:r>
              <a:rPr lang="en-IE" sz="3000" dirty="0" smtClean="0"/>
              <a:t>Single-title purchase</a:t>
            </a:r>
          </a:p>
          <a:p>
            <a:pPr>
              <a:buNone/>
            </a:pPr>
            <a:r>
              <a:rPr lang="en-IE" sz="3000" dirty="0" smtClean="0"/>
              <a:t>One-off payment</a:t>
            </a:r>
            <a:r>
              <a:rPr lang="en-IE" dirty="0" smtClean="0"/>
              <a:t>			</a:t>
            </a:r>
            <a:r>
              <a:rPr lang="en-IE" sz="3000" dirty="0" smtClean="0"/>
              <a:t>DRM approach</a:t>
            </a:r>
            <a:endParaRPr lang="en-IE" sz="3000" b="1" dirty="0" smtClean="0">
              <a:solidFill>
                <a:srgbClr val="320C0C"/>
              </a:solidFill>
            </a:endParaRPr>
          </a:p>
          <a:p>
            <a:pPr>
              <a:buNone/>
            </a:pPr>
            <a:r>
              <a:rPr lang="en-IE" sz="3000" b="1" dirty="0" smtClean="0">
                <a:solidFill>
                  <a:srgbClr val="320C0C"/>
                </a:solidFill>
              </a:rPr>
              <a:t>						</a:t>
            </a:r>
            <a:r>
              <a:rPr lang="en-IE" sz="3000" dirty="0" smtClean="0"/>
              <a:t>Simultaneous users</a:t>
            </a:r>
          </a:p>
          <a:p>
            <a:pPr>
              <a:buNone/>
            </a:pPr>
            <a:r>
              <a:rPr lang="en-IE" dirty="0" smtClean="0"/>
              <a:t>					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r>
              <a:rPr lang="en-IE" dirty="0" smtClean="0"/>
              <a:t>Stock Comparison Service – about 10% of our short loan collection available (125 titles)</a:t>
            </a:r>
          </a:p>
          <a:p>
            <a:pPr>
              <a:buNone/>
            </a:pP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2010</TotalTime>
  <Words>717</Words>
  <Application>Microsoft Office PowerPoint</Application>
  <PresentationFormat>On-screen Show (4:3)</PresentationFormat>
  <Paragraphs>162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Solstice</vt:lpstr>
      <vt:lpstr>E-books in St. Patrick’s College</vt:lpstr>
      <vt:lpstr>Context / Background</vt:lpstr>
      <vt:lpstr>Library &amp;  Acquisitions</vt:lpstr>
      <vt:lpstr>Acquisitions Review 2009 </vt:lpstr>
      <vt:lpstr>Core Texts</vt:lpstr>
      <vt:lpstr>Ebooks</vt:lpstr>
      <vt:lpstr>Ebooks – assessing the marketplace</vt:lpstr>
      <vt:lpstr>Ebooks – assessing the marketplace</vt:lpstr>
      <vt:lpstr>Why Dawsonera?</vt:lpstr>
      <vt:lpstr>Show me the Money – Stage 1</vt:lpstr>
      <vt:lpstr>Quality Promotion Awards</vt:lpstr>
      <vt:lpstr>Fund Application</vt:lpstr>
      <vt:lpstr>Fund Application </vt:lpstr>
      <vt:lpstr>Slide 14</vt:lpstr>
      <vt:lpstr>April 2010 – Purchase &amp; Launch</vt:lpstr>
      <vt:lpstr>April 2010 - We have lift off</vt:lpstr>
      <vt:lpstr>Slide 17</vt:lpstr>
      <vt:lpstr>After the Goldrush…stage 2</vt:lpstr>
      <vt:lpstr>Slide 19</vt:lpstr>
      <vt:lpstr>User Response - Staff</vt:lpstr>
      <vt:lpstr>User Response - Students</vt:lpstr>
      <vt:lpstr>Slide 22</vt:lpstr>
      <vt:lpstr>Slide 23</vt:lpstr>
      <vt:lpstr>Some Issues / Concerns</vt:lpstr>
      <vt:lpstr>Issues / Concerns</vt:lpstr>
      <vt:lpstr>Overall </vt:lpstr>
      <vt:lpstr>Slide 27</vt:lpstr>
      <vt:lpstr>Thank You</vt:lpstr>
    </vt:vector>
  </TitlesOfParts>
  <Company>St Patricks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Liam ODwyer</dc:creator>
  <cp:lastModifiedBy>Liam ODwyer</cp:lastModifiedBy>
  <cp:revision>198</cp:revision>
  <dcterms:created xsi:type="dcterms:W3CDTF">2011-03-11T13:48:35Z</dcterms:created>
  <dcterms:modified xsi:type="dcterms:W3CDTF">2011-03-24T15:25:47Z</dcterms:modified>
</cp:coreProperties>
</file>